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1"/>
  </p:sldMasterIdLst>
  <p:notesMasterIdLst>
    <p:notesMasterId r:id="rId84"/>
  </p:notesMasterIdLst>
  <p:handoutMasterIdLst>
    <p:handoutMasterId r:id="rId85"/>
  </p:handoutMasterIdLst>
  <p:sldIdLst>
    <p:sldId id="586" r:id="rId2"/>
    <p:sldId id="619" r:id="rId3"/>
    <p:sldId id="620" r:id="rId4"/>
    <p:sldId id="656" r:id="rId5"/>
    <p:sldId id="623" r:id="rId6"/>
    <p:sldId id="622" r:id="rId7"/>
    <p:sldId id="658" r:id="rId8"/>
    <p:sldId id="657" r:id="rId9"/>
    <p:sldId id="625" r:id="rId10"/>
    <p:sldId id="626" r:id="rId11"/>
    <p:sldId id="660" r:id="rId12"/>
    <p:sldId id="627" r:id="rId13"/>
    <p:sldId id="628" r:id="rId14"/>
    <p:sldId id="629" r:id="rId15"/>
    <p:sldId id="630" r:id="rId16"/>
    <p:sldId id="666" r:id="rId17"/>
    <p:sldId id="318" r:id="rId18"/>
    <p:sldId id="319" r:id="rId19"/>
    <p:sldId id="631" r:id="rId20"/>
    <p:sldId id="321" r:id="rId21"/>
    <p:sldId id="322" r:id="rId22"/>
    <p:sldId id="632" r:id="rId23"/>
    <p:sldId id="634" r:id="rId24"/>
    <p:sldId id="635" r:id="rId25"/>
    <p:sldId id="324" r:id="rId26"/>
    <p:sldId id="326" r:id="rId27"/>
    <p:sldId id="633" r:id="rId28"/>
    <p:sldId id="636" r:id="rId29"/>
    <p:sldId id="637" r:id="rId30"/>
    <p:sldId id="331" r:id="rId31"/>
    <p:sldId id="667" r:id="rId32"/>
    <p:sldId id="352" r:id="rId33"/>
    <p:sldId id="353" r:id="rId34"/>
    <p:sldId id="642" r:id="rId35"/>
    <p:sldId id="645" r:id="rId36"/>
    <p:sldId id="359" r:id="rId37"/>
    <p:sldId id="360" r:id="rId38"/>
    <p:sldId id="644" r:id="rId39"/>
    <p:sldId id="366" r:id="rId40"/>
    <p:sldId id="367" r:id="rId41"/>
    <p:sldId id="643" r:id="rId42"/>
    <p:sldId id="371" r:id="rId43"/>
    <p:sldId id="372" r:id="rId44"/>
    <p:sldId id="646" r:id="rId45"/>
    <p:sldId id="375" r:id="rId46"/>
    <p:sldId id="316" r:id="rId47"/>
    <p:sldId id="317" r:id="rId48"/>
    <p:sldId id="649" r:id="rId49"/>
    <p:sldId id="320" r:id="rId50"/>
    <p:sldId id="669" r:id="rId51"/>
    <p:sldId id="323" r:id="rId52"/>
    <p:sldId id="650" r:id="rId53"/>
    <p:sldId id="351" r:id="rId54"/>
    <p:sldId id="652" r:id="rId55"/>
    <p:sldId id="653" r:id="rId56"/>
    <p:sldId id="702" r:id="rId57"/>
    <p:sldId id="661" r:id="rId58"/>
    <p:sldId id="674" r:id="rId59"/>
    <p:sldId id="670" r:id="rId60"/>
    <p:sldId id="671" r:id="rId61"/>
    <p:sldId id="672" r:id="rId62"/>
    <p:sldId id="673" r:id="rId63"/>
    <p:sldId id="689" r:id="rId64"/>
    <p:sldId id="329" r:id="rId65"/>
    <p:sldId id="330" r:id="rId66"/>
    <p:sldId id="684" r:id="rId67"/>
    <p:sldId id="685" r:id="rId68"/>
    <p:sldId id="686" r:id="rId69"/>
    <p:sldId id="687" r:id="rId70"/>
    <p:sldId id="688" r:id="rId71"/>
    <p:sldId id="690" r:id="rId72"/>
    <p:sldId id="691" r:id="rId73"/>
    <p:sldId id="692" r:id="rId74"/>
    <p:sldId id="693" r:id="rId75"/>
    <p:sldId id="694" r:id="rId76"/>
    <p:sldId id="695" r:id="rId77"/>
    <p:sldId id="697" r:id="rId78"/>
    <p:sldId id="700" r:id="rId79"/>
    <p:sldId id="327" r:id="rId80"/>
    <p:sldId id="328" r:id="rId81"/>
    <p:sldId id="338" r:id="rId82"/>
    <p:sldId id="621" r:id="rId83"/>
  </p:sldIdLst>
  <p:sldSz cx="9144000" cy="6858000" type="screen4x3"/>
  <p:notesSz cx="9723438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0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CC66FF"/>
    <a:srgbClr val="CCCCFF"/>
    <a:srgbClr val="CC99FF"/>
    <a:srgbClr val="800080"/>
    <a:srgbClr val="990099"/>
    <a:srgbClr val="CC00CC"/>
    <a:srgbClr val="9900CC"/>
    <a:srgbClr val="66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5" autoAdjust="0"/>
    <p:restoredTop sz="97053" autoAdjust="0"/>
  </p:normalViewPr>
  <p:slideViewPr>
    <p:cSldViewPr snapToGrid="0">
      <p:cViewPr varScale="1">
        <p:scale>
          <a:sx n="61" d="100"/>
          <a:sy n="61" d="100"/>
        </p:scale>
        <p:origin x="12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6" d="100"/>
          <a:sy n="106" d="100"/>
        </p:scale>
        <p:origin x="-456" y="-84"/>
      </p:cViewPr>
      <p:guideLst>
        <p:guide orient="horz" pos="2160"/>
        <p:guide pos="306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3E4DDBA-CEC7-457C-A7E8-C73646054D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1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27EE770-0452-419B-A55E-ED5A51B923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01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78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67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89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63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87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05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58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30275">
              <a:spcBef>
                <a:spcPct val="50000"/>
              </a:spcBef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ctr" defTabSz="930275">
              <a:spcBef>
                <a:spcPct val="50000"/>
              </a:spcBef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ctr" defTabSz="930275">
              <a:spcBef>
                <a:spcPct val="50000"/>
              </a:spcBef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ctr" defTabSz="930275">
              <a:spcBef>
                <a:spcPct val="50000"/>
              </a:spcBef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ctr" defTabSz="930275">
              <a:spcBef>
                <a:spcPct val="50000"/>
              </a:spcBef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B3E76E40-6692-4644-9E5D-2C54B7775B80}" type="slidenum">
              <a:rPr lang="en-US" altLang="en-US" sz="1200" b="0">
                <a:solidFill>
                  <a:schemeClr val="tx1"/>
                </a:solidFill>
              </a:rPr>
              <a:pPr algn="r">
                <a:spcBef>
                  <a:spcPct val="0"/>
                </a:spcBef>
              </a:pPr>
              <a:t>18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Kiem tra xem select khóa chinh có tra ve 1 giá trị hay không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Select 1cot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From bang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Where cot_khoa_chinh = giaitr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Select 1cot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From bang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Where cot_duynhat = giaitr</a:t>
            </a:r>
          </a:p>
        </p:txBody>
      </p:sp>
    </p:spTree>
    <p:extLst>
      <p:ext uri="{BB962C8B-B14F-4D97-AF65-F5344CB8AC3E}">
        <p14:creationId xmlns:p14="http://schemas.microsoft.com/office/powerpoint/2010/main" val="1783951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6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3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3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3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0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4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5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48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99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3625C4A-7ADF-4633-89EC-8A3482B38F18}" type="slidenum">
              <a:rPr lang="en-US" altLang="en-US" sz="1200" b="0">
                <a:solidFill>
                  <a:schemeClr val="tx1"/>
                </a:solidFill>
              </a:rPr>
              <a:pPr/>
              <a:t>32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Chỉ có 1 loại DataSet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	không có SqlDataSet, OleDbDataset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Gồm 1 tập bảng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3417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6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24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3C8CDD6-0233-40F0-88A5-36E56E0F66CA}" type="slidenum">
              <a:rPr lang="en-US" altLang="en-US" sz="1200" b="0">
                <a:solidFill>
                  <a:schemeClr val="tx1"/>
                </a:solidFill>
              </a:rPr>
              <a:pPr/>
              <a:t>36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To create a copy of a </a:t>
            </a:r>
            <a:r>
              <a:rPr lang="en-US" altLang="en-US" b="1">
                <a:latin typeface="Arial" panose="020B0604020202020204" pitchFamily="34" charset="0"/>
              </a:rPr>
              <a:t>DataSet</a:t>
            </a:r>
            <a:r>
              <a:rPr lang="en-US" altLang="en-US">
                <a:latin typeface="Arial" panose="020B0604020202020204" pitchFamily="34" charset="0"/>
              </a:rPr>
              <a:t> that </a:t>
            </a:r>
            <a:r>
              <a:rPr lang="en-US" altLang="en-US" u="sng">
                <a:latin typeface="Arial" panose="020B0604020202020204" pitchFamily="34" charset="0"/>
              </a:rPr>
              <a:t>only includes schema</a:t>
            </a:r>
            <a:r>
              <a:rPr lang="en-US" altLang="en-US">
                <a:latin typeface="Arial" panose="020B0604020202020204" pitchFamily="34" charset="0"/>
              </a:rPr>
              <a:t>, use the </a:t>
            </a:r>
            <a:r>
              <a:rPr lang="en-US" altLang="en-US" b="1">
                <a:latin typeface="Arial" panose="020B0604020202020204" pitchFamily="34" charset="0"/>
              </a:rPr>
              <a:t>Clone</a:t>
            </a:r>
            <a:r>
              <a:rPr lang="en-US" altLang="en-US">
                <a:latin typeface="Arial" panose="020B0604020202020204" pitchFamily="34" charset="0"/>
              </a:rPr>
              <a:t> method of the </a:t>
            </a:r>
            <a:r>
              <a:rPr lang="en-US" altLang="en-US" b="1">
                <a:latin typeface="Arial" panose="020B0604020202020204" pitchFamily="34" charset="0"/>
              </a:rPr>
              <a:t>DataSet</a:t>
            </a:r>
            <a:r>
              <a:rPr lang="en-US" altLang="en-US">
                <a:latin typeface="Arial" panose="020B0604020202020204" pitchFamily="34" charset="0"/>
              </a:rPr>
              <a:t>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To create an exact copy of the </a:t>
            </a:r>
            <a:r>
              <a:rPr lang="en-US" altLang="en-US" b="1">
                <a:latin typeface="Arial" panose="020B0604020202020204" pitchFamily="34" charset="0"/>
              </a:rPr>
              <a:t>DataSet</a:t>
            </a:r>
            <a:r>
              <a:rPr lang="en-US" altLang="en-US">
                <a:latin typeface="Arial" panose="020B0604020202020204" pitchFamily="34" charset="0"/>
              </a:rPr>
              <a:t> that includes </a:t>
            </a:r>
            <a:r>
              <a:rPr lang="en-US" altLang="en-US" u="sng">
                <a:latin typeface="Arial" panose="020B0604020202020204" pitchFamily="34" charset="0"/>
              </a:rPr>
              <a:t>both schema and data</a:t>
            </a:r>
            <a:r>
              <a:rPr lang="en-US" altLang="en-US">
                <a:latin typeface="Arial" panose="020B0604020202020204" pitchFamily="34" charset="0"/>
              </a:rPr>
              <a:t>, use the </a:t>
            </a:r>
            <a:r>
              <a:rPr lang="en-US" altLang="en-US" b="1">
                <a:latin typeface="Arial" panose="020B0604020202020204" pitchFamily="34" charset="0"/>
              </a:rPr>
              <a:t>Copy</a:t>
            </a:r>
            <a:r>
              <a:rPr lang="en-US" altLang="en-US">
                <a:latin typeface="Arial" panose="020B0604020202020204" pitchFamily="34" charset="0"/>
              </a:rPr>
              <a:t> method of the </a:t>
            </a:r>
            <a:r>
              <a:rPr lang="en-US" altLang="en-US" b="1">
                <a:latin typeface="Arial" panose="020B0604020202020204" pitchFamily="34" charset="0"/>
              </a:rPr>
              <a:t>DataSet</a:t>
            </a:r>
            <a:r>
              <a:rPr lang="en-US" altLang="en-US">
                <a:latin typeface="Arial" panose="020B0604020202020204" pitchFamily="34" charset="0"/>
              </a:rPr>
              <a:t>.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To create a copy of a </a:t>
            </a:r>
            <a:r>
              <a:rPr lang="en-US" altLang="en-US" b="1">
                <a:latin typeface="Arial" panose="020B0604020202020204" pitchFamily="34" charset="0"/>
              </a:rPr>
              <a:t>DataSet</a:t>
            </a:r>
            <a:r>
              <a:rPr lang="en-US" altLang="en-US">
                <a:latin typeface="Arial" panose="020B0604020202020204" pitchFamily="34" charset="0"/>
              </a:rPr>
              <a:t> that includes schema and only the data representing </a:t>
            </a:r>
            <a:r>
              <a:rPr lang="en-US" altLang="en-US" b="1">
                <a:latin typeface="Arial" panose="020B0604020202020204" pitchFamily="34" charset="0"/>
              </a:rPr>
              <a:t>Added</a:t>
            </a:r>
            <a:r>
              <a:rPr lang="en-US" altLang="en-US">
                <a:latin typeface="Arial" panose="020B0604020202020204" pitchFamily="34" charset="0"/>
              </a:rPr>
              <a:t>, </a:t>
            </a:r>
            <a:r>
              <a:rPr lang="en-US" altLang="en-US" b="1">
                <a:latin typeface="Arial" panose="020B0604020202020204" pitchFamily="34" charset="0"/>
              </a:rPr>
              <a:t>Modified</a:t>
            </a:r>
            <a:r>
              <a:rPr lang="en-US" altLang="en-US">
                <a:latin typeface="Arial" panose="020B0604020202020204" pitchFamily="34" charset="0"/>
              </a:rPr>
              <a:t>, or </a:t>
            </a:r>
            <a:r>
              <a:rPr lang="en-US" altLang="en-US" b="1">
                <a:latin typeface="Arial" panose="020B0604020202020204" pitchFamily="34" charset="0"/>
              </a:rPr>
              <a:t>Deleted</a:t>
            </a:r>
            <a:r>
              <a:rPr lang="en-US" altLang="en-US">
                <a:latin typeface="Arial" panose="020B0604020202020204" pitchFamily="34" charset="0"/>
              </a:rPr>
              <a:t> rows, use the </a:t>
            </a:r>
            <a:r>
              <a:rPr lang="en-US" altLang="en-US" b="1">
                <a:latin typeface="Arial" panose="020B0604020202020204" pitchFamily="34" charset="0"/>
              </a:rPr>
              <a:t>GetChanges</a:t>
            </a:r>
            <a:r>
              <a:rPr lang="en-US" altLang="en-US">
                <a:latin typeface="Arial" panose="020B0604020202020204" pitchFamily="34" charset="0"/>
              </a:rPr>
              <a:t> method of the </a:t>
            </a:r>
            <a:r>
              <a:rPr lang="en-US" altLang="en-US" b="1">
                <a:latin typeface="Arial" panose="020B0604020202020204" pitchFamily="34" charset="0"/>
              </a:rPr>
              <a:t>DataSet</a:t>
            </a:r>
            <a:r>
              <a:rPr lang="en-US" altLang="en-US">
                <a:latin typeface="Arial" panose="020B0604020202020204" pitchFamily="34" charset="0"/>
              </a:rPr>
              <a:t>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14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58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83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59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78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42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B5029E8-ABFB-4F5A-9F73-E72CE776428C}" type="slidenum">
              <a:rPr lang="en-US" altLang="en-US" sz="1200" b="0">
                <a:solidFill>
                  <a:schemeClr val="tx1"/>
                </a:solidFill>
              </a:rPr>
              <a:pPr/>
              <a:t>49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vi-VN" altLang="en-US">
                <a:latin typeface="Arial" panose="020B0604020202020204" pitchFamily="34" charset="0"/>
              </a:rPr>
              <a:t>SelectCommand: Retrieves data from the data store</a:t>
            </a:r>
          </a:p>
          <a:p>
            <a:pPr eaLnBrk="1" hangingPunct="1"/>
            <a:r>
              <a:rPr lang="vi-VN" altLang="en-US">
                <a:latin typeface="Arial" panose="020B0604020202020204" pitchFamily="34" charset="0"/>
              </a:rPr>
              <a:t>InsertCommand: Adds new records created in the DataSet to the underlying data store</a:t>
            </a:r>
          </a:p>
          <a:p>
            <a:pPr eaLnBrk="1" hangingPunct="1"/>
            <a:r>
              <a:rPr lang="vi-VN" altLang="en-US">
                <a:latin typeface="Arial" panose="020B0604020202020204" pitchFamily="34" charset="0"/>
              </a:rPr>
              <a:t>UpdateCommand: Changes existing records in the data store based on changes in the DataSet</a:t>
            </a:r>
          </a:p>
          <a:p>
            <a:pPr eaLnBrk="1" hangingPunct="1"/>
            <a:r>
              <a:rPr lang="vi-VN" altLang="en-US">
                <a:latin typeface="Arial" panose="020B0604020202020204" pitchFamily="34" charset="0"/>
              </a:rPr>
              <a:t>DeleteCommand: Deletes existing records in the data store based on deletions in the DataSet</a:t>
            </a:r>
          </a:p>
          <a:p>
            <a:pPr eaLnBrk="1" hangingPunct="1"/>
            <a:endParaRPr lang="vi-V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9744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69C0AAB-7D95-4AE9-B1E4-C73C4EAA0069}" type="slidenum">
              <a:rPr lang="en-US" altLang="en-US" sz="1200" b="0">
                <a:solidFill>
                  <a:schemeClr val="tx1"/>
                </a:solidFill>
              </a:rPr>
              <a:pPr/>
              <a:t>51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Connection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lang="en-US" altLang="en-US" dirty="0" err="1">
                <a:latin typeface="Arial" panose="020B0604020202020204" pitchFamily="34" charset="0"/>
              </a:rPr>
              <a:t>chỉ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rõ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lang="en-US" altLang="en-US" dirty="0" err="1">
                <a:latin typeface="Arial" panose="020B0604020202020204" pitchFamily="34" charset="0"/>
              </a:rPr>
              <a:t>chứa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trong</a:t>
            </a:r>
            <a:r>
              <a:rPr lang="en-US" altLang="en-US" dirty="0">
                <a:latin typeface="Arial" panose="020B0604020202020204" pitchFamily="34" charset="0"/>
              </a:rPr>
              <a:t> Command</a:t>
            </a:r>
          </a:p>
          <a:p>
            <a:pPr lvl="1"/>
            <a:r>
              <a:rPr lang="vi-VN" dirty="0"/>
              <a:t>Chỉ khai báo tạo đối tượng Adapter</a:t>
            </a:r>
            <a:endParaRPr lang="en-US" dirty="0"/>
          </a:p>
          <a:p>
            <a:pPr marL="685800" lvl="2" indent="0">
              <a:buNone/>
            </a:pPr>
            <a:r>
              <a:rPr lang="en-US" dirty="0" err="1">
                <a:solidFill>
                  <a:srgbClr val="0000CC"/>
                </a:solidFill>
              </a:rPr>
              <a:t>SqlDataAdapter</a:t>
            </a:r>
            <a:r>
              <a:rPr lang="en-US" dirty="0">
                <a:solidFill>
                  <a:srgbClr val="0000CC"/>
                </a:solidFill>
              </a:rPr>
              <a:t> da = new </a:t>
            </a:r>
            <a:r>
              <a:rPr lang="en-US" dirty="0" err="1">
                <a:solidFill>
                  <a:srgbClr val="0000CC"/>
                </a:solidFill>
              </a:rPr>
              <a:t>SqlDataAdapter</a:t>
            </a:r>
            <a:r>
              <a:rPr lang="en-US" dirty="0">
                <a:solidFill>
                  <a:srgbClr val="0000CC"/>
                </a:solidFill>
              </a:rPr>
              <a:t>();</a:t>
            </a:r>
          </a:p>
          <a:p>
            <a:pPr lvl="1"/>
            <a:r>
              <a:rPr lang="vi-VN" dirty="0"/>
              <a:t>Thiết lập đối tượng SqlCommand</a:t>
            </a:r>
            <a:endParaRPr lang="en-US" dirty="0"/>
          </a:p>
          <a:p>
            <a:pPr marL="685800" lvl="2" indent="0">
              <a:buNone/>
            </a:pPr>
            <a:r>
              <a:rPr lang="en-US" dirty="0" err="1">
                <a:solidFill>
                  <a:srgbClr val="0000CC"/>
                </a:solidFill>
              </a:rPr>
              <a:t>SqlDataAdapter</a:t>
            </a:r>
            <a:r>
              <a:rPr lang="en-US" dirty="0">
                <a:solidFill>
                  <a:srgbClr val="0000CC"/>
                </a:solidFill>
              </a:rPr>
              <a:t> da = new </a:t>
            </a:r>
            <a:r>
              <a:rPr lang="en-US" dirty="0" err="1">
                <a:solidFill>
                  <a:srgbClr val="0000CC"/>
                </a:solidFill>
              </a:rPr>
              <a:t>SqlDataAdapter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cmd</a:t>
            </a:r>
            <a:r>
              <a:rPr lang="en-US" dirty="0">
                <a:solidFill>
                  <a:srgbClr val="0000CC"/>
                </a:solidFill>
              </a:rPr>
              <a:t>);</a:t>
            </a:r>
          </a:p>
          <a:p>
            <a:pPr lvl="1"/>
            <a:r>
              <a:rPr lang="vi-VN" dirty="0"/>
              <a:t>Thiết lập query và đối tượng SqlConnection</a:t>
            </a:r>
            <a:endParaRPr lang="en-US" dirty="0"/>
          </a:p>
          <a:p>
            <a:pPr marL="685800" lvl="2" indent="0">
              <a:buNone/>
            </a:pPr>
            <a:r>
              <a:rPr lang="en-US" dirty="0" err="1">
                <a:solidFill>
                  <a:srgbClr val="0000CC"/>
                </a:solidFill>
              </a:rPr>
              <a:t>SqlDataAdapter</a:t>
            </a:r>
            <a:r>
              <a:rPr lang="en-US" dirty="0">
                <a:solidFill>
                  <a:srgbClr val="0000CC"/>
                </a:solidFill>
              </a:rPr>
              <a:t> da = new </a:t>
            </a:r>
            <a:r>
              <a:rPr lang="en-US" dirty="0" err="1">
                <a:solidFill>
                  <a:srgbClr val="0000CC"/>
                </a:solidFill>
              </a:rPr>
              <a:t>SqlDataAdapter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sql</a:t>
            </a:r>
            <a:r>
              <a:rPr lang="en-US" dirty="0">
                <a:solidFill>
                  <a:srgbClr val="0000CC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conn</a:t>
            </a:r>
            <a:r>
              <a:rPr lang="en-US" dirty="0">
                <a:solidFill>
                  <a:srgbClr val="0000CC"/>
                </a:solidFill>
              </a:rPr>
              <a:t>);</a:t>
            </a:r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query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</a:p>
          <a:p>
            <a:pPr marL="685800" lvl="2" indent="0">
              <a:buNone/>
            </a:pPr>
            <a:r>
              <a:rPr lang="en-US" dirty="0" err="1">
                <a:solidFill>
                  <a:srgbClr val="0000CC"/>
                </a:solidFill>
              </a:rPr>
              <a:t>SqlDataAdapter</a:t>
            </a:r>
            <a:r>
              <a:rPr lang="en-US" dirty="0">
                <a:solidFill>
                  <a:srgbClr val="0000CC"/>
                </a:solidFill>
              </a:rPr>
              <a:t> da = new </a:t>
            </a:r>
            <a:r>
              <a:rPr lang="en-US" dirty="0" err="1">
                <a:solidFill>
                  <a:srgbClr val="0000CC"/>
                </a:solidFill>
              </a:rPr>
              <a:t>SqlDataAdapter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sql</a:t>
            </a:r>
            <a:r>
              <a:rPr lang="en-US" dirty="0">
                <a:solidFill>
                  <a:srgbClr val="0000CC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connString</a:t>
            </a:r>
            <a:r>
              <a:rPr lang="en-US" dirty="0">
                <a:solidFill>
                  <a:srgbClr val="0000CC"/>
                </a:solidFill>
              </a:rPr>
              <a:t>);</a:t>
            </a:r>
          </a:p>
          <a:p>
            <a:pPr eaLnBrk="1" hangingPunct="1"/>
            <a:endParaRPr lang="vi-V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5200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619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68BDF0C-5803-414F-BE13-3A8F197C84C2}" type="slidenum">
              <a:rPr lang="en-US" altLang="en-US" sz="1200" b="0">
                <a:solidFill>
                  <a:schemeClr val="tx1"/>
                </a:solidFill>
              </a:rPr>
              <a:pPr/>
              <a:t>53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Sinh Insert không cần câu Select có khóa chính</a:t>
            </a:r>
          </a:p>
        </p:txBody>
      </p:sp>
    </p:spTree>
    <p:extLst>
      <p:ext uri="{BB962C8B-B14F-4D97-AF65-F5344CB8AC3E}">
        <p14:creationId xmlns:p14="http://schemas.microsoft.com/office/powerpoint/2010/main" val="36583648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963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14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170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907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6F046E5-9FF1-46F0-9582-495CD4FA2B86}" type="slidenum">
              <a:rPr lang="en-US" altLang="en-US" sz="1200" b="0">
                <a:solidFill>
                  <a:schemeClr val="tx1"/>
                </a:solidFill>
              </a:rPr>
              <a:pPr/>
              <a:t>59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vi-VN" altLang="en-US">
                <a:latin typeface="Arial" panose="020B0604020202020204" pitchFamily="34" charset="0"/>
              </a:rPr>
              <a:t>In the case of a database, you’d simply execute a SQL</a:t>
            </a:r>
          </a:p>
          <a:p>
            <a:pPr eaLnBrk="1" hangingPunct="1"/>
            <a:r>
              <a:rPr lang="vi-VN" altLang="en-US">
                <a:latin typeface="Arial" panose="020B0604020202020204" pitchFamily="34" charset="0"/>
              </a:rPr>
              <a:t>query, but a DataTable is not a table inside a database and cannot use a SQL query and a database</a:t>
            </a:r>
          </a:p>
          <a:p>
            <a:pPr eaLnBrk="1" hangingPunct="1"/>
            <a:r>
              <a:rPr lang="vi-VN" altLang="en-US">
                <a:latin typeface="Arial" panose="020B0604020202020204" pitchFamily="34" charset="0"/>
              </a:rPr>
              <a:t>engine to help itself do this job.</a:t>
            </a:r>
          </a:p>
        </p:txBody>
      </p:sp>
    </p:spTree>
    <p:extLst>
      <p:ext uri="{BB962C8B-B14F-4D97-AF65-F5344CB8AC3E}">
        <p14:creationId xmlns:p14="http://schemas.microsoft.com/office/powerpoint/2010/main" val="32557708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082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BCD74C9-99E2-440B-B157-EAB1B660E0E4}" type="slidenum">
              <a:rPr lang="en-US" altLang="en-US" sz="1200" b="0">
                <a:solidFill>
                  <a:schemeClr val="tx1"/>
                </a:solidFill>
              </a:rPr>
              <a:pPr/>
              <a:t>64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Ten sp ko phan biet chu hoa hay chu thuong</a:t>
            </a:r>
            <a:endParaRPr lang="vi-V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953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A00C0EE-E313-4D53-8EF3-874B883A04B3}" type="slidenum">
              <a:rPr lang="en-US" altLang="en-US" sz="1200" b="0">
                <a:solidFill>
                  <a:schemeClr val="tx1"/>
                </a:solidFill>
              </a:rPr>
              <a:pPr/>
              <a:t>78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Cách 1: DataMember = null</a:t>
            </a:r>
          </a:p>
        </p:txBody>
      </p:sp>
    </p:spTree>
    <p:extLst>
      <p:ext uri="{BB962C8B-B14F-4D97-AF65-F5344CB8AC3E}">
        <p14:creationId xmlns:p14="http://schemas.microsoft.com/office/powerpoint/2010/main" val="31310380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9E3E5EC-BAED-4D3F-98BC-4C8BCF13F5C1}" type="slidenum">
              <a:rPr lang="en-US" altLang="en-US" sz="1200" b="0">
                <a:solidFill>
                  <a:schemeClr val="tx1"/>
                </a:solidFill>
              </a:rPr>
              <a:pPr/>
              <a:t>79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Property DisplayMember: chứa dữ liệu hiển thị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Property ValueMember: chứa dữ liệu kèm thêm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Chúng ta có thể nhận dữ liệu đã chọn: SelectedValue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84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0275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defTabSz="9302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4E05DC4-51D9-4EF2-8634-76D65EB48082}" type="slidenum">
              <a:rPr lang="en-US" altLang="en-US" sz="1200" b="0">
                <a:solidFill>
                  <a:schemeClr val="tx1"/>
                </a:solidFill>
              </a:rPr>
              <a:pPr/>
              <a:t>80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Property DisplayMember: chứa dữ liệu hiển thị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Property ValueMember: chứa dữ liệu kèm thêm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Chúng ta có thể nhận dữ liệu đã chọn: SelectedValue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154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66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83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41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67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01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EE770-0452-419B-A55E-ED5A51B923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77" name="Rectangle 17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401638" y="3225800"/>
            <a:ext cx="6557962" cy="515938"/>
          </a:xfrm>
          <a:ln/>
        </p:spPr>
        <p:txBody>
          <a:bodyPr/>
          <a:lstStyle>
            <a:lvl1pPr marL="0" indent="0">
              <a:buFontTx/>
              <a:buNone/>
              <a:defRPr sz="2400"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C45CA075-AD84-442C-9B94-5893FC41DA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006" y="3326916"/>
            <a:ext cx="829643" cy="829643"/>
          </a:xfrm>
          <a:prstGeom prst="rect">
            <a:avLst/>
          </a:prstGeom>
        </p:spPr>
      </p:pic>
      <p:sp>
        <p:nvSpPr>
          <p:cNvPr id="15" name="Freeform 68"/>
          <p:cNvSpPr>
            <a:spLocks/>
          </p:cNvSpPr>
          <p:nvPr userDrawn="1"/>
        </p:nvSpPr>
        <p:spPr bwMode="auto">
          <a:xfrm>
            <a:off x="639342" y="4065077"/>
            <a:ext cx="6543675" cy="39687"/>
          </a:xfrm>
          <a:custGeom>
            <a:avLst/>
            <a:gdLst/>
            <a:ahLst/>
            <a:cxnLst>
              <a:cxn ang="0">
                <a:pos x="4122" y="0"/>
              </a:cxn>
              <a:cxn ang="0">
                <a:pos x="0" y="3"/>
              </a:cxn>
              <a:cxn ang="0">
                <a:pos x="37" y="25"/>
              </a:cxn>
              <a:cxn ang="0">
                <a:pos x="4109" y="25"/>
              </a:cxn>
              <a:cxn ang="0">
                <a:pos x="4122" y="0"/>
              </a:cxn>
            </a:cxnLst>
            <a:rect l="0" t="0" r="r" b="b"/>
            <a:pathLst>
              <a:path w="4122" h="25">
                <a:moveTo>
                  <a:pt x="4122" y="0"/>
                </a:moveTo>
                <a:lnTo>
                  <a:pt x="0" y="3"/>
                </a:lnTo>
                <a:lnTo>
                  <a:pt x="37" y="25"/>
                </a:lnTo>
                <a:lnTo>
                  <a:pt x="4109" y="25"/>
                </a:lnTo>
                <a:lnTo>
                  <a:pt x="4122" y="0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alpha val="0"/>
                </a:schemeClr>
              </a:gs>
              <a:gs pos="100000">
                <a:schemeClr val="tx2">
                  <a:gamma/>
                  <a:shade val="78824"/>
                  <a:invGamma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E481E-BFD2-4B08-B5AF-1E1D8BEEE2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349250"/>
            <a:ext cx="2089150" cy="608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5438" y="349250"/>
            <a:ext cx="6119812" cy="608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F1787-D81E-4EC6-BF55-FFEF6C8321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38" y="349250"/>
            <a:ext cx="7775575" cy="633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5313" y="1450975"/>
            <a:ext cx="3968750" cy="4984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463" y="1450975"/>
            <a:ext cx="3970337" cy="4984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863" y="6577013"/>
            <a:ext cx="2133600" cy="2190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6213" y="6565900"/>
            <a:ext cx="3649662" cy="2809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31000" y="6569075"/>
            <a:ext cx="2133600" cy="214313"/>
          </a:xfrm>
        </p:spPr>
        <p:txBody>
          <a:bodyPr/>
          <a:lstStyle>
            <a:lvl1pPr>
              <a:defRPr/>
            </a:lvl1pPr>
          </a:lstStyle>
          <a:p>
            <a:fld id="{5AF3D87F-6E31-4119-8E16-A320452AD4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38" y="349250"/>
            <a:ext cx="7775575" cy="633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5313" y="1450975"/>
            <a:ext cx="8091487" cy="2416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313" y="4019550"/>
            <a:ext cx="8091487" cy="2416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863" y="6577013"/>
            <a:ext cx="2133600" cy="2190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6213" y="6565900"/>
            <a:ext cx="3649662" cy="2809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31000" y="6569075"/>
            <a:ext cx="2133600" cy="214313"/>
          </a:xfrm>
        </p:spPr>
        <p:txBody>
          <a:bodyPr/>
          <a:lstStyle>
            <a:lvl1pPr>
              <a:defRPr/>
            </a:lvl1pPr>
          </a:lstStyle>
          <a:p>
            <a:fld id="{272B1816-49BB-4204-A818-2BF99D9C87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38" y="349250"/>
            <a:ext cx="7775575" cy="633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95313" y="1450975"/>
            <a:ext cx="8091487" cy="498475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6863" y="6577013"/>
            <a:ext cx="2133600" cy="2190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6213" y="6565900"/>
            <a:ext cx="3649662" cy="2809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569075"/>
            <a:ext cx="2133600" cy="214313"/>
          </a:xfrm>
        </p:spPr>
        <p:txBody>
          <a:bodyPr/>
          <a:lstStyle>
            <a:lvl1pPr>
              <a:defRPr/>
            </a:lvl1pPr>
          </a:lstStyle>
          <a:p>
            <a:fld id="{4020EB9A-2BC3-48A0-93EF-B190FBF1E4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38" y="349250"/>
            <a:ext cx="7775575" cy="633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95313" y="1450975"/>
            <a:ext cx="8091487" cy="498475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6863" y="6577013"/>
            <a:ext cx="2133600" cy="2190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6213" y="6565900"/>
            <a:ext cx="3649662" cy="2809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569075"/>
            <a:ext cx="2133600" cy="214313"/>
          </a:xfrm>
        </p:spPr>
        <p:txBody>
          <a:bodyPr/>
          <a:lstStyle>
            <a:lvl1pPr>
              <a:defRPr/>
            </a:lvl1pPr>
          </a:lstStyle>
          <a:p>
            <a:fld id="{A512634D-6C14-4823-9F4D-D291C2043E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38" y="349250"/>
            <a:ext cx="7775575" cy="633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595313" y="1450975"/>
            <a:ext cx="8091487" cy="4984750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6863" y="6577013"/>
            <a:ext cx="2133600" cy="2190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6213" y="6565900"/>
            <a:ext cx="3649662" cy="2809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569075"/>
            <a:ext cx="2133600" cy="214313"/>
          </a:xfrm>
        </p:spPr>
        <p:txBody>
          <a:bodyPr/>
          <a:lstStyle>
            <a:lvl1pPr>
              <a:defRPr/>
            </a:lvl1pPr>
          </a:lstStyle>
          <a:p>
            <a:fld id="{C9EEA51B-6286-4423-BADC-1FCD6B4504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D838FC4-1EE2-4119-BBE2-9AD27B26C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B1B4082C-CDBD-428C-9295-86EEE54CE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5313" y="1450975"/>
            <a:ext cx="3968750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463" y="1450975"/>
            <a:ext cx="3970337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D74CA-0DEB-4432-8A48-09CD2ABB1F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CA38DB-FDBF-462C-A7E3-1169FB2505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F488B-6062-4EB0-BD30-DD9B026A9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90E1B-7EFB-44BA-9F79-CC44A463EA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ED260-B708-4931-A074-27A69E0264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BE0B4-07D0-416F-A634-E57BB350C1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765" y="335602"/>
            <a:ext cx="829643" cy="829643"/>
          </a:xfrm>
          <a:prstGeom prst="rect">
            <a:avLst/>
          </a:prstGeom>
        </p:spPr>
      </p:pic>
      <p:sp>
        <p:nvSpPr>
          <p:cNvPr id="1140740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96863" y="6577013"/>
            <a:ext cx="21336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140741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16213" y="6565900"/>
            <a:ext cx="3649662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40744" name="Rectangle 8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731000" y="6569075"/>
            <a:ext cx="2133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j-lt"/>
              </a:defRPr>
            </a:lvl1pPr>
          </a:lstStyle>
          <a:p>
            <a:fld id="{C45CA075-AD84-442C-9B94-5893FC41DA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40765" name="Rectangle 29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96863" y="1231846"/>
            <a:ext cx="8567737" cy="52038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40804" name="Freeform 68"/>
          <p:cNvSpPr>
            <a:spLocks/>
          </p:cNvSpPr>
          <p:nvPr/>
        </p:nvSpPr>
        <p:spPr bwMode="auto">
          <a:xfrm>
            <a:off x="1647101" y="1087411"/>
            <a:ext cx="6543675" cy="39687"/>
          </a:xfrm>
          <a:custGeom>
            <a:avLst/>
            <a:gdLst/>
            <a:ahLst/>
            <a:cxnLst>
              <a:cxn ang="0">
                <a:pos x="4122" y="0"/>
              </a:cxn>
              <a:cxn ang="0">
                <a:pos x="0" y="3"/>
              </a:cxn>
              <a:cxn ang="0">
                <a:pos x="37" y="25"/>
              </a:cxn>
              <a:cxn ang="0">
                <a:pos x="4109" y="25"/>
              </a:cxn>
              <a:cxn ang="0">
                <a:pos x="4122" y="0"/>
              </a:cxn>
            </a:cxnLst>
            <a:rect l="0" t="0" r="r" b="b"/>
            <a:pathLst>
              <a:path w="4122" h="25">
                <a:moveTo>
                  <a:pt x="4122" y="0"/>
                </a:moveTo>
                <a:lnTo>
                  <a:pt x="0" y="3"/>
                </a:lnTo>
                <a:lnTo>
                  <a:pt x="37" y="25"/>
                </a:lnTo>
                <a:lnTo>
                  <a:pt x="4109" y="25"/>
                </a:lnTo>
                <a:lnTo>
                  <a:pt x="4122" y="0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alpha val="0"/>
                </a:schemeClr>
              </a:gs>
              <a:gs pos="100000">
                <a:schemeClr val="tx2">
                  <a:gamma/>
                  <a:shade val="78824"/>
                  <a:invGamma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40764" name="Rectangle 28"/>
          <p:cNvSpPr>
            <a:spLocks noGrp="1" noChangeArrowheads="1"/>
          </p:cNvSpPr>
          <p:nvPr>
            <p:ph type="title"/>
          </p:nvPr>
        </p:nvSpPr>
        <p:spPr bwMode="black">
          <a:xfrm>
            <a:off x="296863" y="349250"/>
            <a:ext cx="8567737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4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804" grpId="0" animBg="1"/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j-lt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buChar char=""/>
        <a:defRPr sz="2400">
          <a:solidFill>
            <a:schemeClr val="tx1"/>
          </a:solidFill>
          <a:latin typeface="+mj-lt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rang.ntp@ou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20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0" y="2223551"/>
            <a:ext cx="9144000" cy="995362"/>
          </a:xfrm>
          <a:noFill/>
          <a:ln/>
          <a:effectLst>
            <a:outerShdw dist="17961" dir="2700000" algn="ctr" rotWithShape="0">
              <a:srgbClr val="FFFFFF">
                <a:alpha val="20000"/>
              </a:srgbClr>
            </a:outerShdw>
          </a:effectLst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2800" dirty="0" err="1"/>
              <a:t>Chương</a:t>
            </a:r>
            <a:r>
              <a:rPr lang="en-US" sz="2800" dirty="0"/>
              <a:t> 2: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6000" dirty="0"/>
              <a:t>LẬP TRÌNH CSDL VỚI ADO.NET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1135663" name="Text Box 47"/>
          <p:cNvSpPr txBox="1">
            <a:spLocks noChangeArrowheads="1"/>
          </p:cNvSpPr>
          <p:nvPr/>
        </p:nvSpPr>
        <p:spPr bwMode="black">
          <a:xfrm>
            <a:off x="0" y="4288609"/>
            <a:ext cx="914400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trang.ntp@ou.edu.vn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black">
          <a:xfrm>
            <a:off x="15920" y="13881"/>
            <a:ext cx="914400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2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1800"/>
              </a:spcAft>
            </a:pPr>
            <a:r>
              <a:rPr lang="en-US" sz="2000" kern="0"/>
              <a:t>Khoa Công Nghệ Thông 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6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kết nối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Kết nối đến CSDL</a:t>
            </a:r>
          </a:p>
          <a:p>
            <a:r>
              <a:rPr lang="en-US"/>
              <a:t>Thực hiện lệnh</a:t>
            </a:r>
          </a:p>
          <a:p>
            <a:pPr lvl="1"/>
            <a:r>
              <a:rPr lang="en-US"/>
              <a:t>Thêm/ xóa/ sửa dữ liệu</a:t>
            </a:r>
          </a:p>
          <a:p>
            <a:pPr lvl="1"/>
            <a:r>
              <a:rPr lang="en-US"/>
              <a:t>Đọc dữ liệu từ CSDL</a:t>
            </a:r>
          </a:p>
          <a:p>
            <a:endParaRPr lang="en-US"/>
          </a:p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80288" y="3810000"/>
            <a:ext cx="8229600" cy="2362200"/>
            <a:chOff x="609600" y="1752600"/>
            <a:chExt cx="8229600" cy="2362200"/>
          </a:xfrm>
        </p:grpSpPr>
        <p:pic>
          <p:nvPicPr>
            <p:cNvPr id="5" name="Picture 2" descr="C:\Users\lvtuan\Desktop\320px-Computer-aj_aj_ashton_01_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1752600"/>
              <a:ext cx="23622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lowchart: Magnetic Disk 5"/>
            <p:cNvSpPr/>
            <p:nvPr/>
          </p:nvSpPr>
          <p:spPr>
            <a:xfrm>
              <a:off x="1066800" y="2120734"/>
              <a:ext cx="609600" cy="694665"/>
            </a:xfrm>
            <a:prstGeom prst="flowChartMagneticDisk">
              <a:avLst/>
            </a:prstGeom>
            <a:solidFill>
              <a:srgbClr val="92D05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609600" y="2618728"/>
              <a:ext cx="609600" cy="694665"/>
            </a:xfrm>
            <a:prstGeom prst="flowChartMagneticDisk">
              <a:avLst/>
            </a:prstGeom>
            <a:solidFill>
              <a:srgbClr val="92D05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1564574" y="2966060"/>
              <a:ext cx="609600" cy="420407"/>
            </a:xfrm>
            <a:prstGeom prst="flowChartMagneticDisk">
              <a:avLst/>
            </a:prstGeom>
            <a:solidFill>
              <a:srgbClr val="92D05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86000" y="2806535"/>
              <a:ext cx="4114800" cy="1652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5791200" y="2998656"/>
              <a:ext cx="609600" cy="420407"/>
            </a:xfrm>
            <a:prstGeom prst="flowChartMagneticDisk">
              <a:avLst/>
            </a:prstGeom>
            <a:solidFill>
              <a:srgbClr val="92D05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887681" y="3039135"/>
              <a:ext cx="609600" cy="694665"/>
            </a:xfrm>
            <a:prstGeom prst="flowChartMagneticDisk">
              <a:avLst/>
            </a:prstGeom>
            <a:solidFill>
              <a:srgbClr val="92D05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 flipH="1">
            <a:off x="2478463" y="4050475"/>
            <a:ext cx="4114800" cy="31736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456688" y="5473832"/>
            <a:ext cx="4114800" cy="31736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675888" y="4761194"/>
            <a:ext cx="1524000" cy="420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75888" y="5423244"/>
            <a:ext cx="1524000" cy="4204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DataReader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75888" y="4002976"/>
            <a:ext cx="1524000" cy="420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D6D888D-E88C-F245-ACB1-891DCD2F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1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Phi kết nối </a:t>
            </a:r>
            <a:br>
              <a:rPr lang="en-US"/>
            </a:br>
            <a:r>
              <a:rPr lang="en-US" sz="2000"/>
              <a:t>(Disconnected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Đọc dữ liệu từ CSDL về Dataset</a:t>
            </a:r>
          </a:p>
          <a:p>
            <a:r>
              <a:rPr lang="en-US"/>
              <a:t>Xử lý dữ liệu trên </a:t>
            </a:r>
            <a:r>
              <a:rPr lang="en-US">
                <a:solidFill>
                  <a:srgbClr val="0000CC"/>
                </a:solidFill>
              </a:rPr>
              <a:t>Dataset</a:t>
            </a:r>
          </a:p>
          <a:p>
            <a:r>
              <a:rPr lang="en-US"/>
              <a:t>Cập nhật dữ liệu trở lại CSDL</a:t>
            </a:r>
          </a:p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65748" y="3352800"/>
            <a:ext cx="8229600" cy="2362200"/>
            <a:chOff x="609600" y="3810000"/>
            <a:chExt cx="8229600" cy="2362200"/>
          </a:xfrm>
        </p:grpSpPr>
        <p:grpSp>
          <p:nvGrpSpPr>
            <p:cNvPr id="5" name="Group 4"/>
            <p:cNvGrpSpPr/>
            <p:nvPr/>
          </p:nvGrpSpPr>
          <p:grpSpPr>
            <a:xfrm>
              <a:off x="609600" y="3810000"/>
              <a:ext cx="8229600" cy="2362200"/>
              <a:chOff x="609600" y="3810000"/>
              <a:chExt cx="8229600" cy="23622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09600" y="3810000"/>
                <a:ext cx="8229600" cy="2362200"/>
                <a:chOff x="609600" y="1752600"/>
                <a:chExt cx="8229600" cy="2362200"/>
              </a:xfrm>
            </p:grpSpPr>
            <p:pic>
              <p:nvPicPr>
                <p:cNvPr id="9" name="Picture 2" descr="C:\Users\lvtuan\Desktop\320px-Computer-aj_aj_ashton_01_svg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77000" y="1752600"/>
                  <a:ext cx="2362200" cy="2362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Flowchart: Magnetic Disk 9"/>
                <p:cNvSpPr/>
                <p:nvPr/>
              </p:nvSpPr>
              <p:spPr>
                <a:xfrm>
                  <a:off x="1066800" y="2120734"/>
                  <a:ext cx="609600" cy="694665"/>
                </a:xfrm>
                <a:prstGeom prst="flowChartMagneticDisk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1" name="Flowchart: Magnetic Disk 10"/>
                <p:cNvSpPr/>
                <p:nvPr/>
              </p:nvSpPr>
              <p:spPr>
                <a:xfrm>
                  <a:off x="609600" y="2618728"/>
                  <a:ext cx="609600" cy="694665"/>
                </a:xfrm>
                <a:prstGeom prst="flowChartMagneticDisk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2" name="Flowchart: Magnetic Disk 11"/>
                <p:cNvSpPr/>
                <p:nvPr/>
              </p:nvSpPr>
              <p:spPr>
                <a:xfrm>
                  <a:off x="1564574" y="2966060"/>
                  <a:ext cx="609600" cy="420407"/>
                </a:xfrm>
                <a:prstGeom prst="flowChartMagneticDisk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286000" y="2806535"/>
                  <a:ext cx="4114800" cy="165265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4" name="Flowchart: Magnetic Disk 13"/>
                <p:cNvSpPr/>
                <p:nvPr/>
              </p:nvSpPr>
              <p:spPr>
                <a:xfrm>
                  <a:off x="5791200" y="3160993"/>
                  <a:ext cx="609600" cy="420407"/>
                </a:xfrm>
                <a:prstGeom prst="flowChartMagneticDisk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5" name="Flowchart: Magnetic Disk 14"/>
                <p:cNvSpPr/>
                <p:nvPr/>
              </p:nvSpPr>
              <p:spPr>
                <a:xfrm>
                  <a:off x="887681" y="3039135"/>
                  <a:ext cx="609600" cy="694665"/>
                </a:xfrm>
                <a:prstGeom prst="flowChartMagneticDisk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6448425" y="4495800"/>
                <a:ext cx="0" cy="762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6" name="Rounded Rectangle 5"/>
            <p:cNvSpPr/>
            <p:nvPr/>
          </p:nvSpPr>
          <p:spPr>
            <a:xfrm>
              <a:off x="3505199" y="4761193"/>
              <a:ext cx="1571625" cy="420407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+mj-lt"/>
                </a:rPr>
                <a:t>DataAdapter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7090" y="5181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Dataset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01F9351-AB13-9E43-BF13-287C313C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2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Đối tượng SqlConnection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02074" y="1219200"/>
            <a:ext cx="7888358" cy="2362200"/>
            <a:chOff x="950842" y="3810000"/>
            <a:chExt cx="7888358" cy="2362200"/>
          </a:xfrm>
        </p:grpSpPr>
        <p:pic>
          <p:nvPicPr>
            <p:cNvPr id="5" name="Picture 2" descr="C:\Users\lvtuan\Desktop\320px-Computer-aj_aj_ashton_01_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810000"/>
              <a:ext cx="23622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286000" y="4863935"/>
              <a:ext cx="4114800" cy="1652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950842" y="4332535"/>
              <a:ext cx="1106558" cy="1393330"/>
            </a:xfrm>
            <a:prstGeom prst="flowChartMagneticDisk">
              <a:avLst/>
            </a:prstGeom>
            <a:solidFill>
              <a:srgbClr val="92D05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505200" y="4761193"/>
              <a:ext cx="1524000" cy="420407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Connection</a:t>
              </a:r>
            </a:p>
          </p:txBody>
        </p:sp>
      </p:grp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3501201"/>
              </p:ext>
            </p:extLst>
          </p:nvPr>
        </p:nvGraphicFramePr>
        <p:xfrm>
          <a:off x="1091312" y="3671824"/>
          <a:ext cx="7540625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3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Thuộc</a:t>
                      </a:r>
                      <a:r>
                        <a:rPr lang="en-US" baseline="0" dirty="0"/>
                        <a:t> tính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Ý</a:t>
                      </a:r>
                      <a:r>
                        <a:rPr lang="en-US" baseline="0" dirty="0"/>
                        <a:t> nghĩa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ConnectionString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Lưu</a:t>
                      </a:r>
                      <a:r>
                        <a:rPr lang="en-US" baseline="0" dirty="0"/>
                        <a:t> chuỗi kết nối đến hệ quản trị CSLD SQl 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2168"/>
              </p:ext>
            </p:extLst>
          </p:nvPr>
        </p:nvGraphicFramePr>
        <p:xfrm>
          <a:off x="1088136" y="4967224"/>
          <a:ext cx="7543800" cy="1122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Phương</a:t>
                      </a:r>
                      <a:r>
                        <a:rPr lang="en-US" baseline="0" dirty="0"/>
                        <a:t> thức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Ý</a:t>
                      </a:r>
                      <a:r>
                        <a:rPr lang="en-US" baseline="0" dirty="0"/>
                        <a:t> nghĩa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Mở</a:t>
                      </a:r>
                      <a:r>
                        <a:rPr lang="en-US" baseline="0" dirty="0"/>
                        <a:t> kết nối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Close()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Đóng</a:t>
                      </a:r>
                      <a:r>
                        <a:rPr lang="en-US" baseline="0" dirty="0"/>
                        <a:t> kết nối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DB0975-9545-CE45-B110-FA120986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7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Đối tượng SqlConnection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Kết nối đến CSDL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07264" y="2353056"/>
            <a:ext cx="7912608" cy="332841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mbol" pitchFamily="18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82053" y="1924503"/>
            <a:ext cx="7844589" cy="476040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l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cnstr = 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"Server = </a:t>
            </a:r>
            <a:r>
              <a:rPr lang="en-US" sz="24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Database = QLHS; Integrated Security = true;"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Aft>
                <a:spcPts val="600"/>
              </a:spcAft>
              <a:buNone/>
            </a:pP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cnn = 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(cnstr);</a:t>
            </a:r>
          </a:p>
          <a:p>
            <a:pPr marL="0" indent="0" algn="l">
              <a:lnSpc>
                <a:spcPct val="120000"/>
              </a:lnSpc>
              <a:buNone/>
            </a:pP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cnn.Open();</a:t>
            </a:r>
          </a:p>
          <a:p>
            <a:pPr marL="0" indent="0" algn="l">
              <a:lnSpc>
                <a:spcPct val="120000"/>
              </a:lnSpc>
              <a:buNone/>
            </a:pP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sz="2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//Xu Ly</a:t>
            </a:r>
          </a:p>
          <a:p>
            <a:pPr marL="0" indent="0" algn="l">
              <a:lnSpc>
                <a:spcPct val="120000"/>
              </a:lnSpc>
              <a:buNone/>
            </a:pPr>
            <a:endParaRPr lang="en-US" sz="240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cnn.Close();</a:t>
            </a:r>
            <a:endParaRPr lang="en-US" sz="2400"/>
          </a:p>
        </p:txBody>
      </p:sp>
      <p:sp>
        <p:nvSpPr>
          <p:cNvPr id="8" name="Rounded Rectangle 7"/>
          <p:cNvSpPr/>
          <p:nvPr/>
        </p:nvSpPr>
        <p:spPr bwMode="auto">
          <a:xfrm>
            <a:off x="537576" y="1924503"/>
            <a:ext cx="244477" cy="47604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95327-BAEA-CF47-A7E4-E6D85605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Đối tượng SqlConnection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3" y="1244038"/>
            <a:ext cx="8567737" cy="5203879"/>
          </a:xfrm>
        </p:spPr>
        <p:txBody>
          <a:bodyPr/>
          <a:lstStyle/>
          <a:p>
            <a:r>
              <a:rPr lang="en-US"/>
              <a:t>Kết nối đến CSDL (username &amp; password)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782053" y="1924503"/>
            <a:ext cx="7844589" cy="451122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cnstr = 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"Server = </a:t>
            </a:r>
            <a:r>
              <a:rPr lang="en-US" sz="24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PC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 Database = QLHS; User id = sa; password = sa"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buNone/>
            </a:pP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SqlConnection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cnn = 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SqlConnection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(cnstr);</a:t>
            </a:r>
          </a:p>
          <a:p>
            <a:pPr marL="0" indent="0" algn="l">
              <a:lnSpc>
                <a:spcPct val="120000"/>
              </a:lnSpc>
              <a:buNone/>
            </a:pP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cnn.Open();</a:t>
            </a:r>
          </a:p>
          <a:p>
            <a:pPr marL="0" indent="0" algn="l">
              <a:lnSpc>
                <a:spcPct val="120000"/>
              </a:lnSpc>
              <a:buNone/>
            </a:pP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sz="2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//Xu Ly</a:t>
            </a:r>
          </a:p>
          <a:p>
            <a:pPr marL="0" indent="0" algn="l">
              <a:lnSpc>
                <a:spcPct val="120000"/>
              </a:lnSpc>
              <a:buNone/>
            </a:pPr>
            <a:endParaRPr lang="en-US" sz="240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cnn.Close();</a:t>
            </a:r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37576" y="1924503"/>
            <a:ext cx="244477" cy="45112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F8B32-1E30-3647-B34D-41C9D609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Đối tượng SqlConnection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Kết nối đến CSDL(App.config)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782053" y="1924503"/>
            <a:ext cx="7844589" cy="451122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connectionStrings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 = PC01; Database = QLHS; Integrated Security = true;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connectionStrings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ConfigurationManager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.ConnectionStrings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cnstr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//Xu Ly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cnn.Close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37576" y="1924503"/>
            <a:ext cx="244477" cy="45112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2921C-323E-E949-8B86-DAE1DE0D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connected</a:t>
            </a:r>
          </a:p>
          <a:p>
            <a:pPr lvl="1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  <a:p>
            <a:pPr lvl="1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/>
              <a:t>Theo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disconnected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B3A0B-3C7D-6D42-8832-F4BFD6BB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Lấy 1 giá trị đơn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19250"/>
            <a:ext cx="8153400" cy="441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SQL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đơn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SqlCommand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endParaRPr lang="en-US" altLang="en-US" dirty="0"/>
          </a:p>
          <a:p>
            <a:r>
              <a:rPr lang="en-US" altLang="en-US" dirty="0" err="1"/>
              <a:t>Cung</a:t>
            </a:r>
            <a:r>
              <a:rPr lang="en-US" altLang="en-US" dirty="0"/>
              <a:t> </a:t>
            </a:r>
            <a:r>
              <a:rPr lang="en-US" altLang="en-US" dirty="0" err="1"/>
              <a:t>cấp</a:t>
            </a:r>
            <a:r>
              <a:rPr lang="en-US" altLang="en-US" dirty="0"/>
              <a:t> </a:t>
            </a:r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SQL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SqlCommand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endParaRPr lang="vi-V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6DE50D-4022-AB4C-BEC8-A623EBCC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7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Lấy 1 giá trị đơn</a:t>
            </a:r>
            <a:br>
              <a:rPr lang="en-US" altLang="en-US" sz="2800"/>
            </a:br>
            <a:r>
              <a:rPr lang="en-US" altLang="en-US" sz="2800"/>
              <a:t>Một số câu lệnh SQL trả về giá trị đơn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 	</a:t>
            </a:r>
            <a:r>
              <a:rPr lang="en-US" altLang="en-US" dirty="0">
                <a:solidFill>
                  <a:srgbClr val="0000FF"/>
                </a:solidFill>
              </a:rPr>
              <a:t>min</a:t>
            </a:r>
            <a:r>
              <a:rPr lang="en-US" altLang="en-US" dirty="0"/>
              <a:t>(…) 	From …</a:t>
            </a:r>
          </a:p>
          <a:p>
            <a:pPr eaLnBrk="1" hangingPunct="1"/>
            <a:r>
              <a:rPr lang="en-US" altLang="en-US" dirty="0"/>
              <a:t>Select 	</a:t>
            </a:r>
            <a:r>
              <a:rPr lang="en-US" altLang="en-US" dirty="0">
                <a:solidFill>
                  <a:srgbClr val="0000FF"/>
                </a:solidFill>
              </a:rPr>
              <a:t>max</a:t>
            </a:r>
            <a:r>
              <a:rPr lang="en-US" altLang="en-US" dirty="0"/>
              <a:t>(…) 	From …</a:t>
            </a:r>
          </a:p>
          <a:p>
            <a:pPr eaLnBrk="1" hangingPunct="1"/>
            <a:r>
              <a:rPr lang="en-US" altLang="en-US" dirty="0"/>
              <a:t>Select 	</a:t>
            </a:r>
            <a:r>
              <a:rPr lang="en-US" altLang="en-US" dirty="0" err="1">
                <a:solidFill>
                  <a:srgbClr val="0000FF"/>
                </a:solidFill>
              </a:rPr>
              <a:t>avg</a:t>
            </a:r>
            <a:r>
              <a:rPr lang="en-US" altLang="en-US" dirty="0"/>
              <a:t>(…) 	From …</a:t>
            </a:r>
          </a:p>
          <a:p>
            <a:pPr eaLnBrk="1" hangingPunct="1"/>
            <a:r>
              <a:rPr lang="en-US" altLang="en-US" dirty="0"/>
              <a:t>Select 	</a:t>
            </a:r>
            <a:r>
              <a:rPr lang="en-US" altLang="en-US" dirty="0">
                <a:solidFill>
                  <a:srgbClr val="0000FF"/>
                </a:solidFill>
              </a:rPr>
              <a:t>count</a:t>
            </a:r>
            <a:r>
              <a:rPr lang="en-US" altLang="en-US" dirty="0"/>
              <a:t>(…) 	From …</a:t>
            </a:r>
          </a:p>
          <a:p>
            <a:pPr eaLnBrk="1" hangingPunct="1"/>
            <a:r>
              <a:rPr lang="en-US" altLang="en-US" dirty="0"/>
              <a:t>Select 	</a:t>
            </a:r>
            <a:r>
              <a:rPr lang="en-US" altLang="en-US" dirty="0">
                <a:solidFill>
                  <a:srgbClr val="0000FF"/>
                </a:solidFill>
              </a:rPr>
              <a:t>sum</a:t>
            </a:r>
            <a:r>
              <a:rPr lang="en-US" altLang="en-US" dirty="0"/>
              <a:t>(…) 	From …</a:t>
            </a:r>
            <a:endParaRPr lang="vi-VN" altLang="en-US" dirty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133600" y="5457825"/>
            <a:ext cx="4724400" cy="12926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2600" dirty="0">
                <a:latin typeface="Courier New" panose="02070309020205020404" pitchFamily="49" charset="0"/>
              </a:rPr>
              <a:t> </a:t>
            </a:r>
            <a:r>
              <a:rPr lang="en-US" altLang="en-US" sz="2600" dirty="0" err="1">
                <a:latin typeface="Courier New" panose="02070309020205020404" pitchFamily="49" charset="0"/>
              </a:rPr>
              <a:t>strSQL</a:t>
            </a:r>
            <a:r>
              <a:rPr lang="en-US" altLang="en-US" sz="2600" dirty="0">
                <a:latin typeface="Courier New" panose="02070309020205020404" pitchFamily="49" charset="0"/>
              </a:rPr>
              <a:t> = </a:t>
            </a:r>
            <a:br>
              <a:rPr lang="en-US" altLang="en-US" sz="2600" dirty="0">
                <a:latin typeface="Courier New" panose="02070309020205020404" pitchFamily="49" charset="0"/>
              </a:rPr>
            </a:br>
            <a:r>
              <a:rPr lang="en-US" altLang="en-US" sz="2600" dirty="0">
                <a:latin typeface="Courier New" panose="02070309020205020404" pitchFamily="49" charset="0"/>
              </a:rPr>
              <a:t>	"Select count(*) </a:t>
            </a:r>
            <a:br>
              <a:rPr lang="en-US" altLang="en-US" sz="2600" dirty="0">
                <a:latin typeface="Courier New" panose="02070309020205020404" pitchFamily="49" charset="0"/>
              </a:rPr>
            </a:br>
            <a:r>
              <a:rPr lang="en-US" altLang="en-US" sz="2600" dirty="0">
                <a:latin typeface="Courier New" panose="02070309020205020404" pitchFamily="49" charset="0"/>
              </a:rPr>
              <a:t>	 From </a:t>
            </a:r>
            <a:r>
              <a:rPr lang="en-US" altLang="en-US" sz="2600" dirty="0" err="1">
                <a:latin typeface="Courier New" panose="02070309020205020404" pitchFamily="49" charset="0"/>
              </a:rPr>
              <a:t>TenBang</a:t>
            </a:r>
            <a:r>
              <a:rPr lang="en-US" altLang="en-US" sz="2600" dirty="0">
                <a:latin typeface="Courier New" panose="02070309020205020404" pitchFamily="49" charset="0"/>
              </a:rPr>
              <a:t>";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A02D1-6BB0-8545-8E81-C2E1ECAE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2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Đối tượng SqlCommand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dirty="0"/>
          </a:p>
          <a:p>
            <a:pPr lvl="1"/>
            <a:r>
              <a:rPr lang="en-US" dirty="0">
                <a:solidFill>
                  <a:srgbClr val="0000CC"/>
                </a:solidFill>
              </a:rPr>
              <a:t>Connection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CSDL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  <a:p>
            <a:pPr lvl="1"/>
            <a:r>
              <a:rPr lang="en-US" dirty="0" err="1">
                <a:solidFill>
                  <a:srgbClr val="0000CC"/>
                </a:solidFill>
              </a:rPr>
              <a:t>CommandText</a:t>
            </a:r>
            <a:r>
              <a:rPr lang="en-US" dirty="0"/>
              <a:t>: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lvl="1"/>
            <a:r>
              <a:rPr lang="en-US" dirty="0" err="1">
                <a:solidFill>
                  <a:srgbClr val="0000CC"/>
                </a:solidFill>
              </a:rPr>
              <a:t>CommandType</a:t>
            </a:r>
            <a:r>
              <a:rPr lang="en-US" dirty="0"/>
              <a:t>: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pPr lvl="1"/>
            <a:r>
              <a:rPr lang="en-US" dirty="0">
                <a:solidFill>
                  <a:srgbClr val="0000CC"/>
                </a:solidFill>
              </a:rPr>
              <a:t>Parameters</a:t>
            </a:r>
            <a:r>
              <a:rPr lang="en-US" dirty="0"/>
              <a:t>: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dirty="0"/>
          </a:p>
          <a:p>
            <a:pPr lvl="1"/>
            <a:r>
              <a:rPr lang="en-US" dirty="0" err="1">
                <a:solidFill>
                  <a:srgbClr val="0000CC"/>
                </a:solidFill>
              </a:rPr>
              <a:t>ExecuteScalar</a:t>
            </a:r>
            <a:r>
              <a:rPr lang="en-US" dirty="0">
                <a:solidFill>
                  <a:srgbClr val="0000CC"/>
                </a:solidFill>
              </a:rPr>
              <a:t>()</a:t>
            </a:r>
            <a:r>
              <a:rPr lang="en-US" dirty="0"/>
              <a:t>: </a:t>
            </a:r>
            <a:r>
              <a:rPr lang="en-US" dirty="0" err="1"/>
              <a:t>lệnh</a:t>
            </a:r>
            <a:r>
              <a:rPr lang="en-US" dirty="0"/>
              <a:t> Select </a:t>
            </a:r>
            <a:r>
              <a:rPr lang="en-US" dirty="0" err="1"/>
              <a:t>trả</a:t>
            </a:r>
            <a:r>
              <a:rPr lang="en-US" dirty="0"/>
              <a:t> ra </a:t>
            </a:r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err="1">
                <a:solidFill>
                  <a:srgbClr val="FF0000"/>
                </a:solidFill>
              </a:rPr>
              <a:t>giá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trị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0000CC"/>
                </a:solidFill>
              </a:rPr>
              <a:t>ExecuteNonQuery</a:t>
            </a:r>
            <a:r>
              <a:rPr lang="en-US" dirty="0">
                <a:solidFill>
                  <a:srgbClr val="0000CC"/>
                </a:solidFill>
              </a:rPr>
              <a:t>()</a:t>
            </a:r>
            <a:r>
              <a:rPr lang="en-US" dirty="0"/>
              <a:t>: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UPDATE</a:t>
            </a:r>
          </a:p>
          <a:p>
            <a:pPr lvl="1"/>
            <a:r>
              <a:rPr lang="en-US" dirty="0" err="1">
                <a:solidFill>
                  <a:srgbClr val="0000CC"/>
                </a:solidFill>
              </a:rPr>
              <a:t>ExecuteReader</a:t>
            </a:r>
            <a:r>
              <a:rPr lang="en-US" dirty="0">
                <a:solidFill>
                  <a:srgbClr val="0000CC"/>
                </a:solidFill>
              </a:rPr>
              <a:t>()</a:t>
            </a:r>
            <a:r>
              <a:rPr lang="en-US" dirty="0"/>
              <a:t>: </a:t>
            </a:r>
            <a:r>
              <a:rPr lang="en-US" dirty="0" err="1"/>
              <a:t>lệnh</a:t>
            </a:r>
            <a:r>
              <a:rPr lang="en-US" dirty="0"/>
              <a:t> Select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err="1">
                <a:solidFill>
                  <a:srgbClr val="FF0000"/>
                </a:solidFill>
              </a:rPr>
              <a:t>bảng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ABD61-82E4-F44B-849A-C2C1C942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27900" y="-150839"/>
            <a:ext cx="1968500" cy="1968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tiêu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Hiểu ADO.NET và .NET Data Provider</a:t>
            </a:r>
          </a:p>
          <a:p>
            <a:pPr lvl="0"/>
            <a:r>
              <a:rPr lang="en-US"/>
              <a:t>Sử dụng đối tượng SqlConnection, SqlCommand, SqlDataReader trong mô hình kết nối</a:t>
            </a:r>
          </a:p>
          <a:p>
            <a:pPr lvl="0"/>
            <a:r>
              <a:rPr lang="en-US"/>
              <a:t>Sử dụng đối tượng Dataset và SqlDataAdapter trong mô hình phi kết nối</a:t>
            </a:r>
          </a:p>
          <a:p>
            <a:pPr lvl="0"/>
            <a:r>
              <a:rPr lang="en-US"/>
              <a:t>Lập trình chương trình bằng mô hình kết nối</a:t>
            </a:r>
          </a:p>
          <a:p>
            <a:pPr lvl="0"/>
            <a:r>
              <a:rPr lang="en-US"/>
              <a:t>Lập trình chương trình bằng mô hình phi kết nối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59B13-905C-4844-AD69-2F4EE0B1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Lấy</a:t>
            </a:r>
            <a:r>
              <a:rPr lang="en-US" altLang="en-US" sz="2800" dirty="0"/>
              <a:t> 1 </a:t>
            </a:r>
            <a:r>
              <a:rPr lang="en-US" altLang="en-US" sz="2800" dirty="0" err="1"/>
              <a:t>giá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đơn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 err="1"/>
              <a:t>Tạo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đối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tượng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SqlCommand</a:t>
            </a:r>
            <a:endParaRPr lang="en-US" altLang="en-US" sz="28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59055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vi-VN" altLang="en-US" dirty="0"/>
              <a:t>Cách 1: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676400" y="2057400"/>
            <a:ext cx="5715000" cy="13239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000" dirty="0" err="1">
                <a:solidFill>
                  <a:srgbClr val="3399FF"/>
                </a:solidFill>
                <a:latin typeface="Courier New" panose="02070309020205020404" pitchFamily="49" charset="0"/>
              </a:rPr>
              <a:t>SqlCommand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cmd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3399FF"/>
                </a:solidFill>
                <a:latin typeface="Courier New" panose="02070309020205020404" pitchFamily="49" charset="0"/>
              </a:rPr>
              <a:t>SqlCommand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 err="1">
                <a:latin typeface="Courier New" panose="02070309020205020404" pitchFamily="49" charset="0"/>
              </a:rPr>
              <a:t>cmd.Connection</a:t>
            </a:r>
            <a:r>
              <a:rPr lang="en-US" altLang="en-US" sz="2000" dirty="0">
                <a:latin typeface="Courier New" panose="02070309020205020404" pitchFamily="49" charset="0"/>
              </a:rPr>
              <a:t> = conn;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 err="1">
                <a:latin typeface="Courier New" panose="02070309020205020404" pitchFamily="49" charset="0"/>
              </a:rPr>
              <a:t>cmd.CommandText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strSQL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 err="1">
                <a:latin typeface="Courier New" panose="02070309020205020404" pitchFamily="49" charset="0"/>
              </a:rPr>
              <a:t>cmd.CommandType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CommandType.Text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09600" y="3724275"/>
            <a:ext cx="80010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vi-VN" altLang="en-US" sz="2600" b="0" dirty="0">
                <a:latin typeface="+mj-lt"/>
              </a:rPr>
              <a:t>Cách 2: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676400" y="4238625"/>
            <a:ext cx="6629400" cy="10191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3399FF"/>
                </a:solidFill>
                <a:latin typeface="Courier New" panose="02070309020205020404" pitchFamily="49" charset="0"/>
              </a:rPr>
              <a:t>SqlCommand</a:t>
            </a:r>
            <a:r>
              <a:rPr lang="en-US" altLang="en-US" sz="2000">
                <a:latin typeface="Courier New" panose="02070309020205020404" pitchFamily="49" charset="0"/>
              </a:rPr>
              <a:t> cmd = 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3399FF"/>
                </a:solidFill>
                <a:latin typeface="Courier New" panose="02070309020205020404" pitchFamily="49" charset="0"/>
              </a:rPr>
              <a:t>SqlCommand</a:t>
            </a:r>
            <a:r>
              <a:rPr lang="en-US" altLang="en-US" sz="2000">
                <a:latin typeface="Courier New" panose="02070309020205020404" pitchFamily="49" charset="0"/>
              </a:rPr>
              <a:t>(strSQL);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cmd.Connection = conn;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cmd.CommandType = CommandType.Text;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7424D8-A21A-C845-9748-E812B71C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Lấy</a:t>
            </a:r>
            <a:r>
              <a:rPr lang="en-US" altLang="en-US" sz="2800" dirty="0"/>
              <a:t> 1 </a:t>
            </a:r>
            <a:r>
              <a:rPr lang="en-US" altLang="en-US" sz="2800" dirty="0" err="1"/>
              <a:t>giá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đơn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 err="1"/>
              <a:t>Tạo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đối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tượng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SqlCommand</a:t>
            </a:r>
            <a:endParaRPr lang="en-US" altLang="en-US" sz="2800" dirty="0"/>
          </a:p>
        </p:txBody>
      </p:sp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609600" y="1447800"/>
            <a:ext cx="80010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 sz="2600" b="0" dirty="0">
                <a:latin typeface="+mj-lt"/>
              </a:rPr>
              <a:t>Cách 3:</a:t>
            </a:r>
          </a:p>
        </p:txBody>
      </p:sp>
      <p:sp>
        <p:nvSpPr>
          <p:cNvPr id="16388" name="Text Box 8"/>
          <p:cNvSpPr txBox="1">
            <a:spLocks noChangeArrowheads="1"/>
          </p:cNvSpPr>
          <p:nvPr/>
        </p:nvSpPr>
        <p:spPr bwMode="auto">
          <a:xfrm>
            <a:off x="1524000" y="1981200"/>
            <a:ext cx="7239000" cy="7143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000" dirty="0" err="1">
                <a:solidFill>
                  <a:srgbClr val="3399FF"/>
                </a:solidFill>
                <a:latin typeface="Courier New" panose="02070309020205020404" pitchFamily="49" charset="0"/>
              </a:rPr>
              <a:t>SqlCommand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cmd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3399FF"/>
                </a:solidFill>
                <a:latin typeface="Courier New" panose="02070309020205020404" pitchFamily="49" charset="0"/>
              </a:rPr>
              <a:t>SqlCommand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strSQL</a:t>
            </a:r>
            <a:r>
              <a:rPr lang="en-US" altLang="en-US" sz="2000" dirty="0">
                <a:latin typeface="Courier New" panose="02070309020205020404" pitchFamily="49" charset="0"/>
              </a:rPr>
              <a:t>, conn);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 err="1">
                <a:latin typeface="Courier New" panose="02070309020205020404" pitchFamily="49" charset="0"/>
              </a:rPr>
              <a:t>cmd.CommandType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CommandType.Text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6389" name="Rectangle 9"/>
          <p:cNvSpPr>
            <a:spLocks noChangeArrowheads="1"/>
          </p:cNvSpPr>
          <p:nvPr/>
        </p:nvSpPr>
        <p:spPr bwMode="auto">
          <a:xfrm>
            <a:off x="609600" y="3048000"/>
            <a:ext cx="80010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 sz="2600" b="0">
                <a:latin typeface="+mj-lt"/>
              </a:rPr>
              <a:t>Cách 4:</a:t>
            </a:r>
          </a:p>
        </p:txBody>
      </p:sp>
      <p:sp>
        <p:nvSpPr>
          <p:cNvPr id="16390" name="Text Box 10"/>
          <p:cNvSpPr txBox="1">
            <a:spLocks noChangeArrowheads="1"/>
          </p:cNvSpPr>
          <p:nvPr/>
        </p:nvSpPr>
        <p:spPr bwMode="auto">
          <a:xfrm>
            <a:off x="1524000" y="3581400"/>
            <a:ext cx="7239000" cy="10191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000" dirty="0" err="1">
                <a:solidFill>
                  <a:srgbClr val="3399FF"/>
                </a:solidFill>
                <a:latin typeface="Courier New" panose="02070309020205020404" pitchFamily="49" charset="0"/>
              </a:rPr>
              <a:t>SqlCommand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cmd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conn.CreateCommand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 err="1">
                <a:latin typeface="Courier New" panose="02070309020205020404" pitchFamily="49" charset="0"/>
              </a:rPr>
              <a:t>cmd.CommandText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strSQL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 err="1">
                <a:latin typeface="Courier New" panose="02070309020205020404" pitchFamily="49" charset="0"/>
              </a:rPr>
              <a:t>cmd.CommandType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CommandType.Text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5262FC-7B83-044F-8A73-5D446529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Đối tượng SqlCommand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CC"/>
                </a:solidFill>
              </a:rPr>
              <a:t>ExecuteScalar(): </a:t>
            </a:r>
            <a:r>
              <a:rPr lang="en-US"/>
              <a:t>trả về một giá trị</a:t>
            </a:r>
          </a:p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782053" y="1924503"/>
            <a:ext cx="7844589" cy="244023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-137160" algn="l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COUNT(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masv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FROM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SinhVien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indent="-137160" algn="l"/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-137160" algn="l"/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-137160" algn="l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cmd.ExecuteScalar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37576" y="1924503"/>
            <a:ext cx="244477" cy="24402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3EA15-6308-104F-9985-87184AC9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Đối tượng SqlCommand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>
                <a:solidFill>
                  <a:srgbClr val="0000CC"/>
                </a:solidFill>
              </a:rPr>
              <a:t>ExecuteNonQuery()</a:t>
            </a:r>
            <a:r>
              <a:rPr lang="en-US"/>
              <a:t>: lệnh </a:t>
            </a:r>
            <a:r>
              <a:rPr lang="en-US">
                <a:solidFill>
                  <a:srgbClr val="FF0000"/>
                </a:solidFill>
              </a:rPr>
              <a:t>Insert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Delete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Update</a:t>
            </a:r>
            <a:endParaRPr lang="en-US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5" name="Flowchart: Predefined Process 4"/>
          <p:cNvSpPr/>
          <p:nvPr/>
        </p:nvSpPr>
        <p:spPr bwMode="auto">
          <a:xfrm>
            <a:off x="1323703" y="4815840"/>
            <a:ext cx="2673531" cy="627017"/>
          </a:xfrm>
          <a:prstGeom prst="flowChartPredefined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mbol" pitchFamily="18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82053" y="1924503"/>
            <a:ext cx="7844589" cy="321298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l"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strsql = 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"Insert into SinhVien values(1, N'Nguyễn A', '12/11/1990', N'227 Nguyễn Văn Cừ', '0987654321', 2)"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</a:p>
          <a:p>
            <a:pPr marL="0" indent="0" algn="l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marL="0" indent="0" algn="l">
              <a:buNone/>
            </a:pP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SqlCommand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cmd = 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SqlCommand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(strsql, cnn);</a:t>
            </a:r>
          </a:p>
          <a:p>
            <a:pPr marL="0" indent="0" algn="l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cmd.CommandType =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CommandType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.Text;</a:t>
            </a:r>
          </a:p>
          <a:p>
            <a:pPr marL="0" indent="0" algn="l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</a:p>
          <a:p>
            <a:pPr marL="0" indent="0" algn="l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cmd.ExecuteNonQuery();</a:t>
            </a:r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37576" y="1924503"/>
            <a:ext cx="244477" cy="321298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4B8E4-3CC6-2546-8C29-8847BB55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5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Đối tượng SqlCommand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Thực thi Stored Procedure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782053" y="1924503"/>
            <a:ext cx="7844589" cy="451122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000" i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"Your Connection String"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000" i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20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20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CommandText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"StoredProcedureName"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StoredProcedure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20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20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ExecuteNonQuery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20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20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37576" y="1924503"/>
            <a:ext cx="244477" cy="45112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7A570-CFEE-E54A-A66D-46222897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Lấy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endParaRPr lang="en-US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312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SQL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SqlDataReader</a:t>
            </a:r>
            <a:endParaRPr lang="vi-VN" altLang="en-US" dirty="0">
              <a:solidFill>
                <a:srgbClr val="0070C0"/>
              </a:solidFill>
            </a:endParaRP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SqlDataReader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B12BFB-F261-2E4D-8097-9F140A0B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1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Lấy tập giá trị</a:t>
            </a:r>
            <a:br>
              <a:rPr lang="en-US" altLang="en-US" sz="2800"/>
            </a:br>
            <a:r>
              <a:rPr lang="en-US" altLang="en-US" sz="2800"/>
              <a:t>Thực thi câu lệnh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01000" cy="42672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ExecuteReader</a:t>
            </a:r>
            <a:r>
              <a:rPr lang="en-US" altLang="en-US" dirty="0">
                <a:solidFill>
                  <a:srgbClr val="FF0000"/>
                </a:solidFill>
              </a:rPr>
              <a:t>()</a:t>
            </a:r>
            <a:r>
              <a:rPr lang="en-US" altLang="en-US" dirty="0"/>
              <a:t>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1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</a:t>
            </a:r>
            <a:r>
              <a:rPr lang="en-US" altLang="en-US" dirty="0" err="1"/>
              <a:t>DataReader</a:t>
            </a:r>
            <a:r>
              <a:rPr lang="en-US" altLang="en-US" dirty="0"/>
              <a:t> (</a:t>
            </a:r>
            <a:r>
              <a:rPr lang="en-US" altLang="en-US" dirty="0" err="1"/>
              <a:t>SqlDataReader</a:t>
            </a:r>
            <a:r>
              <a:rPr lang="en-US" altLang="en-US" dirty="0"/>
              <a:t> hay </a:t>
            </a:r>
            <a:r>
              <a:rPr lang="en-US" altLang="en-US" dirty="0" err="1"/>
              <a:t>OleDBDataReader</a:t>
            </a:r>
            <a:r>
              <a:rPr lang="en-US" altLang="en-US" dirty="0"/>
              <a:t>)</a:t>
            </a:r>
          </a:p>
          <a:p>
            <a:pPr algn="just"/>
            <a:r>
              <a:rPr lang="en-US" altLang="en-US" dirty="0" err="1">
                <a:solidFill>
                  <a:srgbClr val="0070C0"/>
                </a:solidFill>
              </a:rPr>
              <a:t>SqlDataReader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phép</a:t>
            </a:r>
            <a:r>
              <a:rPr lang="en-US" altLang="en-US" dirty="0"/>
              <a:t> </a:t>
            </a:r>
            <a:r>
              <a:rPr lang="en-US" altLang="en-US" dirty="0" err="1"/>
              <a:t>duyệt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dòng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endParaRPr lang="en-US" altLang="en-US" dirty="0">
              <a:solidFill>
                <a:srgbClr val="FF0000"/>
              </a:solidFill>
            </a:endParaRPr>
          </a:p>
          <a:p>
            <a:pPr marL="342900" lvl="1" indent="0" algn="just" eaLnBrk="1" hangingPunct="1">
              <a:buNone/>
            </a:pPr>
            <a:r>
              <a:rPr lang="en-US" altLang="en-US" dirty="0">
                <a:solidFill>
                  <a:srgbClr val="FF0000"/>
                </a:solidFill>
              </a:rPr>
              <a:t>!!! </a:t>
            </a:r>
            <a:r>
              <a:rPr lang="en-US" altLang="en-US" dirty="0" err="1">
                <a:solidFill>
                  <a:srgbClr val="FF0000"/>
                </a:solidFill>
              </a:rPr>
              <a:t>Không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được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đóng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kết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nối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khi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còn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đang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sử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dụng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đối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tượng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IDataReader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295400" y="5364480"/>
            <a:ext cx="6553200" cy="13843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conn.Open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3399FF"/>
                </a:solidFill>
                <a:latin typeface="Courier New" panose="02070309020205020404" pitchFamily="49" charset="0"/>
              </a:rPr>
              <a:t>SqlDataReader</a:t>
            </a:r>
            <a:r>
              <a:rPr lang="en-US" altLang="en-US" sz="2000" dirty="0">
                <a:latin typeface="Courier New" panose="02070309020205020404" pitchFamily="49" charset="0"/>
              </a:rPr>
              <a:t> reader=</a:t>
            </a:r>
            <a:r>
              <a:rPr lang="en-US" altLang="en-US" sz="2000" dirty="0" err="1">
                <a:latin typeface="Courier New" panose="02070309020205020404" pitchFamily="49" charset="0"/>
              </a:rPr>
              <a:t>cmd.ExecuteReader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…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 err="1">
                <a:latin typeface="Courier New" panose="02070309020205020404" pitchFamily="49" charset="0"/>
              </a:rPr>
              <a:t>conn.Close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449F92-693F-2943-BC82-D5292DD3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8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Đối tượng SqlDataReader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1200"/>
              </a:spcAft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b="1" dirty="0" err="1">
                <a:solidFill>
                  <a:srgbClr val="0000CC"/>
                </a:solidFill>
              </a:rPr>
              <a:t>nhanh</a:t>
            </a:r>
            <a:endParaRPr lang="en-US" b="1" dirty="0">
              <a:solidFill>
                <a:srgbClr val="0000CC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vi-VN" dirty="0"/>
              <a:t>Chỉ lưu lại </a:t>
            </a:r>
            <a:r>
              <a:rPr lang="vi-VN" dirty="0">
                <a:solidFill>
                  <a:srgbClr val="0000CC"/>
                </a:solidFill>
              </a:rPr>
              <a:t>1 record </a:t>
            </a:r>
            <a:r>
              <a:rPr lang="vi-VN" dirty="0"/>
              <a:t>kết quả trong bộ nhớ với</a:t>
            </a:r>
            <a:r>
              <a:rPr lang="en-US" dirty="0"/>
              <a:t> </a:t>
            </a:r>
            <a:r>
              <a:rPr lang="vi-VN" dirty="0"/>
              <a:t>mỗi lần truy xuất (buffer mạng)</a:t>
            </a:r>
            <a:endParaRPr lang="en-US" dirty="0"/>
          </a:p>
          <a:p>
            <a:pPr algn="just">
              <a:spcAft>
                <a:spcPts val="1200"/>
              </a:spcAft>
            </a:pPr>
            <a:r>
              <a:rPr lang="en-US" dirty="0" err="1">
                <a:solidFill>
                  <a:srgbClr val="0000CC"/>
                </a:solidFill>
              </a:rPr>
              <a:t>Không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DataReader</a:t>
            </a:r>
            <a:r>
              <a:rPr lang="en-US" dirty="0"/>
              <a:t> (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, </a:t>
            </a:r>
            <a:r>
              <a:rPr lang="en-US" dirty="0" err="1"/>
              <a:t>bỏ</a:t>
            </a:r>
            <a:r>
              <a:rPr lang="en-US" dirty="0"/>
              <a:t> qua record, ..)</a:t>
            </a:r>
          </a:p>
          <a:p>
            <a:pPr algn="just">
              <a:spcAft>
                <a:spcPts val="1200"/>
              </a:spcAft>
            </a:pPr>
            <a:r>
              <a:rPr lang="en-US" b="1" dirty="0" err="1">
                <a:solidFill>
                  <a:srgbClr val="0000CC"/>
                </a:solidFill>
              </a:rPr>
              <a:t>Chỉ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đọc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3E96A-B46D-F045-B11A-C578BB87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Đối tượng SqlDataReader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Một số Thuộc tính &amp; Hàm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Lưu ý:</a:t>
            </a:r>
          </a:p>
          <a:p>
            <a:pPr lvl="1"/>
            <a:r>
              <a:rPr lang="en-US"/>
              <a:t>Toán tử [i]: truy xuất cột i</a:t>
            </a:r>
          </a:p>
          <a:p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30936"/>
              </p:ext>
            </p:extLst>
          </p:nvPr>
        </p:nvGraphicFramePr>
        <p:xfrm>
          <a:off x="761166" y="1965158"/>
          <a:ext cx="7540625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Thuộc</a:t>
                      </a:r>
                      <a:r>
                        <a:rPr lang="en-US" sz="2400" baseline="0" dirty="0">
                          <a:latin typeface="+mj-lt"/>
                        </a:rPr>
                        <a:t> tính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Ý</a:t>
                      </a:r>
                      <a:r>
                        <a:rPr lang="en-US" sz="2400" baseline="0" dirty="0">
                          <a:latin typeface="+mj-lt"/>
                        </a:rPr>
                        <a:t> nghĩa (trả về)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HasRows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+mj-lt"/>
                        </a:rPr>
                        <a:t>Cho biết</a:t>
                      </a:r>
                      <a:r>
                        <a:rPr lang="en-US" sz="2400" baseline="0">
                          <a:latin typeface="+mj-lt"/>
                        </a:rPr>
                        <a:t> còn dữ liệu để đọc nữa không.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931653"/>
              </p:ext>
            </p:extLst>
          </p:nvPr>
        </p:nvGraphicFramePr>
        <p:xfrm>
          <a:off x="757990" y="3174466"/>
          <a:ext cx="75438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9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4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Phương</a:t>
                      </a:r>
                      <a:r>
                        <a:rPr lang="en-US" sz="2400" baseline="0">
                          <a:latin typeface="+mj-lt"/>
                        </a:rPr>
                        <a:t> thức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Ý</a:t>
                      </a:r>
                      <a:r>
                        <a:rPr lang="en-US" sz="2400" baseline="0" dirty="0">
                          <a:latin typeface="+mj-lt"/>
                        </a:rPr>
                        <a:t> nghĩa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Read()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Đọc</a:t>
                      </a:r>
                      <a:r>
                        <a:rPr lang="en-US" sz="2400" baseline="0" dirty="0">
                          <a:latin typeface="+mj-lt"/>
                        </a:rPr>
                        <a:t> record dữ liệu kế tiếp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Close()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Đóng DataReader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478C8-43C8-AB44-944A-E07635E9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SqlDataReader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782053" y="1924503"/>
            <a:ext cx="7844589" cy="451122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strsql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* from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SinhVien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strsql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SqlDataReader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cmd.ExecuteReader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dr.Read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str +=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Hoten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 algn="l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dr.Close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400" dirty="0"/>
          </a:p>
          <a:p>
            <a:pPr algn="l"/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37576" y="1924503"/>
            <a:ext cx="244477" cy="45112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372E1-AED0-304D-B9F1-AFBD4E4B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0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46" name="AutoShape 3"/>
          <p:cNvSpPr>
            <a:spLocks noChangeArrowheads="1"/>
          </p:cNvSpPr>
          <p:nvPr/>
        </p:nvSpPr>
        <p:spPr bwMode="ltGray">
          <a:xfrm rot="5400000" flipV="1">
            <a:off x="902189" y="3003610"/>
            <a:ext cx="4112692" cy="1171670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gray">
          <a:xfrm>
            <a:off x="3420772" y="2836699"/>
            <a:ext cx="4419600" cy="360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 Mô hình kết nối &amp; Phi kết nối</a:t>
            </a:r>
            <a:endParaRPr lang="en-US" b="1">
              <a:latin typeface="+mj-lt"/>
            </a:endParaRP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3386328" y="2370031"/>
            <a:ext cx="4419600" cy="360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 .NET Data provider của ADO.NET</a:t>
            </a:r>
            <a:endParaRPr lang="en-US" b="1">
              <a:latin typeface="+mj-lt"/>
            </a:endParaRPr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gray">
          <a:xfrm>
            <a:off x="3382455" y="1916528"/>
            <a:ext cx="4419600" cy="360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So </a:t>
            </a:r>
            <a:r>
              <a:rPr lang="en-US" dirty="0" err="1">
                <a:latin typeface="+mj-lt"/>
              </a:rPr>
              <a:t>sánh</a:t>
            </a:r>
            <a:r>
              <a:rPr lang="en-US" dirty="0">
                <a:latin typeface="+mj-lt"/>
              </a:rPr>
              <a:t> ADO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ADO.NET</a:t>
            </a:r>
            <a:endParaRPr lang="en-US" b="1" dirty="0">
              <a:latin typeface="+mj-lt"/>
            </a:endParaRPr>
          </a:p>
        </p:txBody>
      </p:sp>
      <p:sp>
        <p:nvSpPr>
          <p:cNvPr id="51" name="AutoShape 8"/>
          <p:cNvSpPr>
            <a:spLocks noChangeArrowheads="1"/>
          </p:cNvSpPr>
          <p:nvPr/>
        </p:nvSpPr>
        <p:spPr bwMode="gray">
          <a:xfrm>
            <a:off x="3399028" y="1475382"/>
            <a:ext cx="4419600" cy="360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spcAft>
                <a:spcPts val="600"/>
              </a:spcAft>
            </a:pPr>
            <a:r>
              <a:rPr lang="en-US">
                <a:latin typeface="+mj-lt"/>
              </a:rPr>
              <a:t> Tổng quan về ADO.NET</a:t>
            </a:r>
          </a:p>
        </p:txBody>
      </p:sp>
      <p:grpSp>
        <p:nvGrpSpPr>
          <p:cNvPr id="52" name="Group 9"/>
          <p:cNvGrpSpPr>
            <a:grpSpLocks/>
          </p:cNvGrpSpPr>
          <p:nvPr/>
        </p:nvGrpSpPr>
        <p:grpSpPr bwMode="auto">
          <a:xfrm>
            <a:off x="2994011" y="1435776"/>
            <a:ext cx="381000" cy="360000"/>
            <a:chOff x="2078" y="1680"/>
            <a:chExt cx="1615" cy="1615"/>
          </a:xfrm>
        </p:grpSpPr>
        <p:sp>
          <p:nvSpPr>
            <p:cNvPr id="53" name="Oval 1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1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1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0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Oval 1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9" name="Group 16"/>
          <p:cNvGrpSpPr>
            <a:grpSpLocks/>
          </p:cNvGrpSpPr>
          <p:nvPr/>
        </p:nvGrpSpPr>
        <p:grpSpPr bwMode="auto">
          <a:xfrm>
            <a:off x="2994011" y="1902625"/>
            <a:ext cx="381000" cy="360000"/>
            <a:chOff x="2078" y="1680"/>
            <a:chExt cx="1615" cy="1615"/>
          </a:xfrm>
        </p:grpSpPr>
        <p:sp>
          <p:nvSpPr>
            <p:cNvPr id="60" name="Oval 1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1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2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0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Oval 2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2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6" name="Group 23"/>
          <p:cNvGrpSpPr>
            <a:grpSpLocks/>
          </p:cNvGrpSpPr>
          <p:nvPr/>
        </p:nvGrpSpPr>
        <p:grpSpPr bwMode="auto">
          <a:xfrm>
            <a:off x="2994011" y="2343876"/>
            <a:ext cx="381000" cy="360000"/>
            <a:chOff x="2078" y="1680"/>
            <a:chExt cx="1615" cy="1615"/>
          </a:xfrm>
        </p:grpSpPr>
        <p:sp>
          <p:nvSpPr>
            <p:cNvPr id="67" name="Oval 2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2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Oval 2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Oval 2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Oval 2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3" name="Group 30"/>
          <p:cNvGrpSpPr>
            <a:grpSpLocks/>
          </p:cNvGrpSpPr>
          <p:nvPr/>
        </p:nvGrpSpPr>
        <p:grpSpPr bwMode="auto">
          <a:xfrm>
            <a:off x="2994011" y="2833940"/>
            <a:ext cx="381000" cy="360000"/>
            <a:chOff x="2078" y="1680"/>
            <a:chExt cx="1615" cy="1615"/>
          </a:xfrm>
        </p:grpSpPr>
        <p:sp>
          <p:nvSpPr>
            <p:cNvPr id="74" name="Oval 3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3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3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Oval 3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Oval 3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Oval 3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7" name="Text Box 44"/>
          <p:cNvSpPr txBox="1">
            <a:spLocks noChangeArrowheads="1"/>
          </p:cNvSpPr>
          <p:nvPr/>
        </p:nvSpPr>
        <p:spPr bwMode="black">
          <a:xfrm>
            <a:off x="526283" y="2672307"/>
            <a:ext cx="1835264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sz="2800" b="1" dirty="0" err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Lập</a:t>
            </a:r>
            <a:r>
              <a:rPr lang="en-US" sz="28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sz="2800" b="1" dirty="0" err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trình</a:t>
            </a:r>
            <a:r>
              <a:rPr lang="en-US" sz="28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CSDL </a:t>
            </a:r>
            <a:r>
              <a:rPr lang="en-US" sz="2800" b="1" dirty="0" err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với</a:t>
            </a:r>
            <a:r>
              <a:rPr lang="en-US" sz="28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ADO.NET</a:t>
            </a:r>
          </a:p>
        </p:txBody>
      </p:sp>
      <p:sp>
        <p:nvSpPr>
          <p:cNvPr id="119" name="AutoShape 8"/>
          <p:cNvSpPr>
            <a:spLocks noChangeArrowheads="1"/>
          </p:cNvSpPr>
          <p:nvPr/>
        </p:nvSpPr>
        <p:spPr bwMode="gray">
          <a:xfrm>
            <a:off x="3414205" y="3277051"/>
            <a:ext cx="4419600" cy="360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SqlConnection</a:t>
            </a:r>
            <a:endParaRPr lang="en-US" dirty="0">
              <a:latin typeface="+mj-lt"/>
            </a:endParaRPr>
          </a:p>
        </p:txBody>
      </p:sp>
      <p:grpSp>
        <p:nvGrpSpPr>
          <p:cNvPr id="120" name="Group 9"/>
          <p:cNvGrpSpPr>
            <a:grpSpLocks/>
          </p:cNvGrpSpPr>
          <p:nvPr/>
        </p:nvGrpSpPr>
        <p:grpSpPr bwMode="auto">
          <a:xfrm>
            <a:off x="2994011" y="3287861"/>
            <a:ext cx="381000" cy="360000"/>
            <a:chOff x="2078" y="1680"/>
            <a:chExt cx="1615" cy="1615"/>
          </a:xfrm>
        </p:grpSpPr>
        <p:sp>
          <p:nvSpPr>
            <p:cNvPr id="121" name="Oval 1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1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Oval 1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0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6" name="Oval 1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7" name="AutoShape 5"/>
          <p:cNvSpPr>
            <a:spLocks noChangeArrowheads="1"/>
          </p:cNvSpPr>
          <p:nvPr/>
        </p:nvSpPr>
        <p:spPr bwMode="gray">
          <a:xfrm>
            <a:off x="3414205" y="4700041"/>
            <a:ext cx="4419600" cy="360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endParaRPr lang="en-US" b="1" dirty="0">
              <a:latin typeface="+mj-lt"/>
            </a:endParaRPr>
          </a:p>
        </p:txBody>
      </p:sp>
      <p:sp>
        <p:nvSpPr>
          <p:cNvPr id="128" name="AutoShape 6"/>
          <p:cNvSpPr>
            <a:spLocks noChangeArrowheads="1"/>
          </p:cNvSpPr>
          <p:nvPr/>
        </p:nvSpPr>
        <p:spPr bwMode="gray">
          <a:xfrm>
            <a:off x="3397318" y="4221009"/>
            <a:ext cx="4419600" cy="360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endParaRPr lang="en-US" b="1" dirty="0">
              <a:latin typeface="+mj-lt"/>
            </a:endParaRPr>
          </a:p>
        </p:txBody>
      </p:sp>
      <p:sp>
        <p:nvSpPr>
          <p:cNvPr id="129" name="AutoShape 7"/>
          <p:cNvSpPr>
            <a:spLocks noChangeArrowheads="1"/>
          </p:cNvSpPr>
          <p:nvPr/>
        </p:nvSpPr>
        <p:spPr bwMode="gray">
          <a:xfrm>
            <a:off x="3397318" y="3743900"/>
            <a:ext cx="4419600" cy="360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endParaRPr lang="en-US" b="1" dirty="0">
              <a:latin typeface="+mj-lt"/>
            </a:endParaRPr>
          </a:p>
        </p:txBody>
      </p:sp>
      <p:grpSp>
        <p:nvGrpSpPr>
          <p:cNvPr id="130" name="Group 16"/>
          <p:cNvGrpSpPr>
            <a:grpSpLocks/>
          </p:cNvGrpSpPr>
          <p:nvPr/>
        </p:nvGrpSpPr>
        <p:grpSpPr bwMode="auto">
          <a:xfrm>
            <a:off x="2994011" y="3704852"/>
            <a:ext cx="381000" cy="360000"/>
            <a:chOff x="2078" y="1680"/>
            <a:chExt cx="1615" cy="1615"/>
          </a:xfrm>
        </p:grpSpPr>
        <p:sp>
          <p:nvSpPr>
            <p:cNvPr id="131" name="Oval 1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1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Oval 1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4" name="Oval 2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0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Oval 2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Oval 2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7" name="Group 23"/>
          <p:cNvGrpSpPr>
            <a:grpSpLocks/>
          </p:cNvGrpSpPr>
          <p:nvPr/>
        </p:nvGrpSpPr>
        <p:grpSpPr bwMode="auto">
          <a:xfrm>
            <a:off x="2994011" y="4230939"/>
            <a:ext cx="381000" cy="360000"/>
            <a:chOff x="2078" y="1680"/>
            <a:chExt cx="1615" cy="1615"/>
          </a:xfrm>
        </p:grpSpPr>
        <p:sp>
          <p:nvSpPr>
            <p:cNvPr id="138" name="Oval 2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2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Oval 2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Oval 2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Oval 2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Oval 2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4" name="Group 30"/>
          <p:cNvGrpSpPr>
            <a:grpSpLocks/>
          </p:cNvGrpSpPr>
          <p:nvPr/>
        </p:nvGrpSpPr>
        <p:grpSpPr bwMode="auto">
          <a:xfrm>
            <a:off x="2994011" y="4709398"/>
            <a:ext cx="381000" cy="360000"/>
            <a:chOff x="2078" y="1680"/>
            <a:chExt cx="1615" cy="1615"/>
          </a:xfrm>
        </p:grpSpPr>
        <p:sp>
          <p:nvSpPr>
            <p:cNvPr id="145" name="Oval 3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Oval 3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Oval 3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" name="Oval 3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Oval 3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Oval 3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3" name="AutoShape 8">
            <a:extLst>
              <a:ext uri="{FF2B5EF4-FFF2-40B4-BE49-F238E27FC236}">
                <a16:creationId xmlns:a16="http://schemas.microsoft.com/office/drawing/2014/main" id="{8E6E9E86-432C-DC46-923F-E9C31C635C3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91373" y="5152426"/>
            <a:ext cx="4419600" cy="360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Stored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Proceture</a:t>
            </a:r>
            <a:endParaRPr lang="en-US" dirty="0">
              <a:latin typeface="+mj-lt"/>
            </a:endParaRPr>
          </a:p>
        </p:txBody>
      </p:sp>
      <p:grpSp>
        <p:nvGrpSpPr>
          <p:cNvPr id="114" name="Group 9">
            <a:extLst>
              <a:ext uri="{FF2B5EF4-FFF2-40B4-BE49-F238E27FC236}">
                <a16:creationId xmlns:a16="http://schemas.microsoft.com/office/drawing/2014/main" id="{90C4CD53-1591-3246-A654-32EC67820117}"/>
              </a:ext>
            </a:extLst>
          </p:cNvPr>
          <p:cNvGrpSpPr>
            <a:grpSpLocks/>
          </p:cNvGrpSpPr>
          <p:nvPr/>
        </p:nvGrpSpPr>
        <p:grpSpPr bwMode="auto">
          <a:xfrm>
            <a:off x="2994011" y="5137546"/>
            <a:ext cx="381000" cy="360000"/>
            <a:chOff x="2078" y="1680"/>
            <a:chExt cx="1615" cy="1615"/>
          </a:xfrm>
        </p:grpSpPr>
        <p:sp>
          <p:nvSpPr>
            <p:cNvPr id="115" name="Oval 10">
              <a:extLst>
                <a:ext uri="{FF2B5EF4-FFF2-40B4-BE49-F238E27FC236}">
                  <a16:creationId xmlns:a16="http://schemas.microsoft.com/office/drawing/2014/main" id="{84B4C4CF-B43D-C247-99AB-813D7272BBB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Oval 11">
              <a:extLst>
                <a:ext uri="{FF2B5EF4-FFF2-40B4-BE49-F238E27FC236}">
                  <a16:creationId xmlns:a16="http://schemas.microsoft.com/office/drawing/2014/main" id="{742BBAE2-97AC-7C41-BEA4-A93DB10D8AF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Oval 12">
              <a:extLst>
                <a:ext uri="{FF2B5EF4-FFF2-40B4-BE49-F238E27FC236}">
                  <a16:creationId xmlns:a16="http://schemas.microsoft.com/office/drawing/2014/main" id="{B1E639E1-F050-D440-A97B-47481EDBEA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8" name="Oval 13">
              <a:extLst>
                <a:ext uri="{FF2B5EF4-FFF2-40B4-BE49-F238E27FC236}">
                  <a16:creationId xmlns:a16="http://schemas.microsoft.com/office/drawing/2014/main" id="{57EB2C1A-6C1E-554E-B2CF-CEEF6A48F2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0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" name="Oval 14">
              <a:extLst>
                <a:ext uri="{FF2B5EF4-FFF2-40B4-BE49-F238E27FC236}">
                  <a16:creationId xmlns:a16="http://schemas.microsoft.com/office/drawing/2014/main" id="{82FF7D52-174D-BE41-B3F8-63C7F8B333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" name="Oval 15">
              <a:extLst>
                <a:ext uri="{FF2B5EF4-FFF2-40B4-BE49-F238E27FC236}">
                  <a16:creationId xmlns:a16="http://schemas.microsoft.com/office/drawing/2014/main" id="{65FFEBE8-3748-1D46-A0BA-083098360B5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EB18C0-C6C5-9342-AF31-87666825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2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</a:t>
            </a:r>
            <a:r>
              <a:rPr lang="en-US" sz="2800" dirty="0" err="1"/>
              <a:t>SqlDataReader</a:t>
            </a:r>
            <a:endParaRPr lang="en-US" altLang="en-US" sz="2800" dirty="0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838200" y="2000250"/>
            <a:ext cx="7315200" cy="333375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conn.Open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3399FF"/>
                </a:solidFill>
                <a:latin typeface="Courier New" panose="02070309020205020404" pitchFamily="49" charset="0"/>
              </a:rPr>
              <a:t>SqlDataReader</a:t>
            </a:r>
            <a:r>
              <a:rPr lang="en-US" altLang="en-US" sz="2000" dirty="0">
                <a:latin typeface="Courier New" panose="02070309020205020404" pitchFamily="49" charset="0"/>
              </a:rPr>
              <a:t> reader=</a:t>
            </a:r>
            <a:r>
              <a:rPr lang="en-US" altLang="en-US" sz="2000" dirty="0" err="1">
                <a:latin typeface="Courier New" panose="02070309020205020404" pitchFamily="49" charset="0"/>
              </a:rPr>
              <a:t>cmd.ExecuteReader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000" dirty="0">
                <a:latin typeface="Courier New" panose="02070309020205020404" pitchFamily="49" charset="0"/>
              </a:rPr>
              <a:t> (!</a:t>
            </a:r>
            <a:r>
              <a:rPr lang="en-US" altLang="en-US" sz="2000" dirty="0" err="1">
                <a:latin typeface="Courier New" panose="02070309020205020404" pitchFamily="49" charset="0"/>
              </a:rPr>
              <a:t>reader.HasRows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…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000" dirty="0">
                <a:latin typeface="Courier New" panose="02070309020205020404" pitchFamily="49" charset="0"/>
              </a:rPr>
              <a:t> (</a:t>
            </a:r>
            <a:r>
              <a:rPr lang="en-US" altLang="en-US" sz="2000" dirty="0" err="1">
                <a:latin typeface="Courier New" panose="02070309020205020404" pitchFamily="49" charset="0"/>
              </a:rPr>
              <a:t>reader.Read</a:t>
            </a:r>
            <a:r>
              <a:rPr lang="en-US" altLang="en-US" sz="2000" dirty="0">
                <a:latin typeface="Courier New" panose="02070309020205020404" pitchFamily="49" charset="0"/>
              </a:rPr>
              <a:t>())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	value1 = </a:t>
            </a:r>
            <a:r>
              <a:rPr lang="en-US" altLang="en-US" sz="2000" dirty="0" err="1">
                <a:latin typeface="Courier New" panose="02070309020205020404" pitchFamily="49" charset="0"/>
              </a:rPr>
              <a:t>reader.GetString</a:t>
            </a:r>
            <a:r>
              <a:rPr lang="en-US" altLang="en-US" sz="2000" dirty="0">
                <a:latin typeface="Courier New" panose="02070309020205020404" pitchFamily="49" charset="0"/>
              </a:rPr>
              <a:t>(0);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	value2 = reader.GetInt32(1);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 err="1">
                <a:latin typeface="Courier New" panose="02070309020205020404" pitchFamily="49" charset="0"/>
              </a:rPr>
              <a:t>conn.Close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248A61-4F85-EE4B-A64F-53AB09E0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0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connected</a:t>
            </a:r>
          </a:p>
          <a:p>
            <a:pPr lvl="1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  <a:p>
            <a:pPr lvl="1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>
                <a:solidFill>
                  <a:srgbClr val="CC00FF"/>
                </a:solidFill>
              </a:rPr>
              <a:t>Theo </a:t>
            </a:r>
            <a:r>
              <a:rPr lang="en-US" dirty="0" err="1">
                <a:solidFill>
                  <a:srgbClr val="CC00FF"/>
                </a:solidFill>
              </a:rPr>
              <a:t>kiến</a:t>
            </a:r>
            <a:r>
              <a:rPr lang="en-US" dirty="0">
                <a:solidFill>
                  <a:srgbClr val="CC00FF"/>
                </a:solidFill>
              </a:rPr>
              <a:t> </a:t>
            </a:r>
            <a:r>
              <a:rPr lang="en-US" dirty="0" err="1">
                <a:solidFill>
                  <a:srgbClr val="CC00FF"/>
                </a:solidFill>
              </a:rPr>
              <a:t>trúc</a:t>
            </a:r>
            <a:r>
              <a:rPr lang="en-US" dirty="0">
                <a:solidFill>
                  <a:srgbClr val="CC00FF"/>
                </a:solidFill>
              </a:rPr>
              <a:t> disconnected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E5CE9-5B4A-0940-BD4A-BAE69244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7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Khái niệm DataSet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DataSet là gì</a:t>
            </a:r>
          </a:p>
          <a:p>
            <a:pPr lvl="1" eaLnBrk="1" hangingPunct="1"/>
            <a:r>
              <a:rPr lang="en-US" altLang="en-US">
                <a:solidFill>
                  <a:srgbClr val="3399FF"/>
                </a:solidFill>
              </a:rPr>
              <a:t>DataSet</a:t>
            </a:r>
            <a:r>
              <a:rPr lang="en-US" altLang="en-US"/>
              <a:t> là một đối tượng cho phép</a:t>
            </a:r>
          </a:p>
          <a:p>
            <a:pPr lvl="2" eaLnBrk="1" hangingPunct="1"/>
            <a:r>
              <a:rPr lang="en-US" altLang="en-US"/>
              <a:t>Nạp 1 phần dữ liệu của data source lên bộ nhớ</a:t>
            </a:r>
          </a:p>
          <a:p>
            <a:pPr lvl="2" eaLnBrk="1" hangingPunct="1"/>
            <a:r>
              <a:rPr lang="en-US" altLang="en-US"/>
              <a:t>Lưu trữ dữ liệu theo </a:t>
            </a:r>
            <a:r>
              <a:rPr lang="en-US" altLang="en-US">
                <a:solidFill>
                  <a:schemeClr val="hlink"/>
                </a:solidFill>
              </a:rPr>
              <a:t>mô hình quan hệ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DataSet thuộc kiến trúc Disconnected</a:t>
            </a:r>
          </a:p>
          <a:p>
            <a:pPr lvl="1" eaLnBrk="1" hangingPunct="1"/>
            <a:r>
              <a:rPr lang="en-US" altLang="en-US"/>
              <a:t>DataSet không phụ thuộc vào loại data source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CBDA9-89CA-1344-A18C-65A46E17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Khái niệm DataSet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19250"/>
            <a:ext cx="7772400" cy="2038350"/>
          </a:xfrm>
        </p:spPr>
        <p:txBody>
          <a:bodyPr/>
          <a:lstStyle/>
          <a:p>
            <a:pPr eaLnBrk="1" hangingPunct="1"/>
            <a:r>
              <a:rPr lang="en-US" altLang="en-US"/>
              <a:t>Cấu trúc cơ bản của lớp DataSet</a:t>
            </a:r>
          </a:p>
          <a:p>
            <a:pPr lvl="1" eaLnBrk="1" hangingPunct="1"/>
            <a:r>
              <a:rPr lang="en-US" altLang="en-US"/>
              <a:t>Gồm </a:t>
            </a:r>
            <a:r>
              <a:rPr lang="en-US" altLang="en-US">
                <a:solidFill>
                  <a:schemeClr val="hlink"/>
                </a:solidFill>
              </a:rPr>
              <a:t>1 tập các bảng</a:t>
            </a:r>
            <a:r>
              <a:rPr lang="en-US" altLang="en-US"/>
              <a:t> – </a:t>
            </a:r>
            <a:r>
              <a:rPr lang="en-US" altLang="en-US">
                <a:solidFill>
                  <a:srgbClr val="3399FF"/>
                </a:solidFill>
              </a:rPr>
              <a:t>DataTable</a:t>
            </a:r>
          </a:p>
          <a:p>
            <a:pPr lvl="1" eaLnBrk="1" hangingPunct="1"/>
            <a:r>
              <a:rPr lang="en-US" altLang="en-US"/>
              <a:t>Gồm </a:t>
            </a:r>
            <a:r>
              <a:rPr lang="en-US" altLang="en-US">
                <a:solidFill>
                  <a:schemeClr val="hlink"/>
                </a:solidFill>
              </a:rPr>
              <a:t>1 tập các quan hệ</a:t>
            </a:r>
            <a:r>
              <a:rPr lang="en-US" altLang="en-US"/>
              <a:t> – </a:t>
            </a:r>
            <a:r>
              <a:rPr lang="en-US" altLang="en-US">
                <a:solidFill>
                  <a:srgbClr val="3399FF"/>
                </a:solidFill>
              </a:rPr>
              <a:t>DataRelation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590800" y="4162425"/>
            <a:ext cx="3810000" cy="1781175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/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vi-VN" altLang="en-US"/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4953000" y="4572000"/>
            <a:ext cx="1066800" cy="779463"/>
            <a:chOff x="2256" y="2352"/>
            <a:chExt cx="1248" cy="912"/>
          </a:xfrm>
        </p:grpSpPr>
        <p:sp>
          <p:nvSpPr>
            <p:cNvPr id="6165" name="Rectangle 6"/>
            <p:cNvSpPr>
              <a:spLocks noChangeArrowheads="1"/>
            </p:cNvSpPr>
            <p:nvPr/>
          </p:nvSpPr>
          <p:spPr bwMode="auto">
            <a:xfrm>
              <a:off x="2256" y="2352"/>
              <a:ext cx="1248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vi-VN" altLang="en-US"/>
            </a:p>
          </p:txBody>
        </p:sp>
        <p:sp>
          <p:nvSpPr>
            <p:cNvPr id="6166" name="Line 7"/>
            <p:cNvSpPr>
              <a:spLocks noChangeShapeType="1"/>
            </p:cNvSpPr>
            <p:nvPr/>
          </p:nvSpPr>
          <p:spPr bwMode="auto">
            <a:xfrm>
              <a:off x="2256" y="247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Line 8"/>
            <p:cNvSpPr>
              <a:spLocks noChangeShapeType="1"/>
            </p:cNvSpPr>
            <p:nvPr/>
          </p:nvSpPr>
          <p:spPr bwMode="auto">
            <a:xfrm>
              <a:off x="2256" y="273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9"/>
            <p:cNvSpPr>
              <a:spLocks noChangeShapeType="1"/>
            </p:cNvSpPr>
            <p:nvPr/>
          </p:nvSpPr>
          <p:spPr bwMode="auto">
            <a:xfrm>
              <a:off x="2256" y="300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Rectangle 10"/>
            <p:cNvSpPr>
              <a:spLocks noChangeArrowheads="1"/>
            </p:cNvSpPr>
            <p:nvPr/>
          </p:nvSpPr>
          <p:spPr bwMode="auto">
            <a:xfrm>
              <a:off x="2256" y="2352"/>
              <a:ext cx="1248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vi-VN" altLang="en-US"/>
            </a:p>
          </p:txBody>
        </p:sp>
        <p:sp>
          <p:nvSpPr>
            <p:cNvPr id="6170" name="Line 11"/>
            <p:cNvSpPr>
              <a:spLocks noChangeShapeType="1"/>
            </p:cNvSpPr>
            <p:nvPr/>
          </p:nvSpPr>
          <p:spPr bwMode="auto">
            <a:xfrm>
              <a:off x="2544" y="235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12"/>
            <p:cNvSpPr>
              <a:spLocks noChangeShapeType="1"/>
            </p:cNvSpPr>
            <p:nvPr/>
          </p:nvSpPr>
          <p:spPr bwMode="auto">
            <a:xfrm>
              <a:off x="2880" y="235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13"/>
            <p:cNvSpPr>
              <a:spLocks noChangeShapeType="1"/>
            </p:cNvSpPr>
            <p:nvPr/>
          </p:nvSpPr>
          <p:spPr bwMode="auto">
            <a:xfrm>
              <a:off x="3216" y="235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0" name="Group 14"/>
          <p:cNvGrpSpPr>
            <a:grpSpLocks/>
          </p:cNvGrpSpPr>
          <p:nvPr/>
        </p:nvGrpSpPr>
        <p:grpSpPr bwMode="auto">
          <a:xfrm>
            <a:off x="2895600" y="4953000"/>
            <a:ext cx="1066800" cy="779463"/>
            <a:chOff x="2256" y="2352"/>
            <a:chExt cx="1248" cy="912"/>
          </a:xfrm>
        </p:grpSpPr>
        <p:sp>
          <p:nvSpPr>
            <p:cNvPr id="6157" name="Rectangle 15"/>
            <p:cNvSpPr>
              <a:spLocks noChangeArrowheads="1"/>
            </p:cNvSpPr>
            <p:nvPr/>
          </p:nvSpPr>
          <p:spPr bwMode="auto">
            <a:xfrm>
              <a:off x="2256" y="2352"/>
              <a:ext cx="1248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vi-VN" altLang="en-US"/>
            </a:p>
          </p:txBody>
        </p:sp>
        <p:sp>
          <p:nvSpPr>
            <p:cNvPr id="6158" name="Line 16"/>
            <p:cNvSpPr>
              <a:spLocks noChangeShapeType="1"/>
            </p:cNvSpPr>
            <p:nvPr/>
          </p:nvSpPr>
          <p:spPr bwMode="auto">
            <a:xfrm>
              <a:off x="2256" y="247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Line 17"/>
            <p:cNvSpPr>
              <a:spLocks noChangeShapeType="1"/>
            </p:cNvSpPr>
            <p:nvPr/>
          </p:nvSpPr>
          <p:spPr bwMode="auto">
            <a:xfrm>
              <a:off x="2256" y="273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18"/>
            <p:cNvSpPr>
              <a:spLocks noChangeShapeType="1"/>
            </p:cNvSpPr>
            <p:nvPr/>
          </p:nvSpPr>
          <p:spPr bwMode="auto">
            <a:xfrm>
              <a:off x="2256" y="300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Rectangle 19"/>
            <p:cNvSpPr>
              <a:spLocks noChangeArrowheads="1"/>
            </p:cNvSpPr>
            <p:nvPr/>
          </p:nvSpPr>
          <p:spPr bwMode="auto">
            <a:xfrm>
              <a:off x="2256" y="2352"/>
              <a:ext cx="1248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vi-VN" altLang="en-US"/>
            </a:p>
          </p:txBody>
        </p:sp>
        <p:sp>
          <p:nvSpPr>
            <p:cNvPr id="6162" name="Line 20"/>
            <p:cNvSpPr>
              <a:spLocks noChangeShapeType="1"/>
            </p:cNvSpPr>
            <p:nvPr/>
          </p:nvSpPr>
          <p:spPr bwMode="auto">
            <a:xfrm>
              <a:off x="2544" y="235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21"/>
            <p:cNvSpPr>
              <a:spLocks noChangeShapeType="1"/>
            </p:cNvSpPr>
            <p:nvPr/>
          </p:nvSpPr>
          <p:spPr bwMode="auto">
            <a:xfrm>
              <a:off x="2880" y="235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22"/>
            <p:cNvSpPr>
              <a:spLocks noChangeShapeType="1"/>
            </p:cNvSpPr>
            <p:nvPr/>
          </p:nvSpPr>
          <p:spPr bwMode="auto">
            <a:xfrm>
              <a:off x="3216" y="235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Rectangle 23"/>
          <p:cNvSpPr>
            <a:spLocks noChangeArrowheads="1"/>
          </p:cNvSpPr>
          <p:nvPr/>
        </p:nvSpPr>
        <p:spPr bwMode="auto">
          <a:xfrm>
            <a:off x="4191000" y="3733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2000" b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6152" name="Rectangle 24"/>
          <p:cNvSpPr>
            <a:spLocks noChangeArrowheads="1"/>
          </p:cNvSpPr>
          <p:nvPr/>
        </p:nvSpPr>
        <p:spPr bwMode="auto">
          <a:xfrm>
            <a:off x="4953000" y="42672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b="0">
                <a:solidFill>
                  <a:schemeClr val="tx1"/>
                </a:solidFill>
              </a:rPr>
              <a:t>DataTable</a:t>
            </a:r>
          </a:p>
        </p:txBody>
      </p:sp>
      <p:sp>
        <p:nvSpPr>
          <p:cNvPr id="6153" name="Rectangle 25"/>
          <p:cNvSpPr>
            <a:spLocks noChangeArrowheads="1"/>
          </p:cNvSpPr>
          <p:nvPr/>
        </p:nvSpPr>
        <p:spPr bwMode="auto">
          <a:xfrm>
            <a:off x="2895600" y="46482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b="0">
                <a:solidFill>
                  <a:schemeClr val="tx1"/>
                </a:solidFill>
              </a:rPr>
              <a:t>DataTable</a:t>
            </a:r>
          </a:p>
        </p:txBody>
      </p:sp>
      <p:sp>
        <p:nvSpPr>
          <p:cNvPr id="6154" name="Line 27"/>
          <p:cNvSpPr>
            <a:spLocks noChangeShapeType="1"/>
          </p:cNvSpPr>
          <p:nvPr/>
        </p:nvSpPr>
        <p:spPr bwMode="auto">
          <a:xfrm flipV="1">
            <a:off x="3962400" y="4724400"/>
            <a:ext cx="99060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28"/>
          <p:cNvSpPr>
            <a:spLocks noChangeShapeType="1"/>
          </p:cNvSpPr>
          <p:nvPr/>
        </p:nvSpPr>
        <p:spPr bwMode="auto">
          <a:xfrm flipV="1">
            <a:off x="4191000" y="5029200"/>
            <a:ext cx="228600" cy="1295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3429000" y="624840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b="0">
                <a:solidFill>
                  <a:schemeClr val="tx1"/>
                </a:solidFill>
              </a:rPr>
              <a:t>DataRelation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01B7DC-54E6-8A42-8542-0F595DAC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và DataAdapter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Dataset</a:t>
            </a:r>
          </a:p>
          <a:p>
            <a:pPr lvl="1"/>
            <a:r>
              <a:rPr lang="en-US"/>
              <a:t>Bản sao CSDL trên bộ nhớ</a:t>
            </a:r>
          </a:p>
          <a:p>
            <a:pPr lvl="1"/>
            <a:r>
              <a:rPr lang="en-US"/>
              <a:t>Có thể thay đổi dữ liệu trên Dataset</a:t>
            </a:r>
          </a:p>
          <a:p>
            <a:pPr lvl="1"/>
            <a:r>
              <a:rPr lang="en-US"/>
              <a:t>Cập nhật CSDL thông qua DataAdapter</a:t>
            </a:r>
          </a:p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83713" y="3508379"/>
            <a:ext cx="7468008" cy="2527465"/>
            <a:chOff x="967408" y="3797134"/>
            <a:chExt cx="7468008" cy="2527465"/>
          </a:xfrm>
        </p:grpSpPr>
        <p:sp>
          <p:nvSpPr>
            <p:cNvPr id="5" name="Flowchart: Magnetic Disk 4"/>
            <p:cNvSpPr/>
            <p:nvPr/>
          </p:nvSpPr>
          <p:spPr>
            <a:xfrm>
              <a:off x="967408" y="4482004"/>
              <a:ext cx="1206765" cy="1268208"/>
            </a:xfrm>
            <a:prstGeom prst="flowChartMagneticDisk">
              <a:avLst/>
            </a:prstGeom>
            <a:solidFill>
              <a:srgbClr val="92D05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453640" y="5181600"/>
              <a:ext cx="2651760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2052" y="3797134"/>
              <a:ext cx="3073364" cy="252746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211989" y="4724400"/>
              <a:ext cx="933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Ánh xạ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824BE3-BE33-C549-A655-8899C591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57" y="1436018"/>
            <a:ext cx="7682948" cy="45273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43066-4626-AE48-A1AC-D7EE44E1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Lớp DataSet</a:t>
            </a:r>
            <a:br>
              <a:rPr lang="en-US" altLang="en-US" sz="2800"/>
            </a:br>
            <a:r>
              <a:rPr lang="en-US" altLang="en-US" sz="2800"/>
              <a:t>Tạo đối tượng DataSet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Cách</a:t>
            </a:r>
            <a:r>
              <a:rPr lang="en-US" altLang="en-US" dirty="0"/>
              <a:t> 1: Dùng constructor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524000" y="1892300"/>
            <a:ext cx="6248400" cy="7747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2000" dirty="0" err="1">
                <a:solidFill>
                  <a:srgbClr val="3399FF"/>
                </a:solidFill>
                <a:latin typeface="Courier New" panose="02070309020205020404" pitchFamily="49" charset="0"/>
              </a:rPr>
              <a:t>DataSet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ds =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3399FF"/>
                </a:solidFill>
                <a:latin typeface="Courier New" panose="02070309020205020404" pitchFamily="49" charset="0"/>
              </a:rPr>
              <a:t>DataSet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2000" dirty="0" err="1">
                <a:solidFill>
                  <a:srgbClr val="3399FF"/>
                </a:solidFill>
                <a:latin typeface="Courier New" panose="02070309020205020404" pitchFamily="49" charset="0"/>
              </a:rPr>
              <a:t>DataSet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ds =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3399FF"/>
                </a:solidFill>
                <a:latin typeface="Courier New" panose="02070309020205020404" pitchFamily="49" charset="0"/>
              </a:rPr>
              <a:t>DataSet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TenDataSet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");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09600" y="38100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6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Cách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2: </a:t>
            </a:r>
            <a:r>
              <a:rPr lang="en-US" altLang="en-US" sz="26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Dựa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trên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1 </a:t>
            </a:r>
            <a:r>
              <a:rPr lang="en-US" altLang="en-US" sz="26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đối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tượng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DataSet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sẵn</a:t>
            </a:r>
            <a:endParaRPr lang="en-US" altLang="en-US" sz="26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85800" y="4314825"/>
            <a:ext cx="7772400" cy="19335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2000" dirty="0" err="1">
                <a:solidFill>
                  <a:srgbClr val="3399FF"/>
                </a:solidFill>
                <a:latin typeface="Courier New" panose="02070309020205020404" pitchFamily="49" charset="0"/>
              </a:rPr>
              <a:t>DataSet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ds1;</a:t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…</a:t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3399FF"/>
                </a:solidFill>
                <a:latin typeface="Courier New" panose="02070309020205020404" pitchFamily="49" charset="0"/>
              </a:rPr>
              <a:t>DataSet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ds2 = ds1.Clone();</a:t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3399FF"/>
                </a:solidFill>
                <a:latin typeface="Courier New" panose="02070309020205020404" pitchFamily="49" charset="0"/>
              </a:rPr>
              <a:t>DataSet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ds3 = ds1.Copy();</a:t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3399FF"/>
                </a:solidFill>
                <a:latin typeface="Courier New" panose="02070309020205020404" pitchFamily="49" charset="0"/>
              </a:rPr>
              <a:t>DataSet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ds4 = ds1.GetChanges();</a:t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3399FF"/>
                </a:solidFill>
                <a:latin typeface="Courier New" panose="02070309020205020404" pitchFamily="49" charset="0"/>
              </a:rPr>
              <a:t>DataSet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ds5 = ds1.GetChanges(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DataRowState.Added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541C4-26B8-FE4C-8293-D8A59B08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Lớp DataSet </a:t>
            </a:r>
            <a:br>
              <a:rPr lang="en-US" altLang="en-US" sz="2800"/>
            </a:br>
            <a:r>
              <a:rPr lang="en-US" altLang="en-US" sz="2800"/>
              <a:t>Một số thuộc tính/phương thức trong DataSet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Properties </a:t>
            </a:r>
          </a:p>
          <a:p>
            <a:pPr lvl="1" eaLnBrk="1" hangingPunct="1"/>
            <a:r>
              <a:rPr lang="en-US" altLang="en-US" dirty="0" err="1"/>
              <a:t>DataSetName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Method 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</a:rPr>
              <a:t>void</a:t>
            </a:r>
            <a:r>
              <a:rPr lang="en-US" altLang="en-US" dirty="0"/>
              <a:t> Clear()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</a:rPr>
              <a:t>void</a:t>
            </a:r>
            <a:r>
              <a:rPr lang="en-US" altLang="en-US" dirty="0"/>
              <a:t> </a:t>
            </a:r>
            <a:r>
              <a:rPr lang="en-US" altLang="en-US" dirty="0" err="1"/>
              <a:t>AcceptChanges</a:t>
            </a:r>
            <a:r>
              <a:rPr lang="en-US" altLang="en-US" dirty="0"/>
              <a:t>()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</a:rPr>
              <a:t>bool</a:t>
            </a:r>
            <a:r>
              <a:rPr lang="en-US" altLang="en-US" dirty="0"/>
              <a:t> </a:t>
            </a:r>
            <a:r>
              <a:rPr lang="en-US" altLang="en-US" dirty="0" err="1"/>
              <a:t>HasChanges</a:t>
            </a:r>
            <a:r>
              <a:rPr lang="en-US" altLang="en-US" dirty="0"/>
              <a:t>()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</a:rPr>
              <a:t>bool</a:t>
            </a:r>
            <a:r>
              <a:rPr lang="en-US" altLang="en-US" dirty="0"/>
              <a:t> </a:t>
            </a:r>
            <a:r>
              <a:rPr lang="en-US" altLang="en-US" dirty="0" err="1"/>
              <a:t>HasChanges</a:t>
            </a:r>
            <a:r>
              <a:rPr lang="en-US" altLang="en-US" dirty="0"/>
              <a:t>(</a:t>
            </a:r>
            <a:r>
              <a:rPr lang="en-US" altLang="en-US" dirty="0" err="1">
                <a:solidFill>
                  <a:srgbClr val="3399FF"/>
                </a:solidFill>
              </a:rPr>
              <a:t>DataRowState</a:t>
            </a:r>
            <a:r>
              <a:rPr lang="en-US" altLang="en-US" dirty="0"/>
              <a:t> </a:t>
            </a:r>
            <a:r>
              <a:rPr lang="en-US" altLang="en-US" dirty="0" err="1"/>
              <a:t>rowStates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</a:rPr>
              <a:t>void</a:t>
            </a:r>
            <a:r>
              <a:rPr lang="en-US" altLang="en-US" dirty="0"/>
              <a:t> </a:t>
            </a:r>
            <a:r>
              <a:rPr lang="en-US" altLang="en-US" noProof="1"/>
              <a:t>RejectChanges</a:t>
            </a:r>
            <a:r>
              <a:rPr lang="en-US" altLang="en-US" dirty="0"/>
              <a:t>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D0A4E1-1972-9348-821C-99F6C8E8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Thể hiện 1 bảng trong CSDL</a:t>
            </a:r>
          </a:p>
          <a:p>
            <a:r>
              <a:rPr lang="vi-VN"/>
              <a:t>Gồm các đối tượng: </a:t>
            </a:r>
            <a:r>
              <a:rPr lang="vi-VN">
                <a:solidFill>
                  <a:srgbClr val="0000CC"/>
                </a:solidFill>
              </a:rPr>
              <a:t>DataColumn</a:t>
            </a:r>
            <a:r>
              <a:rPr lang="vi-VN"/>
              <a:t>, </a:t>
            </a:r>
            <a:r>
              <a:rPr lang="vi-VN">
                <a:solidFill>
                  <a:srgbClr val="0000CC"/>
                </a:solidFill>
              </a:rPr>
              <a:t>DataRow</a:t>
            </a:r>
            <a:r>
              <a:rPr lang="vi-VN"/>
              <a:t>.</a:t>
            </a:r>
            <a:endParaRPr lang="en-US"/>
          </a:p>
          <a:p>
            <a:r>
              <a:rPr lang="en-US"/>
              <a:t>Các thuộc tính và phương thức</a:t>
            </a:r>
          </a:p>
          <a:p>
            <a:pPr lvl="1"/>
            <a:r>
              <a:rPr lang="en-US">
                <a:solidFill>
                  <a:srgbClr val="0000CC"/>
                </a:solidFill>
              </a:rPr>
              <a:t>TableName</a:t>
            </a:r>
            <a:r>
              <a:rPr lang="en-US"/>
              <a:t>: tên bảng.</a:t>
            </a:r>
          </a:p>
          <a:p>
            <a:pPr lvl="1"/>
            <a:r>
              <a:rPr lang="en-US">
                <a:solidFill>
                  <a:srgbClr val="0000CC"/>
                </a:solidFill>
              </a:rPr>
              <a:t>Columns</a:t>
            </a:r>
            <a:r>
              <a:rPr lang="en-US"/>
              <a:t>: danh sách các cột (DataColumn).</a:t>
            </a:r>
          </a:p>
          <a:p>
            <a:pPr lvl="1"/>
            <a:r>
              <a:rPr lang="en-US">
                <a:solidFill>
                  <a:srgbClr val="0000CC"/>
                </a:solidFill>
              </a:rPr>
              <a:t>Rows</a:t>
            </a:r>
            <a:r>
              <a:rPr lang="en-US"/>
              <a:t>: danh sách các mẫu tin (DataRow).</a:t>
            </a:r>
          </a:p>
          <a:p>
            <a:pPr lvl="1"/>
            <a:r>
              <a:rPr lang="en-US">
                <a:solidFill>
                  <a:srgbClr val="0000CC"/>
                </a:solidFill>
              </a:rPr>
              <a:t>PrimaryKey</a:t>
            </a:r>
            <a:r>
              <a:rPr lang="en-US"/>
              <a:t>: danh sách các cột làm khóa chính (DataColumn)</a:t>
            </a:r>
          </a:p>
          <a:p>
            <a:pPr lvl="1"/>
            <a:r>
              <a:rPr lang="en-US">
                <a:solidFill>
                  <a:srgbClr val="0000CC"/>
                </a:solidFill>
              </a:rPr>
              <a:t>NewRow()</a:t>
            </a:r>
            <a:r>
              <a:rPr lang="en-US"/>
              <a:t>: tạo một mẫu tin mới.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E40C6-87F7-B444-B26F-0F2FC347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Lớp DataTable</a:t>
            </a:r>
            <a:br>
              <a:rPr lang="en-US" altLang="en-US" sz="2800"/>
            </a:br>
            <a:r>
              <a:rPr lang="en-US" altLang="en-US" sz="2800"/>
              <a:t>Tạo đối tượng DataTable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19250"/>
            <a:ext cx="7772400" cy="6667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err="1"/>
              <a:t>Cách</a:t>
            </a:r>
            <a:r>
              <a:rPr lang="en-US" altLang="en-US" sz="2800" dirty="0"/>
              <a:t> 1: </a:t>
            </a:r>
            <a:r>
              <a:rPr lang="en-US" altLang="en-US" sz="2800" dirty="0" err="1"/>
              <a:t>Dùng</a:t>
            </a:r>
            <a:r>
              <a:rPr lang="en-US" altLang="en-US" sz="2800" dirty="0"/>
              <a:t> Constructor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066800" y="2286000"/>
            <a:ext cx="7315200" cy="7747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3399FF"/>
                </a:solidFill>
                <a:latin typeface="Courier New" panose="02070309020205020404" pitchFamily="49" charset="0"/>
              </a:rPr>
              <a:t>DataTable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table = 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3399FF"/>
                </a:solidFill>
                <a:latin typeface="Courier New" panose="02070309020205020404" pitchFamily="49" charset="0"/>
              </a:rPr>
              <a:t>DataTable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3399FF"/>
                </a:solidFill>
                <a:latin typeface="Courier New" panose="02070309020205020404" pitchFamily="49" charset="0"/>
              </a:rPr>
              <a:t>DataTable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table = 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3399FF"/>
                </a:solidFill>
                <a:latin typeface="Courier New" panose="02070309020205020404" pitchFamily="49" charset="0"/>
              </a:rPr>
              <a:t>DataTable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("TenBang");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09600" y="3505200"/>
            <a:ext cx="83058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6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Cách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2: </a:t>
            </a:r>
            <a:r>
              <a:rPr lang="en-US" altLang="en-US" sz="26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Vừa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tạo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bảng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vừa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thêm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vào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DataSet</a:t>
            </a:r>
            <a:endParaRPr lang="en-US" altLang="en-US" sz="26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066800" y="4038600"/>
            <a:ext cx="7315200" cy="7747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3399FF"/>
                </a:solidFill>
                <a:latin typeface="Courier New" panose="02070309020205020404" pitchFamily="49" charset="0"/>
              </a:rPr>
              <a:t>DataTable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table = tenDS.Tables.Add();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3399FF"/>
                </a:solidFill>
                <a:latin typeface="Courier New" panose="02070309020205020404" pitchFamily="49" charset="0"/>
              </a:rPr>
              <a:t>DataTable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table = tenDS.Tables.Add("TenBang");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609600" y="4953000"/>
            <a:ext cx="8153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600" b="0">
                <a:solidFill>
                  <a:schemeClr val="tx1"/>
                </a:solidFill>
                <a:latin typeface="Times New Roman" panose="02020603050405020304" pitchFamily="18" charset="0"/>
              </a:rPr>
              <a:t>Cách 3: Dựa trên 1 đối tượng DataTable có sẵn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066800" y="5486400"/>
            <a:ext cx="7315200" cy="7747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3399FF"/>
                </a:solidFill>
                <a:latin typeface="Courier New" panose="02070309020205020404" pitchFamily="49" charset="0"/>
              </a:rPr>
              <a:t>DataTable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table = tenTable.Clone();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3399FF"/>
                </a:solidFill>
                <a:latin typeface="Courier New" panose="02070309020205020404" pitchFamily="49" charset="0"/>
              </a:rPr>
              <a:t>DataTable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table = tenTable.Copy();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1C186A-632D-A344-BE25-BC550A83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3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 về ADO.NET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ADO.NET là các lớp và các phương thức (hàm) được sử dụng để kết nối và truy xuất dữ liệu.</a:t>
            </a:r>
          </a:p>
          <a:p>
            <a:r>
              <a:rPr lang="en-US"/>
              <a:t>ADO.NET là thành phần của .NET Framework</a:t>
            </a:r>
          </a:p>
          <a:p>
            <a:r>
              <a:rPr lang="en-US"/>
              <a:t>Các lớp của ADO.NET nằm trong System.Data</a:t>
            </a:r>
          </a:p>
          <a:p>
            <a:endParaRPr lang="en-US"/>
          </a:p>
        </p:txBody>
      </p:sp>
      <p:pic>
        <p:nvPicPr>
          <p:cNvPr id="4" name="Picture 3" descr="C:\Users\lvtuan\Desktop\_netframework4_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6360" y="3469268"/>
            <a:ext cx="6089326" cy="3215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 bwMode="auto">
          <a:xfrm>
            <a:off x="4291584" y="4038600"/>
            <a:ext cx="682752" cy="59436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mbol" pitchFamily="18" charset="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7B17A-194A-3846-B318-D443472B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Lớp DataTable</a:t>
            </a:r>
            <a:br>
              <a:rPr lang="en-US" altLang="en-US" sz="2800"/>
            </a:br>
            <a:r>
              <a:rPr lang="en-US" altLang="en-US" sz="2800"/>
              <a:t>Thêm đối tượng DataTable vào DataSet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914400" y="2286000"/>
            <a:ext cx="7239000" cy="65405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3600">
                <a:solidFill>
                  <a:schemeClr val="tx1"/>
                </a:solidFill>
                <a:latin typeface="Courier New" panose="02070309020205020404" pitchFamily="49" charset="0"/>
              </a:rPr>
              <a:t>tenDS.Tables.Add(tenBang</a:t>
            </a:r>
            <a:r>
              <a:rPr lang="en-US" altLang="en-US" sz="280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  <a:endParaRPr lang="en-US" altLang="en-US" sz="280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3A3DF3-01AB-3343-857B-682ECEE2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Thể hiện một cột trong bảng</a:t>
            </a:r>
          </a:p>
          <a:p>
            <a:r>
              <a:rPr lang="en-US"/>
              <a:t>Các thuộc tính và phương thức</a:t>
            </a:r>
          </a:p>
          <a:p>
            <a:pPr lvl="1"/>
            <a:r>
              <a:rPr lang="en-US">
                <a:solidFill>
                  <a:srgbClr val="0000CC"/>
                </a:solidFill>
              </a:rPr>
              <a:t>ColumnName</a:t>
            </a:r>
            <a:r>
              <a:rPr lang="en-US"/>
              <a:t>: tên cột.</a:t>
            </a:r>
          </a:p>
          <a:p>
            <a:pPr lvl="1"/>
            <a:r>
              <a:rPr lang="en-US">
                <a:solidFill>
                  <a:srgbClr val="0000CC"/>
                </a:solidFill>
              </a:rPr>
              <a:t>DataType</a:t>
            </a:r>
            <a:r>
              <a:rPr lang="en-US"/>
              <a:t>: kiểu dữ liệu cột.</a:t>
            </a:r>
          </a:p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31848" y="3700272"/>
            <a:ext cx="6248400" cy="25146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8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53209"/>
              </p:ext>
            </p:extLst>
          </p:nvPr>
        </p:nvGraphicFramePr>
        <p:xfrm>
          <a:off x="2365248" y="4309872"/>
          <a:ext cx="46482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4422648" y="3547872"/>
            <a:ext cx="381000" cy="6096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D5C76-0529-3245-9BE8-1BD08B6E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Lớp DataColumn</a:t>
            </a:r>
            <a:br>
              <a:rPr lang="en-US" altLang="en-US" sz="2800"/>
            </a:br>
            <a:r>
              <a:rPr lang="en-US" altLang="en-US" sz="2800"/>
              <a:t>Tạo đối tượng DataColumn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19250"/>
            <a:ext cx="7772400" cy="6667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Cách 1: Constructor 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22250" y="2209800"/>
            <a:ext cx="8693150" cy="12033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3399FF"/>
                </a:solidFill>
                <a:latin typeface="Courier New" panose="02070309020205020404" pitchFamily="49" charset="0"/>
              </a:rPr>
              <a:t>DataColumn 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col</a:t>
            </a:r>
            <a:r>
              <a:rPr lang="en-US" altLang="en-US" sz="1800">
                <a:solidFill>
                  <a:srgbClr val="3399FF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>
                <a:solidFill>
                  <a:srgbClr val="3399FF"/>
                </a:solidFill>
                <a:latin typeface="Courier New" panose="02070309020205020404" pitchFamily="49" charset="0"/>
              </a:rPr>
              <a:t> DataColumn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  <a:r>
              <a:rPr lang="en-US" altLang="en-US" sz="1800">
                <a:solidFill>
                  <a:srgbClr val="3399FF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800">
                <a:solidFill>
                  <a:srgbClr val="3399FF"/>
                </a:solidFill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rgbClr val="3399FF"/>
                </a:solidFill>
                <a:latin typeface="Courier New" panose="02070309020205020404" pitchFamily="49" charset="0"/>
              </a:rPr>
              <a:t>DataColumn 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col</a:t>
            </a:r>
            <a:r>
              <a:rPr lang="en-US" altLang="en-US" sz="1800">
                <a:solidFill>
                  <a:srgbClr val="3399FF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>
                <a:solidFill>
                  <a:srgbClr val="3399FF"/>
                </a:solidFill>
                <a:latin typeface="Courier New" panose="02070309020205020404" pitchFamily="49" charset="0"/>
              </a:rPr>
              <a:t> DataColumn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(“tenCot”);</a:t>
            </a:r>
            <a:r>
              <a:rPr lang="en-US" altLang="en-US" sz="1800">
                <a:solidFill>
                  <a:srgbClr val="3399FF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800">
                <a:solidFill>
                  <a:srgbClr val="3399FF"/>
                </a:solidFill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rgbClr val="3399FF"/>
                </a:solidFill>
                <a:latin typeface="Courier New" panose="02070309020205020404" pitchFamily="49" charset="0"/>
              </a:rPr>
              <a:t>DataColumn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col = </a:t>
            </a: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3399FF"/>
                </a:solidFill>
                <a:latin typeface="Courier New" panose="02070309020205020404" pitchFamily="49" charset="0"/>
              </a:rPr>
              <a:t>DataColumn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(“tenCot”, </a:t>
            </a: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typeof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(kieu));</a:t>
            </a:r>
            <a:b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rgbClr val="3399FF"/>
                </a:solidFill>
                <a:latin typeface="Courier New" panose="02070309020205020404" pitchFamily="49" charset="0"/>
              </a:rPr>
              <a:t>DataColumn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col = </a:t>
            </a: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3399FF"/>
                </a:solidFill>
                <a:latin typeface="Courier New" panose="02070309020205020404" pitchFamily="49" charset="0"/>
              </a:rPr>
              <a:t>DataColumn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(“tenCot”, </a:t>
            </a: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typeof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(kieu), expr);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09600" y="38100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800" b="0">
                <a:solidFill>
                  <a:schemeClr val="tx1"/>
                </a:solidFill>
              </a:rPr>
              <a:t>Cách 2: Vừa tạo cột vừa thêm vào bảng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74613" y="4343400"/>
            <a:ext cx="8993187" cy="11398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3399FF"/>
                </a:solidFill>
                <a:latin typeface="Courier New" panose="02070309020205020404" pitchFamily="49" charset="0"/>
              </a:rPr>
              <a:t>DataColumn</a:t>
            </a:r>
            <a:r>
              <a:rPr lang="en-US" altLang="en-US" sz="1700">
                <a:solidFill>
                  <a:schemeClr val="tx1"/>
                </a:solidFill>
                <a:latin typeface="Courier New" panose="02070309020205020404" pitchFamily="49" charset="0"/>
              </a:rPr>
              <a:t> col = tenBang.Columns.Add();</a:t>
            </a:r>
            <a:br>
              <a:rPr lang="en-US" altLang="en-US" sz="17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700">
                <a:solidFill>
                  <a:srgbClr val="3399FF"/>
                </a:solidFill>
                <a:latin typeface="Courier New" panose="02070309020205020404" pitchFamily="49" charset="0"/>
              </a:rPr>
              <a:t>DataColumn</a:t>
            </a:r>
            <a:r>
              <a:rPr lang="en-US" altLang="en-US" sz="1700">
                <a:solidFill>
                  <a:schemeClr val="tx1"/>
                </a:solidFill>
                <a:latin typeface="Courier New" panose="02070309020205020404" pitchFamily="49" charset="0"/>
              </a:rPr>
              <a:t> col = tenBang.Columns.Add(“tenCot”);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7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700">
                <a:solidFill>
                  <a:srgbClr val="3399FF"/>
                </a:solidFill>
                <a:latin typeface="Courier New" panose="02070309020205020404" pitchFamily="49" charset="0"/>
              </a:rPr>
              <a:t>DataColumn</a:t>
            </a:r>
            <a:r>
              <a:rPr lang="en-US" altLang="en-US" sz="1700">
                <a:solidFill>
                  <a:schemeClr val="tx1"/>
                </a:solidFill>
                <a:latin typeface="Courier New" panose="02070309020205020404" pitchFamily="49" charset="0"/>
              </a:rPr>
              <a:t> col = tenBang.Columns.Add(“tenCot”, </a:t>
            </a:r>
            <a:r>
              <a:rPr lang="en-US" altLang="en-US" sz="1700">
                <a:solidFill>
                  <a:srgbClr val="0000FF"/>
                </a:solidFill>
                <a:latin typeface="Courier New" panose="02070309020205020404" pitchFamily="49" charset="0"/>
              </a:rPr>
              <a:t>typeof</a:t>
            </a:r>
            <a:r>
              <a:rPr lang="en-US" altLang="en-US" sz="1700">
                <a:solidFill>
                  <a:schemeClr val="tx1"/>
                </a:solidFill>
                <a:latin typeface="Courier New" panose="02070309020205020404" pitchFamily="49" charset="0"/>
              </a:rPr>
              <a:t>(kieu));</a:t>
            </a:r>
            <a:br>
              <a:rPr lang="en-US" altLang="en-US" sz="17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700">
                <a:solidFill>
                  <a:srgbClr val="3399FF"/>
                </a:solidFill>
                <a:latin typeface="Courier New" panose="02070309020205020404" pitchFamily="49" charset="0"/>
              </a:rPr>
              <a:t>DataColumn</a:t>
            </a:r>
            <a:r>
              <a:rPr lang="en-US" altLang="en-US" sz="1700">
                <a:solidFill>
                  <a:schemeClr val="tx1"/>
                </a:solidFill>
                <a:latin typeface="Courier New" panose="02070309020205020404" pitchFamily="49" charset="0"/>
              </a:rPr>
              <a:t> col = tenBang.Columns.Add(“tenCot”, </a:t>
            </a:r>
            <a:r>
              <a:rPr lang="en-US" altLang="en-US" sz="1700">
                <a:solidFill>
                  <a:srgbClr val="0000FF"/>
                </a:solidFill>
                <a:latin typeface="Courier New" panose="02070309020205020404" pitchFamily="49" charset="0"/>
              </a:rPr>
              <a:t>typeof</a:t>
            </a:r>
            <a:r>
              <a:rPr lang="en-US" altLang="en-US" sz="1700">
                <a:solidFill>
                  <a:schemeClr val="tx1"/>
                </a:solidFill>
                <a:latin typeface="Courier New" panose="02070309020205020404" pitchFamily="49" charset="0"/>
              </a:rPr>
              <a:t>(kieu), expr);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CB5344-3ED2-F242-9E88-7FCC28EF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Lớp DataColumn</a:t>
            </a:r>
            <a:br>
              <a:rPr lang="en-US" altLang="en-US" sz="2800"/>
            </a:br>
            <a:r>
              <a:rPr lang="en-US" altLang="en-US" sz="2800"/>
              <a:t>Thêm đối tượng DataColumn vào DataTable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33400" y="2286000"/>
            <a:ext cx="8458200" cy="49244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chemeClr val="tx1"/>
                </a:solidFill>
                <a:latin typeface="Courier New" panose="02070309020205020404" pitchFamily="49" charset="0"/>
              </a:rPr>
              <a:t>tenTable.Columns.Add(tenColumn);</a:t>
            </a:r>
            <a:endParaRPr lang="en-US" altLang="en-US" sz="260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9FB73C-8695-F24D-A98C-EEE8AE2B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3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Thể hiện 1 mẫu tin trong bảng.</a:t>
            </a:r>
          </a:p>
          <a:p>
            <a:r>
              <a:rPr lang="vi-VN"/>
              <a:t>Các thuộc tính và phương thức:</a:t>
            </a:r>
            <a:endParaRPr lang="en-US"/>
          </a:p>
          <a:p>
            <a:pPr lvl="1"/>
            <a:r>
              <a:rPr lang="en-US"/>
              <a:t>Toán tử </a:t>
            </a:r>
            <a:r>
              <a:rPr lang="en-US">
                <a:solidFill>
                  <a:srgbClr val="0000CC"/>
                </a:solidFill>
              </a:rPr>
              <a:t>[i]: </a:t>
            </a:r>
            <a:r>
              <a:rPr lang="en-US"/>
              <a:t>truy xuất đến cột i của mẫu tin.</a:t>
            </a:r>
            <a:endParaRPr lang="en-US">
              <a:solidFill>
                <a:srgbClr val="0000CC"/>
              </a:solidFill>
            </a:endParaRPr>
          </a:p>
          <a:p>
            <a:pPr lvl="1"/>
            <a:r>
              <a:rPr lang="en-US">
                <a:solidFill>
                  <a:srgbClr val="0000CC"/>
                </a:solidFill>
              </a:rPr>
              <a:t>RowState</a:t>
            </a:r>
            <a:r>
              <a:rPr lang="en-US"/>
              <a:t>: trạng thái của mẫu tin (Added, Modified, Deleted, Unchanged, Detach).</a:t>
            </a:r>
          </a:p>
          <a:p>
            <a:pPr lvl="1"/>
            <a:r>
              <a:rPr lang="en-US">
                <a:solidFill>
                  <a:srgbClr val="0000CC"/>
                </a:solidFill>
              </a:rPr>
              <a:t>Delete(): </a:t>
            </a:r>
            <a:r>
              <a:rPr lang="en-US"/>
              <a:t>đánh dấu xóa mẫu tin.</a:t>
            </a:r>
          </a:p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32955" y="4489562"/>
            <a:ext cx="6248400" cy="19735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8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DataTable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080099"/>
              </p:ext>
            </p:extLst>
          </p:nvPr>
        </p:nvGraphicFramePr>
        <p:xfrm>
          <a:off x="2366355" y="4940666"/>
          <a:ext cx="46482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 rot="16200000">
            <a:off x="1725811" y="5230611"/>
            <a:ext cx="381000" cy="6096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53911" y="5222222"/>
            <a:ext cx="1676400" cy="5185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D5893-C8D8-0446-97EC-20F54224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Lớp DataRow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bước thêm dữ liệu vào DataTable</a:t>
            </a:r>
          </a:p>
          <a:p>
            <a:pPr lvl="1" eaLnBrk="1" hangingPunct="1"/>
            <a:r>
              <a:rPr lang="en-US" altLang="en-US"/>
              <a:t>B1: </a:t>
            </a:r>
            <a:r>
              <a:rPr lang="en-US" altLang="en-US">
                <a:solidFill>
                  <a:srgbClr val="3399FF"/>
                </a:solidFill>
              </a:rPr>
              <a:t>DataRow</a:t>
            </a:r>
            <a:r>
              <a:rPr lang="en-US" altLang="en-US"/>
              <a:t> row=tenBang.NewRow();</a:t>
            </a:r>
          </a:p>
          <a:p>
            <a:pPr lvl="1" eaLnBrk="1" hangingPunct="1"/>
            <a:r>
              <a:rPr lang="en-US" altLang="en-US"/>
              <a:t>B2: Thiết lập các giá trị cho đối tượng row</a:t>
            </a:r>
            <a:br>
              <a:rPr lang="en-US" altLang="en-US"/>
            </a:br>
            <a:r>
              <a:rPr lang="en-US" altLang="en-US"/>
              <a:t>		row[“tenCot”] = giatri</a:t>
            </a:r>
            <a:br>
              <a:rPr lang="en-US" altLang="en-US"/>
            </a:br>
            <a:r>
              <a:rPr lang="en-US" altLang="en-US"/>
              <a:t>		row[index] = giatri</a:t>
            </a:r>
            <a:br>
              <a:rPr lang="en-US" altLang="en-US"/>
            </a:br>
            <a:r>
              <a:rPr lang="en-US" altLang="en-US"/>
              <a:t>		row[dataColObject] = giatri</a:t>
            </a:r>
          </a:p>
          <a:p>
            <a:pPr lvl="1" eaLnBrk="1" hangingPunct="1"/>
            <a:r>
              <a:rPr lang="en-US" altLang="en-US"/>
              <a:t>B3: tenBang.Rows.Add(row); </a:t>
            </a:r>
            <a:endParaRPr lang="vi-V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228BA8-7024-F349-B8F0-05DBDFAB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5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Khái niệm DataAdapter</a:t>
            </a:r>
            <a:endParaRPr lang="vi-V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dirty="0" err="1">
                <a:solidFill>
                  <a:srgbClr val="3399FF"/>
                </a:solidFill>
              </a:rPr>
              <a:t>DataAdapter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1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dùng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connected (</a:t>
            </a:r>
            <a:r>
              <a:rPr lang="en-US" altLang="en-US" dirty="0" err="1"/>
              <a:t>SqlConnection</a:t>
            </a:r>
            <a:r>
              <a:rPr lang="en-US" altLang="en-US" dirty="0"/>
              <a:t>, </a:t>
            </a:r>
            <a:r>
              <a:rPr lang="en-US" altLang="en-US" dirty="0" err="1"/>
              <a:t>SqlCommand</a:t>
            </a:r>
            <a:r>
              <a:rPr lang="en-US" altLang="en-US" dirty="0"/>
              <a:t>) </a:t>
            </a:r>
            <a:r>
              <a:rPr lang="en-US" altLang="en-US" dirty="0" err="1"/>
              <a:t>để</a:t>
            </a:r>
            <a:r>
              <a:rPr lang="en-US" altLang="en-US" dirty="0"/>
              <a:t>:</a:t>
            </a:r>
          </a:p>
          <a:p>
            <a:pPr lvl="1" algn="just"/>
            <a:r>
              <a:rPr lang="en-US" altLang="en-US" dirty="0" err="1">
                <a:solidFill>
                  <a:srgbClr val="FF0000"/>
                </a:solidFill>
              </a:rPr>
              <a:t>Lấy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dữ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data source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disconnected (</a:t>
            </a:r>
            <a:r>
              <a:rPr lang="en-US" altLang="en-US" dirty="0" err="1">
                <a:solidFill>
                  <a:srgbClr val="FF0000"/>
                </a:solidFill>
              </a:rPr>
              <a:t>DataSet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err="1">
                <a:solidFill>
                  <a:srgbClr val="FF0000"/>
                </a:solidFill>
              </a:rPr>
              <a:t>DataTable</a:t>
            </a:r>
            <a:r>
              <a:rPr lang="en-US" altLang="en-US" dirty="0"/>
              <a:t>)</a:t>
            </a:r>
          </a:p>
          <a:p>
            <a:pPr lvl="1" algn="just"/>
            <a:r>
              <a:rPr lang="en-US" altLang="en-US" dirty="0" err="1">
                <a:solidFill>
                  <a:srgbClr val="FF0000"/>
                </a:solidFill>
              </a:rPr>
              <a:t>Cập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nhật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dữ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disconnected </a:t>
            </a:r>
            <a:r>
              <a:rPr lang="en-US" altLang="en-US" dirty="0" err="1"/>
              <a:t>vào</a:t>
            </a:r>
            <a:r>
              <a:rPr lang="en-US" altLang="en-US" dirty="0"/>
              <a:t> data source</a:t>
            </a:r>
            <a:endParaRPr lang="vi-V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B01AAD-F662-1845-9877-BAD38A0C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Khái niệm DataAdapter</a:t>
            </a:r>
            <a:endParaRPr lang="vi-V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5086350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buNone/>
            </a:pPr>
            <a:r>
              <a:rPr lang="en-US" altLang="en-US" dirty="0" err="1"/>
              <a:t>Đặc</a:t>
            </a:r>
            <a:r>
              <a:rPr lang="en-US" altLang="en-US" dirty="0"/>
              <a:t> </a:t>
            </a: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DataAdapter</a:t>
            </a:r>
            <a:endParaRPr lang="en-US" altLang="en-US" dirty="0"/>
          </a:p>
          <a:p>
            <a:pPr algn="just"/>
            <a:r>
              <a:rPr lang="en-US" altLang="en-US" dirty="0" err="1"/>
              <a:t>DataAdapter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“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nối</a:t>
            </a:r>
            <a:r>
              <a:rPr lang="en-US" altLang="en-US" dirty="0"/>
              <a:t>” </a:t>
            </a:r>
            <a:r>
              <a:rPr lang="en-US" altLang="en-US" dirty="0" err="1"/>
              <a:t>giữa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connected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disconnected </a:t>
            </a:r>
            <a:r>
              <a:rPr lang="en-US" altLang="en-US" dirty="0" err="1"/>
              <a:t>trong</a:t>
            </a:r>
            <a:r>
              <a:rPr lang="en-US" altLang="en-US" dirty="0"/>
              <a:t> ADO.NET</a:t>
            </a:r>
          </a:p>
          <a:p>
            <a:pPr lvl="1" algn="just" eaLnBrk="1" hangingPunct="1"/>
            <a:endParaRPr lang="en-US" altLang="en-US" dirty="0"/>
          </a:p>
          <a:p>
            <a:pPr algn="just"/>
            <a:r>
              <a:rPr lang="en-US" altLang="en-US" dirty="0" err="1"/>
              <a:t>DataAdapter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dùng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DataSet</a:t>
            </a:r>
            <a:r>
              <a:rPr lang="en-US" altLang="en-US" dirty="0"/>
              <a:t>/</a:t>
            </a:r>
            <a:r>
              <a:rPr lang="en-US" altLang="en-US" dirty="0" err="1"/>
              <a:t>DataTable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data source</a:t>
            </a:r>
          </a:p>
          <a:p>
            <a:pPr lvl="1" algn="just" eaLnBrk="1" hangingPunct="1"/>
            <a:endParaRPr lang="en-US" altLang="en-US" dirty="0"/>
          </a:p>
          <a:p>
            <a:pPr algn="just"/>
            <a:r>
              <a:rPr lang="en-US" altLang="en-US" dirty="0" err="1"/>
              <a:t>DataAdapter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dùng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lấy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CSDL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cập</a:t>
            </a:r>
            <a:r>
              <a:rPr lang="en-US" altLang="en-US" dirty="0"/>
              <a:t> </a:t>
            </a:r>
            <a:r>
              <a:rPr lang="en-US" altLang="en-US" dirty="0" err="1"/>
              <a:t>nhật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CSDL</a:t>
            </a:r>
            <a:endParaRPr lang="vi-V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EFB71C-60E1-0C4D-B836-4C8AEF1D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6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SqlDataAdapter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>
              <a:solidFill>
                <a:srgbClr val="0000CC"/>
              </a:solidFill>
            </a:endParaRPr>
          </a:p>
          <a:p>
            <a:pPr lvl="1"/>
            <a:endParaRPr lang="en-US">
              <a:solidFill>
                <a:srgbClr val="0000CC"/>
              </a:solidFill>
            </a:endParaRPr>
          </a:p>
          <a:p>
            <a:pPr lvl="1"/>
            <a:endParaRPr lang="en-US">
              <a:solidFill>
                <a:srgbClr val="0000CC"/>
              </a:solidFill>
            </a:endParaRPr>
          </a:p>
          <a:p>
            <a:pPr lvl="1"/>
            <a:endParaRPr lang="en-US">
              <a:solidFill>
                <a:srgbClr val="0000CC"/>
              </a:solidFill>
            </a:endParaRPr>
          </a:p>
          <a:p>
            <a:pPr lvl="1"/>
            <a:endParaRPr lang="en-US">
              <a:solidFill>
                <a:srgbClr val="0000CC"/>
              </a:solidFill>
            </a:endParaRPr>
          </a:p>
          <a:p>
            <a:pPr lvl="1"/>
            <a:endParaRPr lang="en-US">
              <a:solidFill>
                <a:srgbClr val="0000CC"/>
              </a:solidFill>
            </a:endParaRPr>
          </a:p>
          <a:p>
            <a:pPr lvl="2"/>
            <a:endParaRPr lang="en-US">
              <a:solidFill>
                <a:srgbClr val="0000CC"/>
              </a:solidFill>
            </a:endParaRPr>
          </a:p>
          <a:p>
            <a:pPr lvl="2"/>
            <a:endParaRPr lang="en-US">
              <a:solidFill>
                <a:srgbClr val="0000CC"/>
              </a:solidFill>
            </a:endParaRPr>
          </a:p>
          <a:p>
            <a:r>
              <a:rPr lang="en-US" sz="2000">
                <a:solidFill>
                  <a:srgbClr val="0000CC"/>
                </a:solidFill>
              </a:rPr>
              <a:t>Fill</a:t>
            </a:r>
            <a:r>
              <a:rPr lang="en-US" sz="2000"/>
              <a:t>(DataSet): sử dụng SelectCommand lấy dữ liệu từ Data Source đổ vào Dataset</a:t>
            </a:r>
          </a:p>
          <a:p>
            <a:r>
              <a:rPr lang="en-US" sz="2000">
                <a:solidFill>
                  <a:srgbClr val="0000CC"/>
                </a:solidFill>
              </a:rPr>
              <a:t>Update</a:t>
            </a:r>
            <a:r>
              <a:rPr lang="en-US" sz="2000"/>
              <a:t>(DataSet): InsertCommand, UpdateCommand, DeleteCommand cập nhật dữ liệu trong DataSet vào DataSource</a:t>
            </a:r>
            <a:endParaRPr lang="en-US"/>
          </a:p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154680" y="1715300"/>
            <a:ext cx="2209800" cy="23873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411481" y="1981482"/>
            <a:ext cx="1206765" cy="1701509"/>
          </a:xfrm>
          <a:prstGeom prst="flowChartMagneticDisk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83680" y="1283208"/>
            <a:ext cx="21336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0000CC"/>
              </a:solidFill>
            </a:endParaRPr>
          </a:p>
          <a:p>
            <a:pPr algn="ctr"/>
            <a:r>
              <a:rPr lang="en-US" dirty="0">
                <a:solidFill>
                  <a:srgbClr val="0000CC"/>
                </a:solidFill>
              </a:rPr>
              <a:t>DataTable</a:t>
            </a:r>
          </a:p>
        </p:txBody>
      </p:sp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0917082"/>
              </p:ext>
            </p:extLst>
          </p:nvPr>
        </p:nvGraphicFramePr>
        <p:xfrm>
          <a:off x="6836278" y="2083308"/>
          <a:ext cx="1662342" cy="14859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54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1676400" y="2225674"/>
            <a:ext cx="5120640" cy="31736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234792" y="2139201"/>
            <a:ext cx="2053488" cy="420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SelectCommand</a:t>
            </a:r>
          </a:p>
        </p:txBody>
      </p:sp>
      <p:sp>
        <p:nvSpPr>
          <p:cNvPr id="10" name="Right Arrow 9"/>
          <p:cNvSpPr/>
          <p:nvPr/>
        </p:nvSpPr>
        <p:spPr>
          <a:xfrm flipH="1">
            <a:off x="1676400" y="3240341"/>
            <a:ext cx="5120640" cy="31736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459481" y="1264734"/>
            <a:ext cx="1561869" cy="4204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DataAdapter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9081" y="3834602"/>
            <a:ext cx="1561869" cy="420407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10728" y="3188822"/>
            <a:ext cx="2103120" cy="42040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UpdateCommand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69280" y="2145646"/>
            <a:ext cx="565484" cy="420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975536" y="3188822"/>
            <a:ext cx="1026744" cy="42040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graphicFrame>
        <p:nvGraphicFramePr>
          <p:cNvPr id="1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091842"/>
              </p:ext>
            </p:extLst>
          </p:nvPr>
        </p:nvGraphicFramePr>
        <p:xfrm>
          <a:off x="6826338" y="4178808"/>
          <a:ext cx="1662342" cy="7442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54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E2A1CB7-A768-E040-8934-DE9FD5C9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</a:t>
            </a:r>
            <a:r>
              <a:rPr lang="en-US" sz="2800" dirty="0" err="1"/>
              <a:t>SqlDataAdapter</a:t>
            </a:r>
            <a:r>
              <a:rPr lang="vi-VN" altLang="en-US" sz="2800" dirty="0"/>
              <a:t/>
            </a:r>
            <a:br>
              <a:rPr lang="vi-VN" altLang="en-US" sz="2800" dirty="0"/>
            </a:br>
            <a:r>
              <a:rPr lang="en-US" altLang="en-US" sz="2800" dirty="0" err="1"/>
              <a:t>Cấu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trúc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SqlDataAdapter</a:t>
            </a:r>
            <a:endParaRPr lang="vi-VN" altLang="en-US" sz="28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altLang="en-US" dirty="0" err="1"/>
              <a:t>SqlDataAdapter</a:t>
            </a:r>
            <a:r>
              <a:rPr lang="en-US" altLang="en-US" dirty="0"/>
              <a:t> </a:t>
            </a:r>
            <a:r>
              <a:rPr lang="en-US" altLang="en-US" dirty="0" err="1"/>
              <a:t>gồm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4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Command:</a:t>
            </a:r>
          </a:p>
          <a:p>
            <a:r>
              <a:rPr lang="en-US" altLang="en-US" dirty="0" err="1"/>
              <a:t>SelectCommand</a:t>
            </a:r>
            <a:r>
              <a:rPr lang="en-US" altLang="en-US" dirty="0"/>
              <a:t> </a:t>
            </a:r>
          </a:p>
          <a:p>
            <a:r>
              <a:rPr lang="en-US" altLang="en-US" dirty="0" err="1"/>
              <a:t>InsertCommand</a:t>
            </a:r>
            <a:endParaRPr lang="en-US" altLang="en-US" dirty="0"/>
          </a:p>
          <a:p>
            <a:r>
              <a:rPr lang="en-US" altLang="en-US" dirty="0" err="1"/>
              <a:t>UpdateCommand</a:t>
            </a:r>
            <a:endParaRPr lang="en-US" altLang="en-US" dirty="0"/>
          </a:p>
          <a:p>
            <a:r>
              <a:rPr lang="en-US" altLang="en-US" dirty="0" err="1"/>
              <a:t>DeleteCommand</a:t>
            </a:r>
            <a:r>
              <a:rPr lang="en-US" altLang="en-US" dirty="0"/>
              <a:t> </a:t>
            </a:r>
            <a:endParaRPr lang="vi-V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3EF4B5-1954-5243-86F0-C6CD3BDC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 về ADO.NET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ADO.NET gồm 2 thành phần chính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Data Provider</a:t>
            </a:r>
            <a:r>
              <a:rPr lang="en-US"/>
              <a:t>: các lớp để </a:t>
            </a:r>
            <a:r>
              <a:rPr lang="en-US" b="1">
                <a:solidFill>
                  <a:srgbClr val="0000CC"/>
                </a:solidFill>
              </a:rPr>
              <a:t>kết nối</a:t>
            </a:r>
            <a:r>
              <a:rPr lang="en-US"/>
              <a:t>, </a:t>
            </a:r>
            <a:r>
              <a:rPr lang="en-US" b="1">
                <a:solidFill>
                  <a:srgbClr val="0000CC"/>
                </a:solidFill>
              </a:rPr>
              <a:t>thực thi lệnh SQL</a:t>
            </a:r>
            <a:r>
              <a:rPr lang="en-US"/>
              <a:t> trên CSDL và </a:t>
            </a:r>
            <a:r>
              <a:rPr lang="en-US" b="1">
                <a:solidFill>
                  <a:srgbClr val="0000CC"/>
                </a:solidFill>
              </a:rPr>
              <a:t>lấy kết quả </a:t>
            </a:r>
            <a:r>
              <a:rPr lang="en-US"/>
              <a:t>trả về. </a:t>
            </a:r>
          </a:p>
          <a:p>
            <a:pPr lvl="2"/>
            <a:r>
              <a:rPr lang="en-US" b="1"/>
              <a:t>Connection</a:t>
            </a:r>
            <a:r>
              <a:rPr lang="en-US"/>
              <a:t>: kết nối với CSDL</a:t>
            </a:r>
          </a:p>
          <a:p>
            <a:pPr lvl="2"/>
            <a:r>
              <a:rPr lang="en-US" b="1"/>
              <a:t>Command</a:t>
            </a:r>
            <a:r>
              <a:rPr lang="en-US"/>
              <a:t>: thực thi lệnh SQL</a:t>
            </a:r>
          </a:p>
          <a:p>
            <a:pPr lvl="2"/>
            <a:r>
              <a:rPr lang="en-US" b="1"/>
              <a:t>DataReader</a:t>
            </a:r>
            <a:r>
              <a:rPr lang="en-US"/>
              <a:t>: đọc dữ liệu tuần tự từ CSDL</a:t>
            </a:r>
          </a:p>
          <a:p>
            <a:pPr lvl="2"/>
            <a:r>
              <a:rPr lang="en-US" b="1"/>
              <a:t>DataAdapter</a:t>
            </a:r>
            <a:r>
              <a:rPr lang="en-US"/>
              <a:t>: ánh xạ CSDL vào Dataset và cập nhật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Dataset</a:t>
            </a:r>
            <a:r>
              <a:rPr lang="en-US"/>
              <a:t>: </a:t>
            </a:r>
          </a:p>
          <a:p>
            <a:pPr lvl="2"/>
            <a:r>
              <a:rPr lang="en-US"/>
              <a:t>Lưu trữ </a:t>
            </a:r>
            <a:r>
              <a:rPr lang="en-US" b="1">
                <a:solidFill>
                  <a:srgbClr val="0000CC"/>
                </a:solidFill>
              </a:rPr>
              <a:t>bản sao</a:t>
            </a:r>
            <a:r>
              <a:rPr lang="en-US"/>
              <a:t> CSDL trên bộ nhớ</a:t>
            </a:r>
          </a:p>
          <a:p>
            <a:pPr lvl="2"/>
            <a:r>
              <a:rPr lang="en-US"/>
              <a:t>Cung cấp các phương thức để thao tác với bản sao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2C610-FACA-0045-9D72-E3A9FA55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1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Lớp DataAdapter</a:t>
            </a:r>
            <a:r>
              <a:rPr lang="vi-VN" altLang="en-US" sz="2800"/>
              <a:t/>
            </a:r>
            <a:br>
              <a:rPr lang="vi-VN" altLang="en-US" sz="2800"/>
            </a:br>
            <a:r>
              <a:rPr lang="vi-VN" altLang="en-US" sz="2800"/>
              <a:t>Mô hình DataAdapter</a:t>
            </a:r>
          </a:p>
        </p:txBody>
      </p:sp>
      <p:grpSp>
        <p:nvGrpSpPr>
          <p:cNvPr id="10243" name="Group 4"/>
          <p:cNvGrpSpPr>
            <a:grpSpLocks/>
          </p:cNvGrpSpPr>
          <p:nvPr/>
        </p:nvGrpSpPr>
        <p:grpSpPr bwMode="auto">
          <a:xfrm>
            <a:off x="1066800" y="5410200"/>
            <a:ext cx="7086600" cy="593725"/>
            <a:chOff x="4464" y="2150"/>
            <a:chExt cx="672" cy="1016"/>
          </a:xfrm>
        </p:grpSpPr>
        <p:sp>
          <p:nvSpPr>
            <p:cNvPr id="10268" name="Rectangle 5"/>
            <p:cNvSpPr>
              <a:spLocks noChangeArrowheads="1"/>
            </p:cNvSpPr>
            <p:nvPr/>
          </p:nvSpPr>
          <p:spPr bwMode="auto">
            <a:xfrm>
              <a:off x="4464" y="2253"/>
              <a:ext cx="672" cy="830"/>
            </a:xfrm>
            <a:prstGeom prst="rect">
              <a:avLst/>
            </a:prstGeom>
            <a:gradFill rotWithShape="0">
              <a:gsLst>
                <a:gs pos="0">
                  <a:srgbClr val="E5E5B7"/>
                </a:gs>
                <a:gs pos="50000">
                  <a:srgbClr val="FFFFCC"/>
                </a:gs>
                <a:gs pos="100000">
                  <a:srgbClr val="E5E5B7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vi-VN" altLang="en-US"/>
            </a:p>
          </p:txBody>
        </p:sp>
        <p:sp>
          <p:nvSpPr>
            <p:cNvPr id="10269" name="Oval 6"/>
            <p:cNvSpPr>
              <a:spLocks noChangeArrowheads="1"/>
            </p:cNvSpPr>
            <p:nvPr/>
          </p:nvSpPr>
          <p:spPr bwMode="auto">
            <a:xfrm>
              <a:off x="4464" y="2150"/>
              <a:ext cx="672" cy="195"/>
            </a:xfrm>
            <a:prstGeom prst="ellipse">
              <a:avLst/>
            </a:prstGeom>
            <a:gradFill rotWithShape="0">
              <a:gsLst>
                <a:gs pos="0">
                  <a:srgbClr val="E5E5B7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vi-VN" altLang="en-US"/>
            </a:p>
          </p:txBody>
        </p:sp>
        <p:sp>
          <p:nvSpPr>
            <p:cNvPr id="10270" name="Oval 7"/>
            <p:cNvSpPr>
              <a:spLocks noChangeArrowheads="1"/>
            </p:cNvSpPr>
            <p:nvPr/>
          </p:nvSpPr>
          <p:spPr bwMode="auto">
            <a:xfrm>
              <a:off x="4464" y="2971"/>
              <a:ext cx="672" cy="195"/>
            </a:xfrm>
            <a:prstGeom prst="ellipse">
              <a:avLst/>
            </a:prstGeom>
            <a:gradFill rotWithShape="0">
              <a:gsLst>
                <a:gs pos="0">
                  <a:srgbClr val="E5E5B7"/>
                </a:gs>
                <a:gs pos="50000">
                  <a:srgbClr val="FFFFCC"/>
                </a:gs>
                <a:gs pos="100000">
                  <a:srgbClr val="E5E5B7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vi-VN" altLang="en-US"/>
            </a:p>
          </p:txBody>
        </p:sp>
      </p:grpSp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1484313" y="5562600"/>
            <a:ext cx="1127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solidFill>
                  <a:schemeClr val="tx1"/>
                </a:solidFill>
                <a:latin typeface="Arial Narrow" panose="020B0606020202030204" pitchFamily="34" charset="0"/>
              </a:rPr>
              <a:t>sp_SELECT</a:t>
            </a:r>
          </a:p>
        </p:txBody>
      </p:sp>
      <p:sp>
        <p:nvSpPr>
          <p:cNvPr id="10245" name="Rectangle 9"/>
          <p:cNvSpPr>
            <a:spLocks noChangeArrowheads="1"/>
          </p:cNvSpPr>
          <p:nvPr/>
        </p:nvSpPr>
        <p:spPr bwMode="auto">
          <a:xfrm>
            <a:off x="1066800" y="1600200"/>
            <a:ext cx="7086600" cy="914400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wrap="none" tIns="27432" bIns="27432" anchor="ctr"/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8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1143000" y="3657600"/>
            <a:ext cx="1676400" cy="533400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wrap="none" tIns="27432" bIns="27432" anchor="ctr"/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SqlCommand</a:t>
            </a:r>
            <a:endParaRPr lang="en-US" altLang="en-US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1143000" y="2057400"/>
            <a:ext cx="1676400" cy="38100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Arial Narrow" panose="020B0606020202030204" pitchFamily="34" charset="0"/>
              </a:rPr>
              <a:t>SelectCommand</a:t>
            </a:r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2895600" y="2057400"/>
            <a:ext cx="1676400" cy="38100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Arial Narrow" panose="020B0606020202030204" pitchFamily="34" charset="0"/>
              </a:rPr>
              <a:t>UpdateCommand</a:t>
            </a:r>
          </a:p>
        </p:txBody>
      </p:sp>
      <p:sp>
        <p:nvSpPr>
          <p:cNvPr id="10249" name="Rectangle 13"/>
          <p:cNvSpPr>
            <a:spLocks noChangeArrowheads="1"/>
          </p:cNvSpPr>
          <p:nvPr/>
        </p:nvSpPr>
        <p:spPr bwMode="auto">
          <a:xfrm>
            <a:off x="4648200" y="2057400"/>
            <a:ext cx="1676400" cy="38100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Arial Narrow" panose="020B0606020202030204" pitchFamily="34" charset="0"/>
              </a:rPr>
              <a:t>InsertCommand</a:t>
            </a:r>
          </a:p>
        </p:txBody>
      </p:sp>
      <p:sp>
        <p:nvSpPr>
          <p:cNvPr id="10250" name="Rectangle 14"/>
          <p:cNvSpPr>
            <a:spLocks noChangeArrowheads="1"/>
          </p:cNvSpPr>
          <p:nvPr/>
        </p:nvSpPr>
        <p:spPr bwMode="auto">
          <a:xfrm>
            <a:off x="6400800" y="2057400"/>
            <a:ext cx="1676400" cy="38100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Arial Narrow" panose="020B0606020202030204" pitchFamily="34" charset="0"/>
              </a:rPr>
              <a:t>DeleteCommand</a:t>
            </a:r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3448155" y="1600200"/>
            <a:ext cx="20794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SqlDataAdapter</a:t>
            </a:r>
            <a:endParaRPr lang="en-US" alt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252" name="Rectangle 16"/>
          <p:cNvSpPr>
            <a:spLocks noChangeArrowheads="1"/>
          </p:cNvSpPr>
          <p:nvPr/>
        </p:nvSpPr>
        <p:spPr bwMode="auto">
          <a:xfrm>
            <a:off x="2895600" y="3657600"/>
            <a:ext cx="1676400" cy="533400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wrap="none" tIns="27432" bIns="27432" anchor="ctr"/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SqlCommand</a:t>
            </a:r>
            <a:endParaRPr lang="en-US" altLang="en-US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253" name="Rectangle 17"/>
          <p:cNvSpPr>
            <a:spLocks noChangeArrowheads="1"/>
          </p:cNvSpPr>
          <p:nvPr/>
        </p:nvSpPr>
        <p:spPr bwMode="auto">
          <a:xfrm>
            <a:off x="4648200" y="3657600"/>
            <a:ext cx="1676400" cy="533400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wrap="none" tIns="27432" bIns="27432" anchor="ctr"/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SqlCommand</a:t>
            </a:r>
            <a:endParaRPr lang="en-US" altLang="en-US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254" name="Rectangle 18"/>
          <p:cNvSpPr>
            <a:spLocks noChangeArrowheads="1"/>
          </p:cNvSpPr>
          <p:nvPr/>
        </p:nvSpPr>
        <p:spPr bwMode="auto">
          <a:xfrm>
            <a:off x="6400800" y="3657600"/>
            <a:ext cx="1676400" cy="533400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wrap="none" tIns="27432" bIns="27432" anchor="ctr"/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SqlCommand</a:t>
            </a:r>
            <a:endParaRPr lang="en-US" altLang="en-US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255" name="AutoShape 19"/>
          <p:cNvSpPr>
            <a:spLocks noChangeArrowheads="1"/>
          </p:cNvSpPr>
          <p:nvPr/>
        </p:nvSpPr>
        <p:spPr bwMode="auto">
          <a:xfrm>
            <a:off x="1752600" y="4114800"/>
            <a:ext cx="533400" cy="1447800"/>
          </a:xfrm>
          <a:prstGeom prst="upDownArrow">
            <a:avLst>
              <a:gd name="adj1" fmla="val 50000"/>
              <a:gd name="adj2" fmla="val 54286"/>
            </a:avLst>
          </a:prstGeom>
          <a:gradFill rotWithShape="0">
            <a:gsLst>
              <a:gs pos="0">
                <a:srgbClr val="EC86CC"/>
              </a:gs>
              <a:gs pos="50000">
                <a:srgbClr val="D60093"/>
              </a:gs>
              <a:gs pos="100000">
                <a:srgbClr val="EC86CC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vi-VN" altLang="en-US"/>
          </a:p>
        </p:txBody>
      </p:sp>
      <p:sp>
        <p:nvSpPr>
          <p:cNvPr id="10256" name="AutoShape 20"/>
          <p:cNvSpPr>
            <a:spLocks noChangeArrowheads="1"/>
          </p:cNvSpPr>
          <p:nvPr/>
        </p:nvSpPr>
        <p:spPr bwMode="auto">
          <a:xfrm>
            <a:off x="7010400" y="4114800"/>
            <a:ext cx="533400" cy="1447800"/>
          </a:xfrm>
          <a:prstGeom prst="upDownArrow">
            <a:avLst>
              <a:gd name="adj1" fmla="val 50000"/>
              <a:gd name="adj2" fmla="val 54286"/>
            </a:avLst>
          </a:prstGeom>
          <a:gradFill rotWithShape="0">
            <a:gsLst>
              <a:gs pos="0">
                <a:srgbClr val="EC86CC"/>
              </a:gs>
              <a:gs pos="50000">
                <a:srgbClr val="D60093"/>
              </a:gs>
              <a:gs pos="100000">
                <a:srgbClr val="EC86CC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vi-VN" altLang="en-US"/>
          </a:p>
        </p:txBody>
      </p:sp>
      <p:sp>
        <p:nvSpPr>
          <p:cNvPr id="10257" name="AutoShape 21"/>
          <p:cNvSpPr>
            <a:spLocks noChangeArrowheads="1"/>
          </p:cNvSpPr>
          <p:nvPr/>
        </p:nvSpPr>
        <p:spPr bwMode="auto">
          <a:xfrm>
            <a:off x="5257800" y="4114800"/>
            <a:ext cx="533400" cy="1447800"/>
          </a:xfrm>
          <a:prstGeom prst="upDownArrow">
            <a:avLst>
              <a:gd name="adj1" fmla="val 50000"/>
              <a:gd name="adj2" fmla="val 54286"/>
            </a:avLst>
          </a:prstGeom>
          <a:gradFill rotWithShape="0">
            <a:gsLst>
              <a:gs pos="0">
                <a:srgbClr val="EC86CC"/>
              </a:gs>
              <a:gs pos="50000">
                <a:srgbClr val="D60093"/>
              </a:gs>
              <a:gs pos="100000">
                <a:srgbClr val="EC86CC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vi-VN" altLang="en-US"/>
          </a:p>
        </p:txBody>
      </p:sp>
      <p:sp>
        <p:nvSpPr>
          <p:cNvPr id="10258" name="AutoShape 22"/>
          <p:cNvSpPr>
            <a:spLocks noChangeArrowheads="1"/>
          </p:cNvSpPr>
          <p:nvPr/>
        </p:nvSpPr>
        <p:spPr bwMode="auto">
          <a:xfrm>
            <a:off x="3505200" y="4114800"/>
            <a:ext cx="533400" cy="1447800"/>
          </a:xfrm>
          <a:prstGeom prst="upDownArrow">
            <a:avLst>
              <a:gd name="adj1" fmla="val 50000"/>
              <a:gd name="adj2" fmla="val 54286"/>
            </a:avLst>
          </a:prstGeom>
          <a:gradFill rotWithShape="0">
            <a:gsLst>
              <a:gs pos="0">
                <a:srgbClr val="EC86CC"/>
              </a:gs>
              <a:gs pos="50000">
                <a:srgbClr val="D60093"/>
              </a:gs>
              <a:gs pos="100000">
                <a:srgbClr val="EC86CC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vi-VN" altLang="en-US"/>
          </a:p>
        </p:txBody>
      </p:sp>
      <p:sp>
        <p:nvSpPr>
          <p:cNvPr id="10259" name="Rectangle 23"/>
          <p:cNvSpPr>
            <a:spLocks noChangeArrowheads="1"/>
          </p:cNvSpPr>
          <p:nvPr/>
        </p:nvSpPr>
        <p:spPr bwMode="auto">
          <a:xfrm>
            <a:off x="1066800" y="4572000"/>
            <a:ext cx="7086600" cy="457200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wrap="none" tIns="27432" bIns="27432" anchor="ctr"/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SqlConnection</a:t>
            </a:r>
            <a:endParaRPr lang="en-US" altLang="en-US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260" name="Text Box 24"/>
          <p:cNvSpPr txBox="1">
            <a:spLocks noChangeArrowheads="1"/>
          </p:cNvSpPr>
          <p:nvPr/>
        </p:nvSpPr>
        <p:spPr bwMode="auto">
          <a:xfrm>
            <a:off x="3186113" y="5562600"/>
            <a:ext cx="1155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solidFill>
                  <a:schemeClr val="tx1"/>
                </a:solidFill>
                <a:latin typeface="Arial Narrow" panose="020B0606020202030204" pitchFamily="34" charset="0"/>
              </a:rPr>
              <a:t>sp_UPDATE</a:t>
            </a:r>
          </a:p>
        </p:txBody>
      </p:sp>
      <p:sp>
        <p:nvSpPr>
          <p:cNvPr id="10261" name="Text Box 25"/>
          <p:cNvSpPr txBox="1">
            <a:spLocks noChangeArrowheads="1"/>
          </p:cNvSpPr>
          <p:nvPr/>
        </p:nvSpPr>
        <p:spPr bwMode="auto">
          <a:xfrm>
            <a:off x="4976813" y="5562600"/>
            <a:ext cx="1081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solidFill>
                  <a:schemeClr val="tx1"/>
                </a:solidFill>
                <a:latin typeface="Arial Narrow" panose="020B0606020202030204" pitchFamily="34" charset="0"/>
              </a:rPr>
              <a:t>sp_INSERT</a:t>
            </a:r>
          </a:p>
        </p:txBody>
      </p:sp>
      <p:sp>
        <p:nvSpPr>
          <p:cNvPr id="10262" name="Text Box 26"/>
          <p:cNvSpPr txBox="1">
            <a:spLocks noChangeArrowheads="1"/>
          </p:cNvSpPr>
          <p:nvPr/>
        </p:nvSpPr>
        <p:spPr bwMode="auto">
          <a:xfrm>
            <a:off x="6705600" y="5562600"/>
            <a:ext cx="1127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solidFill>
                  <a:schemeClr val="tx1"/>
                </a:solidFill>
                <a:latin typeface="Arial Narrow" panose="020B0606020202030204" pitchFamily="34" charset="0"/>
              </a:rPr>
              <a:t>sp_DELETE</a:t>
            </a:r>
          </a:p>
        </p:txBody>
      </p:sp>
      <p:sp>
        <p:nvSpPr>
          <p:cNvPr id="10263" name="AutoShape 27"/>
          <p:cNvSpPr>
            <a:spLocks noChangeArrowheads="1"/>
          </p:cNvSpPr>
          <p:nvPr/>
        </p:nvSpPr>
        <p:spPr bwMode="auto">
          <a:xfrm>
            <a:off x="1752600" y="2362200"/>
            <a:ext cx="533400" cy="1447800"/>
          </a:xfrm>
          <a:prstGeom prst="upDownArrow">
            <a:avLst>
              <a:gd name="adj1" fmla="val 50000"/>
              <a:gd name="adj2" fmla="val 54286"/>
            </a:avLst>
          </a:prstGeom>
          <a:gradFill rotWithShape="0">
            <a:gsLst>
              <a:gs pos="0">
                <a:srgbClr val="EC86CC"/>
              </a:gs>
              <a:gs pos="50000">
                <a:srgbClr val="D60093"/>
              </a:gs>
              <a:gs pos="100000">
                <a:srgbClr val="EC86CC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vi-VN" altLang="en-US"/>
          </a:p>
        </p:txBody>
      </p:sp>
      <p:sp>
        <p:nvSpPr>
          <p:cNvPr id="10264" name="AutoShape 28"/>
          <p:cNvSpPr>
            <a:spLocks noChangeArrowheads="1"/>
          </p:cNvSpPr>
          <p:nvPr/>
        </p:nvSpPr>
        <p:spPr bwMode="auto">
          <a:xfrm>
            <a:off x="7010400" y="2362200"/>
            <a:ext cx="533400" cy="1447800"/>
          </a:xfrm>
          <a:prstGeom prst="upDownArrow">
            <a:avLst>
              <a:gd name="adj1" fmla="val 50000"/>
              <a:gd name="adj2" fmla="val 54286"/>
            </a:avLst>
          </a:prstGeom>
          <a:gradFill rotWithShape="0">
            <a:gsLst>
              <a:gs pos="0">
                <a:srgbClr val="EC86CC"/>
              </a:gs>
              <a:gs pos="50000">
                <a:srgbClr val="D60093"/>
              </a:gs>
              <a:gs pos="100000">
                <a:srgbClr val="EC86CC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vi-VN" altLang="en-US"/>
          </a:p>
        </p:txBody>
      </p:sp>
      <p:sp>
        <p:nvSpPr>
          <p:cNvPr id="10265" name="AutoShape 29"/>
          <p:cNvSpPr>
            <a:spLocks noChangeArrowheads="1"/>
          </p:cNvSpPr>
          <p:nvPr/>
        </p:nvSpPr>
        <p:spPr bwMode="auto">
          <a:xfrm>
            <a:off x="5257800" y="2362200"/>
            <a:ext cx="533400" cy="1447800"/>
          </a:xfrm>
          <a:prstGeom prst="upDownArrow">
            <a:avLst>
              <a:gd name="adj1" fmla="val 50000"/>
              <a:gd name="adj2" fmla="val 54286"/>
            </a:avLst>
          </a:prstGeom>
          <a:gradFill rotWithShape="0">
            <a:gsLst>
              <a:gs pos="0">
                <a:srgbClr val="EC86CC"/>
              </a:gs>
              <a:gs pos="50000">
                <a:srgbClr val="D60093"/>
              </a:gs>
              <a:gs pos="100000">
                <a:srgbClr val="EC86CC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vi-VN" altLang="en-US"/>
          </a:p>
        </p:txBody>
      </p:sp>
      <p:sp>
        <p:nvSpPr>
          <p:cNvPr id="10266" name="AutoShape 30"/>
          <p:cNvSpPr>
            <a:spLocks noChangeArrowheads="1"/>
          </p:cNvSpPr>
          <p:nvPr/>
        </p:nvSpPr>
        <p:spPr bwMode="auto">
          <a:xfrm>
            <a:off x="3505200" y="2362200"/>
            <a:ext cx="533400" cy="1447800"/>
          </a:xfrm>
          <a:prstGeom prst="upDownArrow">
            <a:avLst>
              <a:gd name="adj1" fmla="val 50000"/>
              <a:gd name="adj2" fmla="val 54286"/>
            </a:avLst>
          </a:prstGeom>
          <a:gradFill rotWithShape="0">
            <a:gsLst>
              <a:gs pos="0">
                <a:srgbClr val="EC86CC"/>
              </a:gs>
              <a:gs pos="50000">
                <a:srgbClr val="D60093"/>
              </a:gs>
              <a:gs pos="100000">
                <a:srgbClr val="EC86CC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vi-VN" altLang="en-US"/>
          </a:p>
        </p:txBody>
      </p:sp>
      <p:sp>
        <p:nvSpPr>
          <p:cNvPr id="10267" name="Rectangle 31"/>
          <p:cNvSpPr>
            <a:spLocks noChangeArrowheads="1"/>
          </p:cNvSpPr>
          <p:nvPr/>
        </p:nvSpPr>
        <p:spPr bwMode="auto">
          <a:xfrm>
            <a:off x="1143000" y="2819400"/>
            <a:ext cx="1676400" cy="533400"/>
          </a:xfrm>
          <a:prstGeom prst="rect">
            <a:avLst/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wrap="none" tIns="27432" bIns="27432" anchor="ctr"/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SqlDataReader</a:t>
            </a:r>
            <a:endParaRPr lang="en-US" altLang="en-US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D8BB4-129A-704F-9929-90F622AE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Lớp DataAdapter</a:t>
            </a:r>
            <a:r>
              <a:rPr lang="vi-VN" altLang="en-US" sz="2800"/>
              <a:t/>
            </a:r>
            <a:br>
              <a:rPr lang="vi-VN" altLang="en-US" sz="2800"/>
            </a:br>
            <a:r>
              <a:rPr lang="vi-VN" altLang="en-US" sz="2800"/>
              <a:t>Tạo đối tượng DataAdapter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28600" y="2670175"/>
            <a:ext cx="8763000" cy="197485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3399FF"/>
                </a:solidFill>
                <a:latin typeface="Courier New" panose="02070309020205020404" pitchFamily="49" charset="0"/>
              </a:rPr>
              <a:t>SqlDataAdapter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da;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b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da = </a:t>
            </a: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3399FF"/>
                </a:solidFill>
                <a:latin typeface="Courier New" panose="02070309020205020404" pitchFamily="49" charset="0"/>
              </a:rPr>
              <a:t>SqlDataAdapter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da = </a:t>
            </a: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3399FF"/>
                </a:solidFill>
                <a:latin typeface="Courier New" panose="02070309020205020404" pitchFamily="49" charset="0"/>
              </a:rPr>
              <a:t>SqlDataAdapter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>
                <a:solidFill>
                  <a:srgbClr val="3399FF"/>
                </a:solidFill>
                <a:latin typeface="Courier New" panose="02070309020205020404" pitchFamily="49" charset="0"/>
              </a:rPr>
              <a:t>SqlCommand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selectCmd);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da = </a:t>
            </a: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3399FF"/>
                </a:solidFill>
                <a:latin typeface="Courier New" panose="02070309020205020404" pitchFamily="49" charset="0"/>
              </a:rPr>
              <a:t>SqlDataAdapter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selectCmd, </a:t>
            </a:r>
            <a:r>
              <a:rPr lang="en-US" altLang="en-US" sz="1800">
                <a:solidFill>
                  <a:srgbClr val="3399FF"/>
                </a:solidFill>
                <a:latin typeface="Courier New" panose="02070309020205020404" pitchFamily="49" charset="0"/>
              </a:rPr>
              <a:t>SqlConnection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conn);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da = </a:t>
            </a: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3399FF"/>
                </a:solidFill>
                <a:latin typeface="Courier New" panose="02070309020205020404" pitchFamily="49" charset="0"/>
              </a:rPr>
              <a:t>SqlDataAdapter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selectCmd, </a:t>
            </a: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strConn);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1524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</a:t>
            </a:r>
            <a:r>
              <a:rPr lang="en-US" altLang="en-US" dirty="0" err="1"/>
              <a:t>DataAdapter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2 </a:t>
            </a:r>
            <a:r>
              <a:rPr lang="en-US" altLang="en-US" dirty="0" err="1"/>
              <a:t>thông</a:t>
            </a:r>
            <a:r>
              <a:rPr lang="en-US" altLang="en-US" dirty="0"/>
              <a:t> tin</a:t>
            </a:r>
          </a:p>
          <a:p>
            <a:pPr lvl="1" eaLnBrk="1" hangingPunct="1"/>
            <a:r>
              <a:rPr lang="en-US" altLang="en-US" dirty="0"/>
              <a:t>Connection</a:t>
            </a:r>
          </a:p>
          <a:p>
            <a:pPr lvl="1" eaLnBrk="1" hangingPunct="1"/>
            <a:r>
              <a:rPr lang="en-US" altLang="en-US" dirty="0"/>
              <a:t>Command</a:t>
            </a:r>
          </a:p>
          <a:p>
            <a:pPr lvl="1" eaLnBrk="1" hangingPunct="1"/>
            <a:endParaRPr lang="vi-VN" altLang="en-US" dirty="0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609600" y="4819650"/>
            <a:ext cx="77724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800" b="0">
                <a:solidFill>
                  <a:schemeClr val="tx1"/>
                </a:solidFill>
              </a:rPr>
              <a:t>Gán đối tượng Command cho DataAdapter</a:t>
            </a:r>
            <a:endParaRPr lang="vi-VN" altLang="en-US" sz="2800" b="0">
              <a:solidFill>
                <a:schemeClr val="tx1"/>
              </a:solidFill>
            </a:endParaRP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2286000" y="5334000"/>
            <a:ext cx="4724400" cy="11398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3399FF"/>
                </a:solidFill>
                <a:latin typeface="Courier New" panose="02070309020205020404" pitchFamily="49" charset="0"/>
              </a:rPr>
              <a:t>SqlCommand 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selectCmd;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…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da.SelectCommand = selectCmd;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FB11DD-70E1-4F44-82FA-05FB61FA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2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Cập nhật thay đổi trở lại CSDL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Sử dụng data adapter để cập nhật và đồng bộ nguồn dữ liệu với dữ liệu của dataset.</a:t>
            </a:r>
          </a:p>
          <a:p>
            <a:r>
              <a:rPr lang="en-US"/>
              <a:t>Có 3 thuộc tính hỗ trợ thực hiện cập nhật, thêm, xóa dữ liệu:</a:t>
            </a:r>
          </a:p>
          <a:p>
            <a:pPr lvl="1"/>
            <a:r>
              <a:rPr lang="en-US"/>
              <a:t>InsertCommand</a:t>
            </a:r>
          </a:p>
          <a:p>
            <a:pPr lvl="1"/>
            <a:r>
              <a:rPr lang="en-US"/>
              <a:t>UpdateCommand</a:t>
            </a:r>
          </a:p>
          <a:p>
            <a:pPr lvl="1"/>
            <a:r>
              <a:rPr lang="en-US"/>
              <a:t>DeleteCommand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241CC-F4D1-5445-9E51-B9EF8813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Dùng đối tượng CommandBuilder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19250"/>
            <a:ext cx="8839200" cy="4419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>
                <a:solidFill>
                  <a:srgbClr val="3399FF"/>
                </a:solidFill>
              </a:rPr>
              <a:t>SqlCommandBuilder</a:t>
            </a:r>
            <a:r>
              <a:rPr lang="en-US" altLang="en-US"/>
              <a:t> sẽ sinh các câu lệnh Insert/Update/Delete dựa trên câu lệnh select chúng ta cung cấp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solidFill>
                  <a:srgbClr val="3399FF"/>
                </a:solidFill>
              </a:rPr>
              <a:t>SqlCommandBuilder</a:t>
            </a:r>
            <a:r>
              <a:rPr lang="en-US" altLang="en-US"/>
              <a:t> chỉ sinh được câu lệnh Insert/Update/Delete khi các điều kiện sau thỏa mãn</a:t>
            </a:r>
          </a:p>
          <a:p>
            <a:pPr lvl="1" eaLnBrk="1" hangingPunct="1"/>
            <a:r>
              <a:rPr lang="en-US" altLang="en-US"/>
              <a:t>Câu lệnh </a:t>
            </a:r>
            <a:r>
              <a:rPr lang="en-US" altLang="en-US">
                <a:solidFill>
                  <a:schemeClr val="hlink"/>
                </a:solidFill>
              </a:rPr>
              <a:t>Select chỉ truy vấn trên 1 bảng</a:t>
            </a:r>
          </a:p>
          <a:p>
            <a:pPr lvl="1" eaLnBrk="1" hangingPunct="1"/>
            <a:r>
              <a:rPr lang="en-US" altLang="en-US"/>
              <a:t>Câu lệnh </a:t>
            </a:r>
            <a:r>
              <a:rPr lang="en-US" altLang="en-US">
                <a:solidFill>
                  <a:schemeClr val="hlink"/>
                </a:solidFill>
              </a:rPr>
              <a:t>Select có chứa khóa chính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FC1D46-7793-4D43-A4E1-A4670E6C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Mỗi data provider có một command builder tương ứng</a:t>
            </a:r>
          </a:p>
          <a:p>
            <a:r>
              <a:rPr lang="en-US"/>
              <a:t>Sử dụng command builder để sinh tự động thuộc tính UpdateCommand, InsertCommand, DeleteCommand phù hợp cho data adapter (bảng đơn)</a:t>
            </a:r>
          </a:p>
          <a:p>
            <a:r>
              <a:rPr lang="en-US"/>
              <a:t>Tạo đối tượng command builder: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782053" y="4998719"/>
            <a:ext cx="7844589" cy="841249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SqlDataAdapter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SqlDataAdapter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SqlCommandBuilder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cb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SqlCommandBuilder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2000"/>
          </a:p>
          <a:p>
            <a:pPr algn="l"/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37576" y="4998719"/>
            <a:ext cx="244477" cy="84124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E8DD4-3885-5145-A63C-D29A97D6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dụ: delete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782053" y="1924503"/>
            <a:ext cx="7844589" cy="451122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l">
              <a:buNone/>
            </a:pP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SqlDataAdapter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SqlDataAdapter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* from 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SinhVien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ds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da.Fill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(ds);</a:t>
            </a:r>
          </a:p>
          <a:p>
            <a:pPr marL="0" indent="0" algn="l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ds.Tables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].Rows)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MaLop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"TH01"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dr.Delete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SqlCommandBuilder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(da);</a:t>
            </a:r>
          </a:p>
          <a:p>
            <a:pPr marL="0" indent="0" algn="l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da.Update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(ds);</a:t>
            </a:r>
            <a:endParaRPr lang="en-US" sz="2000" dirty="0"/>
          </a:p>
          <a:p>
            <a:pPr algn="l"/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37576" y="1924503"/>
            <a:ext cx="244477" cy="45112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2F8AF-D7CB-0D42-9881-CA3934A0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4172"/>
            <a:ext cx="8567737" cy="633413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FD26E-98AA-4B4C-A5EB-D18801015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27" y="1226252"/>
            <a:ext cx="7258423" cy="517551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067EF6-57C9-AB49-BB55-290041D1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0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 err="1"/>
              <a:t>Sắp</a:t>
            </a:r>
            <a:r>
              <a:rPr lang="en-US" altLang="en-US" sz="3000" dirty="0"/>
              <a:t> </a:t>
            </a:r>
            <a:r>
              <a:rPr lang="en-US" altLang="en-US" sz="3000" dirty="0" err="1"/>
              <a:t>xếp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tìm</a:t>
            </a:r>
            <a:r>
              <a:rPr lang="en-US" altLang="en-US" sz="3000" dirty="0"/>
              <a:t> </a:t>
            </a:r>
            <a:r>
              <a:rPr lang="en-US" altLang="en-US" sz="3000" dirty="0" err="1"/>
              <a:t>kiếm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lọc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trong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DataTable</a:t>
            </a:r>
            <a:r>
              <a:rPr lang="en-US" altLang="en-US" sz="3000" dirty="0"/>
              <a:t/>
            </a:r>
            <a:br>
              <a:rPr lang="en-US" altLang="en-US" sz="3000" dirty="0"/>
            </a:br>
            <a:r>
              <a:rPr lang="en-US" altLang="en-US" sz="3000" dirty="0" err="1"/>
              <a:t>Lọc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Sắp</a:t>
            </a:r>
            <a:r>
              <a:rPr lang="en-US" altLang="en-US" sz="3000" dirty="0"/>
              <a:t> </a:t>
            </a:r>
            <a:r>
              <a:rPr lang="en-US" altLang="en-US" sz="3000" dirty="0" err="1"/>
              <a:t>xếp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Select ()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DataTable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filterExp</a:t>
            </a:r>
            <a:r>
              <a:rPr lang="en-US" dirty="0"/>
              <a:t>: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  <a:p>
            <a:pPr lvl="1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sortExp</a:t>
            </a:r>
            <a:r>
              <a:rPr lang="en-US" dirty="0"/>
              <a:t>: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(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rowstatevalue</a:t>
            </a:r>
            <a:r>
              <a:rPr lang="en-US" dirty="0"/>
              <a:t>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tin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82053" y="2410691"/>
            <a:ext cx="7844589" cy="83127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i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filterExp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sortExp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							</a:t>
            </a: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rowstatevalue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37576" y="2410691"/>
            <a:ext cx="244477" cy="83127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58885-A6E3-4A49-BF5B-FF93B0BC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Sắp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xếp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tìm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kiếm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lọc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DataTable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 err="1"/>
              <a:t>Lọc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sắp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xếp</a:t>
            </a:r>
            <a:endParaRPr lang="en-US" altLang="en-US" sz="28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1219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err="1"/>
              <a:t>DataTable</a:t>
            </a:r>
            <a:r>
              <a:rPr lang="en-US" altLang="en-US" dirty="0"/>
              <a:t>: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hlink"/>
                </a:solidFill>
              </a:rPr>
              <a:t>Select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chemeClr val="hlink"/>
                </a:solidFill>
              </a:rPr>
              <a:t>DataTable</a:t>
            </a:r>
            <a:endParaRPr lang="en-US" altLang="en-US" dirty="0">
              <a:solidFill>
                <a:schemeClr val="hlink"/>
              </a:solidFill>
            </a:endParaRPr>
          </a:p>
          <a:p>
            <a:pPr eaLnBrk="1" hangingPunct="1"/>
            <a:endParaRPr lang="vi-VN" altLang="en-US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52400" y="2667000"/>
            <a:ext cx="8915400" cy="16287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3399FF"/>
                </a:solidFill>
                <a:latin typeface="Courier New" panose="02070309020205020404" pitchFamily="49" charset="0"/>
              </a:rPr>
              <a:t>DataRow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[] rows = tenBang.Select();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rgbClr val="3399FF"/>
                </a:solidFill>
                <a:latin typeface="Courier New" panose="02070309020205020404" pitchFamily="49" charset="0"/>
              </a:rPr>
              <a:t>DataRow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[] rows = tenBang.Select(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dk);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rgbClr val="3399FF"/>
                </a:solidFill>
                <a:latin typeface="Courier New" panose="02070309020205020404" pitchFamily="49" charset="0"/>
              </a:rPr>
              <a:t>DataRow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[] rows = tenBang.Select(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dk, 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sort);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rgbClr val="3399FF"/>
                </a:solidFill>
                <a:latin typeface="Courier New" panose="02070309020205020404" pitchFamily="49" charset="0"/>
              </a:rPr>
              <a:t>DataRow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[] rows = tenBang.Select(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dk, 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sort,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2000">
                <a:solidFill>
                  <a:srgbClr val="3399FF"/>
                </a:solidFill>
                <a:latin typeface="Courier New" panose="02070309020205020404" pitchFamily="49" charset="0"/>
              </a:rPr>
              <a:t>DataRowState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state);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52400" y="5029200"/>
            <a:ext cx="8942388" cy="7747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2000" noProof="1">
                <a:solidFill>
                  <a:srgbClr val="3399FF"/>
                </a:solidFill>
                <a:latin typeface="Courier New" panose="02070309020205020404" pitchFamily="49" charset="0"/>
              </a:rPr>
              <a:t>DataRow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[] rows = dt.Select("ho like '%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Tr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%'");</a:t>
            </a:r>
            <a:endParaRPr lang="en-US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2000" noProof="1">
                <a:solidFill>
                  <a:srgbClr val="3399FF"/>
                </a:solidFill>
                <a:latin typeface="Courier New" panose="02070309020205020404" pitchFamily="49" charset="0"/>
              </a:rPr>
              <a:t>DataRow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[] rows = dt.Select("ho like '%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Tr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%'“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, “ten asc”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  <a:endParaRPr lang="en-US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09600" y="4495800"/>
            <a:ext cx="777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800" b="0">
                <a:solidFill>
                  <a:schemeClr val="tx1"/>
                </a:solidFill>
              </a:rPr>
              <a:t>Ví dụ</a:t>
            </a:r>
            <a:endParaRPr lang="vi-VN" altLang="en-US" sz="2800" b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66FC8-5E9C-FD4F-BDB4-07FB9129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Sắp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xếp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tìm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kiếm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lọc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DataTable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 err="1"/>
              <a:t>Tìm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kiếm</a:t>
            </a:r>
            <a:endParaRPr lang="en-US" altLang="en-US" sz="2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19250"/>
            <a:ext cx="7772400" cy="590550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dirty="0"/>
              <a:t>Database: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SQL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362200" y="2638425"/>
            <a:ext cx="4114800" cy="10191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… 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tenBang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CotKhoaChinh=giatri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4038600"/>
            <a:ext cx="8077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457200" indent="-457200"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altLang="en-US" sz="26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DataTable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: Dùng </a:t>
            </a:r>
            <a:r>
              <a:rPr lang="en-US" altLang="en-US" sz="26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phương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thức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b="0" dirty="0">
                <a:solidFill>
                  <a:schemeClr val="hlink"/>
                </a:solidFill>
                <a:latin typeface="Times New Roman" panose="02020603050405020304" pitchFamily="18" charset="0"/>
              </a:rPr>
              <a:t>Find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của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b="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DataTable.Rows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26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đối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tượng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của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lớp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DataRowCollection</a:t>
            </a:r>
            <a:endParaRPr lang="en-US" altLang="en-US" sz="26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437A9-1635-E842-B83D-94DB0559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7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 về ADO.NET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Kiến trúc của ADO.NET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131" y="1901320"/>
            <a:ext cx="4267200" cy="46527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84B4D-A1F0-5546-81E3-D0D56B4A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err="1"/>
              <a:t>Sắp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xếp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tìm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kiếm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lọc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DataTable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 err="1"/>
              <a:t>Tìm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kiếm</a:t>
            </a:r>
            <a:endParaRPr lang="en-US" altLang="en-US" sz="28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33400" y="2052935"/>
            <a:ext cx="8077200" cy="46166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3399FF"/>
                </a:solidFill>
                <a:latin typeface="Courier New" panose="02070309020205020404" pitchFamily="49" charset="0"/>
              </a:rPr>
              <a:t>DataRow</a:t>
            </a: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3399FF"/>
                </a:solidFill>
                <a:latin typeface="Courier New" panose="02070309020205020404" pitchFamily="49" charset="0"/>
              </a:rPr>
              <a:t>DataRowCollection</a:t>
            </a: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.Find(</a:t>
            </a:r>
            <a:r>
              <a:rPr lang="en-US" altLang="en-US" sz="2400">
                <a:solidFill>
                  <a:srgbClr val="0000FF"/>
                </a:solidFill>
                <a:latin typeface="Courier New" panose="02070309020205020404" pitchFamily="49" charset="0"/>
              </a:rPr>
              <a:t>object</a:t>
            </a: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 key)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838200" y="3048000"/>
            <a:ext cx="7772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800" b="0" dirty="0" err="1">
                <a:solidFill>
                  <a:schemeClr val="tx1"/>
                </a:solidFill>
              </a:rPr>
              <a:t>Chú</a:t>
            </a:r>
            <a:r>
              <a:rPr lang="en-US" altLang="en-US" sz="2800" b="0" dirty="0">
                <a:solidFill>
                  <a:schemeClr val="tx1"/>
                </a:solidFill>
              </a:rPr>
              <a:t> ý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altLang="en-US" sz="2600" b="0" dirty="0" err="1">
                <a:solidFill>
                  <a:schemeClr val="tx1"/>
                </a:solidFill>
              </a:rPr>
              <a:t>Hàm</a:t>
            </a:r>
            <a:r>
              <a:rPr lang="en-US" altLang="en-US" sz="2600" b="0" dirty="0">
                <a:solidFill>
                  <a:schemeClr val="tx1"/>
                </a:solidFill>
              </a:rPr>
              <a:t> Find </a:t>
            </a:r>
            <a:r>
              <a:rPr lang="en-US" altLang="en-US" sz="2600" b="0" dirty="0" err="1">
                <a:solidFill>
                  <a:schemeClr val="tx1"/>
                </a:solidFill>
              </a:rPr>
              <a:t>tìm</a:t>
            </a:r>
            <a:r>
              <a:rPr lang="en-US" altLang="en-US" sz="2600" b="0" dirty="0">
                <a:solidFill>
                  <a:schemeClr val="tx1"/>
                </a:solidFill>
              </a:rPr>
              <a:t> </a:t>
            </a:r>
            <a:r>
              <a:rPr lang="en-US" altLang="en-US" sz="2600" b="0" dirty="0" err="1">
                <a:solidFill>
                  <a:schemeClr val="tx1"/>
                </a:solidFill>
              </a:rPr>
              <a:t>giá</a:t>
            </a:r>
            <a:r>
              <a:rPr lang="en-US" altLang="en-US" sz="2600" b="0" dirty="0">
                <a:solidFill>
                  <a:schemeClr val="tx1"/>
                </a:solidFill>
              </a:rPr>
              <a:t> </a:t>
            </a:r>
            <a:r>
              <a:rPr lang="en-US" altLang="en-US" sz="2600" b="0" dirty="0" err="1">
                <a:solidFill>
                  <a:schemeClr val="tx1"/>
                </a:solidFill>
              </a:rPr>
              <a:t>trị</a:t>
            </a:r>
            <a:r>
              <a:rPr lang="en-US" altLang="en-US" sz="2600" b="0" dirty="0">
                <a:solidFill>
                  <a:schemeClr val="tx1"/>
                </a:solidFill>
              </a:rPr>
              <a:t> key </a:t>
            </a:r>
            <a:r>
              <a:rPr lang="en-US" altLang="en-US" sz="2600" b="0" dirty="0" err="1">
                <a:solidFill>
                  <a:schemeClr val="tx1"/>
                </a:solidFill>
              </a:rPr>
              <a:t>chỉ</a:t>
            </a:r>
            <a:r>
              <a:rPr lang="en-US" altLang="en-US" sz="2600" b="0" dirty="0">
                <a:solidFill>
                  <a:schemeClr val="tx1"/>
                </a:solidFill>
              </a:rPr>
              <a:t> </a:t>
            </a:r>
            <a:r>
              <a:rPr lang="en-US" altLang="en-US" sz="2600" b="0" dirty="0" err="1">
                <a:solidFill>
                  <a:schemeClr val="tx1"/>
                </a:solidFill>
              </a:rPr>
              <a:t>trên</a:t>
            </a:r>
            <a:r>
              <a:rPr lang="en-US" altLang="en-US" sz="2600" b="0" dirty="0">
                <a:solidFill>
                  <a:schemeClr val="tx1"/>
                </a:solidFill>
              </a:rPr>
              <a:t> </a:t>
            </a:r>
            <a:r>
              <a:rPr lang="en-US" altLang="en-US" sz="2600" b="0" dirty="0" err="1">
                <a:solidFill>
                  <a:schemeClr val="tx1"/>
                </a:solidFill>
              </a:rPr>
              <a:t>cột</a:t>
            </a:r>
            <a:r>
              <a:rPr lang="en-US" altLang="en-US" sz="2600" b="0" dirty="0">
                <a:solidFill>
                  <a:schemeClr val="tx1"/>
                </a:solidFill>
              </a:rPr>
              <a:t> </a:t>
            </a:r>
            <a:r>
              <a:rPr lang="en-US" altLang="en-US" sz="2600" b="0" dirty="0" err="1">
                <a:solidFill>
                  <a:schemeClr val="tx1"/>
                </a:solidFill>
              </a:rPr>
              <a:t>khóa</a:t>
            </a:r>
            <a:r>
              <a:rPr lang="en-US" altLang="en-US" sz="2600" b="0" dirty="0">
                <a:solidFill>
                  <a:schemeClr val="tx1"/>
                </a:solidFill>
              </a:rPr>
              <a:t> </a:t>
            </a:r>
            <a:r>
              <a:rPr lang="en-US" altLang="en-US" sz="2600" b="0" dirty="0" err="1">
                <a:solidFill>
                  <a:schemeClr val="tx1"/>
                </a:solidFill>
              </a:rPr>
              <a:t>chính</a:t>
            </a:r>
            <a:r>
              <a:rPr lang="en-US" altLang="en-US" sz="2600" b="0" dirty="0">
                <a:solidFill>
                  <a:schemeClr val="tx1"/>
                </a:solidFill>
              </a:rPr>
              <a:t> </a:t>
            </a:r>
            <a:r>
              <a:rPr lang="en-US" altLang="en-US" sz="2600" b="0" dirty="0">
                <a:solidFill>
                  <a:schemeClr val="tx1"/>
                </a:solidFill>
                <a:sym typeface="Wingdings" panose="05000000000000000000" pitchFamily="2" charset="2"/>
              </a:rPr>
              <a:t> table </a:t>
            </a:r>
            <a:r>
              <a:rPr lang="en-US" altLang="en-US" sz="2600" b="0" dirty="0" err="1">
                <a:solidFill>
                  <a:schemeClr val="tx1"/>
                </a:solidFill>
                <a:sym typeface="Wingdings" panose="05000000000000000000" pitchFamily="2" charset="2"/>
              </a:rPr>
              <a:t>phải</a:t>
            </a:r>
            <a:r>
              <a:rPr lang="en-US" altLang="en-US" sz="2600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600" b="0" dirty="0" err="1">
                <a:solidFill>
                  <a:schemeClr val="tx1"/>
                </a:solidFill>
                <a:sym typeface="Wingdings" panose="05000000000000000000" pitchFamily="2" charset="2"/>
              </a:rPr>
              <a:t>có</a:t>
            </a:r>
            <a:r>
              <a:rPr lang="en-US" altLang="en-US" sz="2600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6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khóa</a:t>
            </a:r>
            <a:r>
              <a:rPr lang="en-US" altLang="en-US" sz="2600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600" b="0" dirty="0" err="1">
                <a:solidFill>
                  <a:schemeClr val="tx1"/>
                </a:solidFill>
                <a:sym typeface="Wingdings" panose="05000000000000000000" pitchFamily="2" charset="2"/>
              </a:rPr>
              <a:t>chính</a:t>
            </a:r>
            <a:r>
              <a:rPr lang="en-US" altLang="en-US" sz="2600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pPr marL="457200" lvl="1" indent="0" algn="just" eaLnBrk="1" hangingPunct="1">
              <a:spcBef>
                <a:spcPct val="20000"/>
              </a:spcBef>
              <a:buClr>
                <a:schemeClr val="accent1"/>
              </a:buClr>
            </a:pPr>
            <a:endParaRPr lang="en-US" altLang="en-US" sz="2400" b="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3E3EA5-1307-2F47-ADED-C19BE6F6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err="1"/>
              <a:t>Sắp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xếp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tìm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kiếm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lọc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DataTable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 err="1"/>
              <a:t>Tìm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kiếm</a:t>
            </a:r>
            <a:endParaRPr lang="vi-VN" altLang="en-US" sz="2800" dirty="0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/>
              <a:t>Ví dụ</a:t>
            </a:r>
            <a:endParaRPr lang="vi-VN" altLang="en-US"/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304800" y="2286000"/>
            <a:ext cx="8534400" cy="37623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myTable.PrimaryKey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3399FF"/>
                </a:solidFill>
                <a:latin typeface="Courier New" panose="02070309020205020404" pitchFamily="49" charset="0"/>
              </a:rPr>
              <a:t>DataColumn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[] </a:t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	{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myTable.Columns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["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CustomerID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"] };</a:t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s = "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primaryKeyValue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";</a:t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3399FF"/>
                </a:solidFill>
                <a:latin typeface="Courier New" panose="02070309020205020404" pitchFamily="49" charset="0"/>
              </a:rPr>
              <a:t>DataRow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foundRow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myTable.Rows.Find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(s);</a:t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foundRow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!=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) </a:t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solidFill>
                  <a:srgbClr val="3399FF"/>
                </a:solidFill>
                <a:latin typeface="Courier New" panose="02070309020205020404" pitchFamily="49" charset="0"/>
              </a:rPr>
              <a:t>MessageBox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.Show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foundRow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[1].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ToString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());</a:t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solidFill>
                  <a:srgbClr val="3399FF"/>
                </a:solidFill>
                <a:latin typeface="Courier New" panose="02070309020205020404" pitchFamily="49" charset="0"/>
              </a:rPr>
              <a:t>MessageBox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.Show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("A row with the primary key of " + </a:t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	s + " could not be found");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CC537D-9B82-EF46-9866-55BD67C9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2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Sắp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xếp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tìm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kiếm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lọc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DataTable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 err="1"/>
              <a:t>Tìm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kiếm</a:t>
            </a:r>
            <a:endParaRPr lang="vi-VN" altLang="en-US" sz="28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vi-VN" altLang="en-US" dirty="0"/>
              <a:t>DataSet: Cung cấp sẵn phương thức </a:t>
            </a:r>
            <a:r>
              <a:rPr lang="vi-VN" altLang="en-US" dirty="0">
                <a:solidFill>
                  <a:schemeClr val="hlink"/>
                </a:solidFill>
              </a:rPr>
              <a:t>FindBy&lt;TenCotkhoaChinh&gt;(...)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04800" y="2743200"/>
            <a:ext cx="8534400" cy="34575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 err="1">
                <a:solidFill>
                  <a:srgbClr val="3399FF"/>
                </a:solidFill>
                <a:latin typeface="Courier New" panose="02070309020205020404" pitchFamily="49" charset="0"/>
              </a:rPr>
              <a:t>NhanVienDataTable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nv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…</a:t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string s = "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primaryKeyValue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";</a:t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3399FF"/>
                </a:solidFill>
                <a:latin typeface="Courier New" panose="02070309020205020404" pitchFamily="49" charset="0"/>
              </a:rPr>
              <a:t>NhanVienRow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foundRow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nv.FindBy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MaNV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(s);</a:t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foundRow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!=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) </a:t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solidFill>
                  <a:srgbClr val="3399FF"/>
                </a:solidFill>
                <a:latin typeface="Courier New" panose="02070309020205020404" pitchFamily="49" charset="0"/>
              </a:rPr>
              <a:t>MessageBox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.Show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foundRow.MaNV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solidFill>
                  <a:srgbClr val="3399FF"/>
                </a:solidFill>
                <a:latin typeface="Courier New" panose="02070309020205020404" pitchFamily="49" charset="0"/>
              </a:rPr>
              <a:t>MessageBox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.Show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("A row with the primary key of " + </a:t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	s + " could not be found");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22C666-7AB5-D04D-B259-D647A761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46" name="AutoShape 3"/>
          <p:cNvSpPr>
            <a:spLocks noChangeArrowheads="1"/>
          </p:cNvSpPr>
          <p:nvPr/>
        </p:nvSpPr>
        <p:spPr bwMode="ltGray">
          <a:xfrm rot="5400000" flipV="1">
            <a:off x="968871" y="2936928"/>
            <a:ext cx="3979327" cy="1171670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gray">
          <a:xfrm>
            <a:off x="3420772" y="2836699"/>
            <a:ext cx="4419600" cy="360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 Mô hình kết nối &amp; Phi kết nối</a:t>
            </a:r>
            <a:endParaRPr lang="en-US" b="1">
              <a:latin typeface="+mj-lt"/>
            </a:endParaRP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3386328" y="2370031"/>
            <a:ext cx="4419600" cy="360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 .NET Data provider của ADO.NET</a:t>
            </a:r>
            <a:endParaRPr lang="en-US" b="1">
              <a:latin typeface="+mj-lt"/>
            </a:endParaRPr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gray">
          <a:xfrm>
            <a:off x="3382455" y="1916528"/>
            <a:ext cx="4419600" cy="360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So </a:t>
            </a:r>
            <a:r>
              <a:rPr lang="en-US" dirty="0" err="1">
                <a:latin typeface="+mj-lt"/>
              </a:rPr>
              <a:t>sánh</a:t>
            </a:r>
            <a:r>
              <a:rPr lang="en-US" dirty="0">
                <a:latin typeface="+mj-lt"/>
              </a:rPr>
              <a:t> ADO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ADO.NET</a:t>
            </a:r>
            <a:endParaRPr lang="en-US" b="1" dirty="0">
              <a:latin typeface="+mj-lt"/>
            </a:endParaRPr>
          </a:p>
        </p:txBody>
      </p:sp>
      <p:sp>
        <p:nvSpPr>
          <p:cNvPr id="51" name="AutoShape 8"/>
          <p:cNvSpPr>
            <a:spLocks noChangeArrowheads="1"/>
          </p:cNvSpPr>
          <p:nvPr/>
        </p:nvSpPr>
        <p:spPr bwMode="gray">
          <a:xfrm>
            <a:off x="3399028" y="1475382"/>
            <a:ext cx="4419600" cy="360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spcAft>
                <a:spcPts val="600"/>
              </a:spcAft>
            </a:pPr>
            <a:r>
              <a:rPr lang="en-US">
                <a:latin typeface="+mj-lt"/>
              </a:rPr>
              <a:t> Tổng quan về ADO.NET</a:t>
            </a:r>
          </a:p>
        </p:txBody>
      </p:sp>
      <p:grpSp>
        <p:nvGrpSpPr>
          <p:cNvPr id="52" name="Group 9"/>
          <p:cNvGrpSpPr>
            <a:grpSpLocks/>
          </p:cNvGrpSpPr>
          <p:nvPr/>
        </p:nvGrpSpPr>
        <p:grpSpPr bwMode="auto">
          <a:xfrm>
            <a:off x="2994011" y="1435776"/>
            <a:ext cx="381000" cy="360000"/>
            <a:chOff x="2078" y="1680"/>
            <a:chExt cx="1615" cy="1615"/>
          </a:xfrm>
        </p:grpSpPr>
        <p:sp>
          <p:nvSpPr>
            <p:cNvPr id="53" name="Oval 1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1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1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0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Oval 1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9" name="Group 16"/>
          <p:cNvGrpSpPr>
            <a:grpSpLocks/>
          </p:cNvGrpSpPr>
          <p:nvPr/>
        </p:nvGrpSpPr>
        <p:grpSpPr bwMode="auto">
          <a:xfrm>
            <a:off x="2994011" y="1902625"/>
            <a:ext cx="381000" cy="360000"/>
            <a:chOff x="2078" y="1680"/>
            <a:chExt cx="1615" cy="1615"/>
          </a:xfrm>
        </p:grpSpPr>
        <p:sp>
          <p:nvSpPr>
            <p:cNvPr id="60" name="Oval 1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1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2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0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Oval 2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2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6" name="Group 23"/>
          <p:cNvGrpSpPr>
            <a:grpSpLocks/>
          </p:cNvGrpSpPr>
          <p:nvPr/>
        </p:nvGrpSpPr>
        <p:grpSpPr bwMode="auto">
          <a:xfrm>
            <a:off x="2994011" y="2343876"/>
            <a:ext cx="381000" cy="360000"/>
            <a:chOff x="2078" y="1680"/>
            <a:chExt cx="1615" cy="1615"/>
          </a:xfrm>
        </p:grpSpPr>
        <p:sp>
          <p:nvSpPr>
            <p:cNvPr id="67" name="Oval 2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2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Oval 2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Oval 2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Oval 2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3" name="Group 30"/>
          <p:cNvGrpSpPr>
            <a:grpSpLocks/>
          </p:cNvGrpSpPr>
          <p:nvPr/>
        </p:nvGrpSpPr>
        <p:grpSpPr bwMode="auto">
          <a:xfrm>
            <a:off x="2994011" y="2833940"/>
            <a:ext cx="381000" cy="360000"/>
            <a:chOff x="2078" y="1680"/>
            <a:chExt cx="1615" cy="1615"/>
          </a:xfrm>
        </p:grpSpPr>
        <p:sp>
          <p:nvSpPr>
            <p:cNvPr id="74" name="Oval 3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3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3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Oval 3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Oval 3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Oval 3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7" name="Text Box 44"/>
          <p:cNvSpPr txBox="1">
            <a:spLocks noChangeArrowheads="1"/>
          </p:cNvSpPr>
          <p:nvPr/>
        </p:nvSpPr>
        <p:spPr bwMode="black">
          <a:xfrm>
            <a:off x="498241" y="2736502"/>
            <a:ext cx="1835264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sz="2800" b="1" dirty="0" err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Lập</a:t>
            </a:r>
            <a:r>
              <a:rPr lang="en-US" sz="28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sz="2800" b="1" dirty="0" err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trình</a:t>
            </a:r>
            <a:r>
              <a:rPr lang="en-US" sz="28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CSDL </a:t>
            </a:r>
            <a:r>
              <a:rPr lang="en-US" sz="2800" b="1" dirty="0" err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với</a:t>
            </a:r>
            <a:r>
              <a:rPr lang="en-US" sz="28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ADO.NET</a:t>
            </a:r>
          </a:p>
        </p:txBody>
      </p:sp>
      <p:sp>
        <p:nvSpPr>
          <p:cNvPr id="119" name="AutoShape 8"/>
          <p:cNvSpPr>
            <a:spLocks noChangeArrowheads="1"/>
          </p:cNvSpPr>
          <p:nvPr/>
        </p:nvSpPr>
        <p:spPr bwMode="gray">
          <a:xfrm>
            <a:off x="3414205" y="3277051"/>
            <a:ext cx="4419600" cy="360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SqlConnection</a:t>
            </a:r>
            <a:endParaRPr lang="en-US" dirty="0">
              <a:latin typeface="+mj-lt"/>
            </a:endParaRPr>
          </a:p>
        </p:txBody>
      </p:sp>
      <p:grpSp>
        <p:nvGrpSpPr>
          <p:cNvPr id="120" name="Group 9"/>
          <p:cNvGrpSpPr>
            <a:grpSpLocks/>
          </p:cNvGrpSpPr>
          <p:nvPr/>
        </p:nvGrpSpPr>
        <p:grpSpPr bwMode="auto">
          <a:xfrm>
            <a:off x="2994011" y="3287861"/>
            <a:ext cx="381000" cy="360000"/>
            <a:chOff x="2078" y="1680"/>
            <a:chExt cx="1615" cy="1615"/>
          </a:xfrm>
        </p:grpSpPr>
        <p:sp>
          <p:nvSpPr>
            <p:cNvPr id="121" name="Oval 1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1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Oval 1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0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6" name="Oval 1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7" name="AutoShape 5"/>
          <p:cNvSpPr>
            <a:spLocks noChangeArrowheads="1"/>
          </p:cNvSpPr>
          <p:nvPr/>
        </p:nvSpPr>
        <p:spPr bwMode="gray">
          <a:xfrm>
            <a:off x="3414205" y="4700041"/>
            <a:ext cx="4419600" cy="360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endParaRPr lang="en-US" b="1" dirty="0">
              <a:latin typeface="+mj-lt"/>
            </a:endParaRPr>
          </a:p>
        </p:txBody>
      </p:sp>
      <p:sp>
        <p:nvSpPr>
          <p:cNvPr id="128" name="AutoShape 6"/>
          <p:cNvSpPr>
            <a:spLocks noChangeArrowheads="1"/>
          </p:cNvSpPr>
          <p:nvPr/>
        </p:nvSpPr>
        <p:spPr bwMode="gray">
          <a:xfrm>
            <a:off x="3397318" y="4221009"/>
            <a:ext cx="4419600" cy="360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endParaRPr lang="en-US" b="1" dirty="0">
              <a:latin typeface="+mj-lt"/>
            </a:endParaRPr>
          </a:p>
        </p:txBody>
      </p:sp>
      <p:sp>
        <p:nvSpPr>
          <p:cNvPr id="129" name="AutoShape 7"/>
          <p:cNvSpPr>
            <a:spLocks noChangeArrowheads="1"/>
          </p:cNvSpPr>
          <p:nvPr/>
        </p:nvSpPr>
        <p:spPr bwMode="gray">
          <a:xfrm>
            <a:off x="3397318" y="3743900"/>
            <a:ext cx="4419600" cy="360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endParaRPr lang="en-US" b="1" dirty="0">
              <a:latin typeface="+mj-lt"/>
            </a:endParaRPr>
          </a:p>
        </p:txBody>
      </p:sp>
      <p:grpSp>
        <p:nvGrpSpPr>
          <p:cNvPr id="130" name="Group 16"/>
          <p:cNvGrpSpPr>
            <a:grpSpLocks/>
          </p:cNvGrpSpPr>
          <p:nvPr/>
        </p:nvGrpSpPr>
        <p:grpSpPr bwMode="auto">
          <a:xfrm>
            <a:off x="2994011" y="3704852"/>
            <a:ext cx="381000" cy="360000"/>
            <a:chOff x="2078" y="1680"/>
            <a:chExt cx="1615" cy="1615"/>
          </a:xfrm>
        </p:grpSpPr>
        <p:sp>
          <p:nvSpPr>
            <p:cNvPr id="131" name="Oval 1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1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Oval 1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4" name="Oval 2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0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Oval 2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Oval 2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7" name="Group 23"/>
          <p:cNvGrpSpPr>
            <a:grpSpLocks/>
          </p:cNvGrpSpPr>
          <p:nvPr/>
        </p:nvGrpSpPr>
        <p:grpSpPr bwMode="auto">
          <a:xfrm>
            <a:off x="2994011" y="4230939"/>
            <a:ext cx="381000" cy="360000"/>
            <a:chOff x="2078" y="1680"/>
            <a:chExt cx="1615" cy="1615"/>
          </a:xfrm>
        </p:grpSpPr>
        <p:sp>
          <p:nvSpPr>
            <p:cNvPr id="138" name="Oval 2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2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Oval 2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Oval 2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Oval 2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Oval 2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4" name="Group 30"/>
          <p:cNvGrpSpPr>
            <a:grpSpLocks/>
          </p:cNvGrpSpPr>
          <p:nvPr/>
        </p:nvGrpSpPr>
        <p:grpSpPr bwMode="auto">
          <a:xfrm>
            <a:off x="2994011" y="4709398"/>
            <a:ext cx="381000" cy="360000"/>
            <a:chOff x="2078" y="1680"/>
            <a:chExt cx="1615" cy="1615"/>
          </a:xfrm>
        </p:grpSpPr>
        <p:sp>
          <p:nvSpPr>
            <p:cNvPr id="145" name="Oval 3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Oval 3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Oval 3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" name="Oval 3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Oval 3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Oval 3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3" name="AutoShape 8">
            <a:extLst>
              <a:ext uri="{FF2B5EF4-FFF2-40B4-BE49-F238E27FC236}">
                <a16:creationId xmlns:a16="http://schemas.microsoft.com/office/drawing/2014/main" id="{8E6E9E86-432C-DC46-923F-E9C31C635C3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91373" y="5152426"/>
            <a:ext cx="4419600" cy="360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Store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proceture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114" name="Group 9">
            <a:extLst>
              <a:ext uri="{FF2B5EF4-FFF2-40B4-BE49-F238E27FC236}">
                <a16:creationId xmlns:a16="http://schemas.microsoft.com/office/drawing/2014/main" id="{90C4CD53-1591-3246-A654-32EC67820117}"/>
              </a:ext>
            </a:extLst>
          </p:cNvPr>
          <p:cNvGrpSpPr>
            <a:grpSpLocks/>
          </p:cNvGrpSpPr>
          <p:nvPr/>
        </p:nvGrpSpPr>
        <p:grpSpPr bwMode="auto">
          <a:xfrm>
            <a:off x="2994011" y="5137546"/>
            <a:ext cx="381000" cy="360000"/>
            <a:chOff x="2078" y="1680"/>
            <a:chExt cx="1615" cy="1615"/>
          </a:xfrm>
        </p:grpSpPr>
        <p:sp>
          <p:nvSpPr>
            <p:cNvPr id="115" name="Oval 10">
              <a:extLst>
                <a:ext uri="{FF2B5EF4-FFF2-40B4-BE49-F238E27FC236}">
                  <a16:creationId xmlns:a16="http://schemas.microsoft.com/office/drawing/2014/main" id="{84B4C4CF-B43D-C247-99AB-813D7272BBB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Oval 11">
              <a:extLst>
                <a:ext uri="{FF2B5EF4-FFF2-40B4-BE49-F238E27FC236}">
                  <a16:creationId xmlns:a16="http://schemas.microsoft.com/office/drawing/2014/main" id="{742BBAE2-97AC-7C41-BEA4-A93DB10D8AF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Oval 12">
              <a:extLst>
                <a:ext uri="{FF2B5EF4-FFF2-40B4-BE49-F238E27FC236}">
                  <a16:creationId xmlns:a16="http://schemas.microsoft.com/office/drawing/2014/main" id="{B1E639E1-F050-D440-A97B-47481EDBEA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8" name="Oval 13">
              <a:extLst>
                <a:ext uri="{FF2B5EF4-FFF2-40B4-BE49-F238E27FC236}">
                  <a16:creationId xmlns:a16="http://schemas.microsoft.com/office/drawing/2014/main" id="{57EB2C1A-6C1E-554E-B2CF-CEEF6A48F2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0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" name="Oval 14">
              <a:extLst>
                <a:ext uri="{FF2B5EF4-FFF2-40B4-BE49-F238E27FC236}">
                  <a16:creationId xmlns:a16="http://schemas.microsoft.com/office/drawing/2014/main" id="{82FF7D52-174D-BE41-B3F8-63C7F8B333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" name="Oval 15">
              <a:extLst>
                <a:ext uri="{FF2B5EF4-FFF2-40B4-BE49-F238E27FC236}">
                  <a16:creationId xmlns:a16="http://schemas.microsoft.com/office/drawing/2014/main" id="{65FFEBE8-3748-1D46-A0BA-083098360B5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D0EBED-F772-134D-AB06-C6683576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Gọi Stored Procedure</a:t>
            </a:r>
            <a:r>
              <a:rPr lang="vi-VN" altLang="en-US" sz="2800"/>
              <a:t/>
            </a:r>
            <a:br>
              <a:rPr lang="vi-VN" altLang="en-US" sz="2800"/>
            </a:br>
            <a:r>
              <a:rPr lang="vi-VN" altLang="en-US" sz="2800"/>
              <a:t>Gọi SP không có tham số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19250"/>
            <a:ext cx="7772400" cy="1581150"/>
          </a:xfrm>
        </p:spPr>
        <p:txBody>
          <a:bodyPr>
            <a:normAutofit/>
          </a:bodyPr>
          <a:lstStyle/>
          <a:p>
            <a:pPr eaLnBrk="1" hangingPunct="1"/>
            <a:r>
              <a:rPr lang="vi-VN" altLang="en-US"/>
              <a:t>2 bước gọi SP không tham số:</a:t>
            </a:r>
          </a:p>
          <a:p>
            <a:pPr lvl="1" eaLnBrk="1" hangingPunct="1"/>
            <a:r>
              <a:rPr lang="vi-VN" altLang="en-US">
                <a:solidFill>
                  <a:srgbClr val="0000FF"/>
                </a:solidFill>
              </a:rPr>
              <a:t>Bước 1:</a:t>
            </a:r>
            <a:r>
              <a:rPr lang="vi-VN" altLang="en-US"/>
              <a:t> Chỉ rõ tên SP trong thuộc tính CommandText của đối tượng Command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066800" y="3124200"/>
            <a:ext cx="7010400" cy="10191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3399FF"/>
                </a:solidFill>
                <a:latin typeface="Courier New" panose="02070309020205020404" pitchFamily="49" charset="0"/>
              </a:rPr>
              <a:t>SqlCommand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cmd;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…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cmd.CommandText = “usp_TenStoredProcedure”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09600" y="4419600"/>
            <a:ext cx="77724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vi-VN" altLang="en-US" sz="2600" b="0">
                <a:solidFill>
                  <a:srgbClr val="0000FF"/>
                </a:solidFill>
              </a:rPr>
              <a:t>Bước 2:</a:t>
            </a:r>
            <a:r>
              <a:rPr lang="vi-VN" altLang="en-US" sz="2600" b="0">
                <a:solidFill>
                  <a:schemeClr val="tx1"/>
                </a:solidFill>
              </a:rPr>
              <a:t> Chỉ cho đối tượng Command biết chúng ta đang muốn thực thi 1 Stored Procedure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066800" y="5867400"/>
            <a:ext cx="7239000" cy="4095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cmd.CommandType =</a:t>
            </a:r>
            <a:r>
              <a:rPr lang="en-US" altLang="en-US" sz="2000">
                <a:solidFill>
                  <a:srgbClr val="3399FF"/>
                </a:solidFill>
                <a:latin typeface="Courier New" panose="02070309020205020404" pitchFamily="49" charset="0"/>
              </a:rPr>
              <a:t> CommandType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.StoredProcedure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780CC-C8A7-694E-80F5-6A5E721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Gọi Stored Procedure</a:t>
            </a:r>
            <a:r>
              <a:rPr lang="vi-VN" altLang="en-US" sz="2800"/>
              <a:t/>
            </a:r>
            <a:br>
              <a:rPr lang="vi-VN" altLang="en-US" sz="2800"/>
            </a:br>
            <a:r>
              <a:rPr lang="vi-VN" altLang="en-US" sz="2800"/>
              <a:t>Gọi SP không có tham số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4419600"/>
          </a:xfrm>
        </p:spPr>
        <p:txBody>
          <a:bodyPr/>
          <a:lstStyle/>
          <a:p>
            <a:pPr eaLnBrk="1" hangingPunct="1"/>
            <a:r>
              <a:rPr lang="vi-VN" altLang="en-US"/>
              <a:t>Ví dụ: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242751" y="1277144"/>
            <a:ext cx="5791200" cy="13239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noProof="1">
                <a:solidFill>
                  <a:srgbClr val="0000FF"/>
                </a:solidFill>
                <a:latin typeface="Courier New" panose="02070309020205020404" pitchFamily="49" charset="0"/>
              </a:rPr>
              <a:t>create procedure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usp_LayDSNhanVien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noProof="1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noProof="1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* </a:t>
            </a:r>
            <a:r>
              <a:rPr lang="en-US" altLang="en-US" sz="2000" noProof="1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NhanVien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noProof="1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endParaRPr lang="en-US" altLang="en-US" sz="200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57200" y="2895600"/>
            <a:ext cx="8305800" cy="34575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strSP = “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usp_LayDSNhanVien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”;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noProof="1">
                <a:solidFill>
                  <a:srgbClr val="3399FF"/>
                </a:solidFill>
                <a:latin typeface="Courier New" panose="02070309020205020404" pitchFamily="49" charset="0"/>
              </a:rPr>
              <a:t>SqlCommand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cmd = </a:t>
            </a:r>
            <a:r>
              <a:rPr lang="en-US" altLang="en-US" sz="2000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noProof="1">
                <a:solidFill>
                  <a:srgbClr val="3399FF"/>
                </a:solidFill>
                <a:latin typeface="Courier New" panose="02070309020205020404" pitchFamily="49" charset="0"/>
              </a:rPr>
              <a:t>SqlCommand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strSP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, conn);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cmd.CommandType = </a:t>
            </a:r>
            <a:r>
              <a:rPr lang="en-US" altLang="en-US" sz="2000" noProof="1">
                <a:solidFill>
                  <a:srgbClr val="3399FF"/>
                </a:solidFill>
                <a:latin typeface="Courier New" panose="02070309020205020404" pitchFamily="49" charset="0"/>
              </a:rPr>
              <a:t>CommandType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.StoredProcedure;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noProof="1">
                <a:solidFill>
                  <a:srgbClr val="3399FF"/>
                </a:solidFill>
                <a:latin typeface="Courier New" panose="02070309020205020404" pitchFamily="49" charset="0"/>
              </a:rPr>
              <a:t>SqlDataAdapter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daNhanVien = </a:t>
            </a:r>
            <a:r>
              <a:rPr lang="en-US" altLang="en-US" sz="2000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noProof="1">
                <a:solidFill>
                  <a:srgbClr val="3399FF"/>
                </a:solidFill>
                <a:latin typeface="Courier New" panose="02070309020205020404" pitchFamily="49" charset="0"/>
              </a:rPr>
              <a:t>SqlDataAdapter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(cmd);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noProof="1">
                <a:solidFill>
                  <a:srgbClr val="3399FF"/>
                </a:solidFill>
                <a:latin typeface="Courier New" panose="02070309020205020404" pitchFamily="49" charset="0"/>
              </a:rPr>
              <a:t>DataTable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dtNhanVien = </a:t>
            </a:r>
            <a:r>
              <a:rPr lang="en-US" altLang="en-US" sz="2000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noProof="1">
                <a:solidFill>
                  <a:srgbClr val="3399FF"/>
                </a:solidFill>
                <a:latin typeface="Courier New" panose="02070309020205020404" pitchFamily="49" charset="0"/>
              </a:rPr>
              <a:t>DataTable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daNhanVien.Fill(dtNhanVien);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// Cách 2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//conn.Open();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//</a:t>
            </a:r>
            <a:r>
              <a:rPr lang="en-US" altLang="en-US" sz="2000" noProof="1">
                <a:solidFill>
                  <a:srgbClr val="3399FF"/>
                </a:solidFill>
                <a:latin typeface="Courier New" panose="02070309020205020404" pitchFamily="49" charset="0"/>
              </a:rPr>
              <a:t>SqlDataReader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dr = cmd.ExecuteReader();</a:t>
            </a:r>
            <a:endParaRPr lang="en-US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51F61D-528E-E147-97E8-047EC78E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9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Gọi Stored Procedure</a:t>
            </a:r>
            <a:r>
              <a:rPr lang="vi-VN" altLang="en-US" sz="2800"/>
              <a:t/>
            </a:r>
            <a:br>
              <a:rPr lang="vi-VN" altLang="en-US" sz="2800"/>
            </a:br>
            <a:r>
              <a:rPr lang="vi-VN" altLang="en-US" sz="2800"/>
              <a:t>Gọi SP có tham số input (vào)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vi-VN" altLang="en-US" dirty="0"/>
              <a:t>3 bước gọi SP có tham số input:</a:t>
            </a:r>
          </a:p>
          <a:p>
            <a:pPr lvl="1" eaLnBrk="1" hangingPunct="1"/>
            <a:r>
              <a:rPr lang="vi-VN" altLang="en-US" dirty="0">
                <a:solidFill>
                  <a:srgbClr val="0000FF"/>
                </a:solidFill>
              </a:rPr>
              <a:t>Bước 1, 2:</a:t>
            </a:r>
            <a:r>
              <a:rPr lang="vi-VN" altLang="en-US" dirty="0"/>
              <a:t> giống như trước </a:t>
            </a:r>
          </a:p>
          <a:p>
            <a:pPr lvl="1" eaLnBrk="1" hangingPunct="1"/>
            <a:r>
              <a:rPr lang="vi-VN" altLang="en-US" dirty="0">
                <a:solidFill>
                  <a:srgbClr val="0000FF"/>
                </a:solidFill>
              </a:rPr>
              <a:t>Bước 3:</a:t>
            </a:r>
            <a:r>
              <a:rPr lang="vi-VN" altLang="en-US" dirty="0"/>
              <a:t> Thêm đối tượng tham số </a:t>
            </a:r>
            <a:r>
              <a:rPr lang="vi-VN" altLang="en-US" dirty="0">
                <a:solidFill>
                  <a:srgbClr val="3399FF"/>
                </a:solidFill>
              </a:rPr>
              <a:t>SqlParameter</a:t>
            </a:r>
            <a:r>
              <a:rPr lang="vi-VN" altLang="en-US" dirty="0"/>
              <a:t> vào đối tượng command (Tên tham số giống tên tham số trong SP)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85800" y="4876800"/>
            <a:ext cx="7924800" cy="7143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cmd.Parameters.Add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(“@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TenThamSo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”,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kieu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kichthuoc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cmd.Parameters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[“@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TenThamSo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”].value =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giatri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0F615D-6EAF-8047-9DCB-A37A22EC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Gọi Stored Procedure</a:t>
            </a:r>
            <a:r>
              <a:rPr lang="vi-VN" altLang="en-US" sz="2800"/>
              <a:t/>
            </a:r>
            <a:br>
              <a:rPr lang="vi-VN" altLang="en-US" sz="2800"/>
            </a:br>
            <a:r>
              <a:rPr lang="vi-VN" altLang="en-US" sz="2800"/>
              <a:t>Gọi SP có tham số input (vào)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6667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Ví dụ:</a:t>
            </a:r>
            <a:endParaRPr lang="vi-VN" alt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33400" y="3657600"/>
            <a:ext cx="8229600" cy="28479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sqlSP = "usp_TimNhanVienTheoTen";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conn = </a:t>
            </a:r>
            <a:r>
              <a:rPr lang="en-US" altLang="en-US" sz="2000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noProof="1">
                <a:solidFill>
                  <a:srgbClr val="3399FF"/>
                </a:solidFill>
                <a:latin typeface="Courier New" panose="02070309020205020404" pitchFamily="49" charset="0"/>
              </a:rPr>
              <a:t>SqlConnection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(strConn);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noProof="1">
                <a:solidFill>
                  <a:srgbClr val="3399FF"/>
                </a:solidFill>
                <a:latin typeface="Courier New" panose="02070309020205020404" pitchFamily="49" charset="0"/>
              </a:rPr>
              <a:t>SqlCommand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cmd = </a:t>
            </a:r>
            <a:r>
              <a:rPr lang="en-US" altLang="en-US" sz="2000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 noProof="1">
                <a:solidFill>
                  <a:srgbClr val="3399FF"/>
                </a:solidFill>
                <a:latin typeface="Courier New" panose="02070309020205020404" pitchFamily="49" charset="0"/>
              </a:rPr>
              <a:t> SqlCommand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(sqlSP, conn);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cmd.CommandType =</a:t>
            </a:r>
            <a:r>
              <a:rPr lang="en-US" altLang="en-US" sz="2000" noProof="1">
                <a:solidFill>
                  <a:srgbClr val="3399FF"/>
                </a:solidFill>
                <a:latin typeface="Courier New" panose="02070309020205020404" pitchFamily="49" charset="0"/>
              </a:rPr>
              <a:t> CommandType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.StoredProcedure;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cmd.Parameters.Add("@Ten", </a:t>
            </a:r>
            <a:r>
              <a:rPr lang="en-US" altLang="en-US" sz="2000" noProof="1">
                <a:solidFill>
                  <a:srgbClr val="3399FF"/>
                </a:solidFill>
                <a:latin typeface="Courier New" panose="02070309020205020404" pitchFamily="49" charset="0"/>
              </a:rPr>
              <a:t>SqlDbType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.NVarChar, 20);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cmd.Parameters["@Ten"].Value=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giatri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endParaRPr lang="en-US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438400" y="1219200"/>
            <a:ext cx="6324600" cy="19335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noProof="1">
                <a:solidFill>
                  <a:srgbClr val="0000FF"/>
                </a:solidFill>
                <a:latin typeface="Courier New" panose="02070309020205020404" pitchFamily="49" charset="0"/>
              </a:rPr>
              <a:t>create procedure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usp_TimNhanVienTheoTen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	(@ten </a:t>
            </a:r>
            <a:r>
              <a:rPr lang="en-US" altLang="en-US" sz="2000" noProof="1">
                <a:solidFill>
                  <a:srgbClr val="0000FF"/>
                </a:solidFill>
                <a:latin typeface="Courier New" panose="02070309020205020404" pitchFamily="49" charset="0"/>
              </a:rPr>
              <a:t>nvarchar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(20))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noProof="1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noProof="1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* </a:t>
            </a:r>
            <a:r>
              <a:rPr lang="en-US" altLang="en-US" sz="2000" noProof="1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NhanVien 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noProof="1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ten = @ten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	return</a:t>
            </a:r>
            <a:endParaRPr lang="en-US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1BD8A0-2B17-5E49-92DA-56107D4C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Gọi Stored Procedure</a:t>
            </a:r>
            <a:r>
              <a:rPr lang="vi-VN" altLang="en-US" sz="2800"/>
              <a:t/>
            </a:r>
            <a:br>
              <a:rPr lang="vi-VN" altLang="en-US" sz="2800"/>
            </a:br>
            <a:r>
              <a:rPr lang="vi-VN" altLang="en-US" sz="2800"/>
              <a:t>Gọi SP có tham số output (ra)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Tương tự SP có tham số input</a:t>
            </a:r>
          </a:p>
          <a:p>
            <a:pPr lvl="1" eaLnBrk="1" hangingPunct="1"/>
            <a:r>
              <a:rPr lang="vi-VN" altLang="en-US"/>
              <a:t>Nhưng bước 3 phải chỉ rõ tham số nào là output bằng thuộc tính Direction của đối tượng SqlParameter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1295400" y="3657600"/>
            <a:ext cx="6858000" cy="10191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SqlParameter 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param;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…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param.Direction = 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ParameterDirection.Output</a:t>
            </a:r>
            <a:endParaRPr lang="en-US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8C914-9C3B-964C-9A45-33EAAC77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2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Gọi Stored Procedure</a:t>
            </a:r>
            <a:r>
              <a:rPr lang="vi-VN" altLang="en-US" sz="2800"/>
              <a:t/>
            </a:r>
            <a:br>
              <a:rPr lang="vi-VN" altLang="en-US" sz="2800"/>
            </a:br>
            <a:r>
              <a:rPr lang="vi-VN" altLang="en-US" sz="2800"/>
              <a:t>Gọi SP có tham số output (ra)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19250"/>
            <a:ext cx="7772400" cy="590550"/>
          </a:xfrm>
        </p:spPr>
        <p:txBody>
          <a:bodyPr>
            <a:normAutofit/>
          </a:bodyPr>
          <a:lstStyle/>
          <a:p>
            <a:pPr eaLnBrk="1" hangingPunct="1"/>
            <a:r>
              <a:rPr lang="vi-VN" altLang="en-US"/>
              <a:t>Ví dụ: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09600" y="2362200"/>
            <a:ext cx="8153400" cy="22383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noProof="1">
                <a:solidFill>
                  <a:srgbClr val="0000FF"/>
                </a:solidFill>
                <a:latin typeface="Courier New" panose="02070309020205020404" pitchFamily="49" charset="0"/>
              </a:rPr>
              <a:t>create procedure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usp_TimTenNhanVienTheoMa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	(@manv </a:t>
            </a:r>
            <a:r>
              <a:rPr lang="en-US" altLang="en-US" sz="2000" noProof="1">
                <a:solidFill>
                  <a:srgbClr val="0000FF"/>
                </a:solidFill>
                <a:latin typeface="Courier New" panose="02070309020205020404" pitchFamily="49" charset="0"/>
              </a:rPr>
              <a:t>nvarcha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r(20), @ten </a:t>
            </a:r>
            <a:r>
              <a:rPr lang="en-US" altLang="en-US" sz="2000" noProof="1">
                <a:solidFill>
                  <a:srgbClr val="0000FF"/>
                </a:solidFill>
                <a:latin typeface="Courier New" panose="02070309020205020404" pitchFamily="49" charset="0"/>
              </a:rPr>
              <a:t>nvarchar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(20) </a:t>
            </a:r>
            <a:r>
              <a:rPr lang="en-US" altLang="en-US" sz="2000" noProof="1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noProof="1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noProof="1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@ten=ten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noProof="1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NhanVien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noProof="1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manv=@manv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noProof="1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endParaRPr lang="en-US" altLang="en-US" sz="200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271B5-7E52-D446-9D73-61C64D5B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0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Data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 Data provider chính:</a:t>
            </a:r>
          </a:p>
          <a:p>
            <a:pPr lvl="2"/>
            <a:r>
              <a:rPr lang="en-US"/>
              <a:t>SQL Server Data Provider</a:t>
            </a:r>
          </a:p>
          <a:p>
            <a:pPr lvl="2"/>
            <a:r>
              <a:rPr lang="en-US"/>
              <a:t>OLE DB Data Provider</a:t>
            </a:r>
          </a:p>
          <a:p>
            <a:pPr lvl="2"/>
            <a:r>
              <a:rPr lang="en-US"/>
              <a:t>ODBC Data Provider</a:t>
            </a:r>
          </a:p>
          <a:p>
            <a:pPr lvl="2"/>
            <a:r>
              <a:rPr lang="en-US"/>
              <a:t>Oracle Data Provider</a:t>
            </a:r>
          </a:p>
          <a:p>
            <a:r>
              <a:rPr lang="en-US"/>
              <a:t>Các lớp thư viện truy xuất CSDL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798527"/>
              </p:ext>
            </p:extLst>
          </p:nvPr>
        </p:nvGraphicFramePr>
        <p:xfrm>
          <a:off x="940816" y="4452112"/>
          <a:ext cx="7240016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7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2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+mj-lt"/>
                        </a:rPr>
                        <a:t>Namespace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+mj-lt"/>
                        </a:rPr>
                        <a:t>Cơ</a:t>
                      </a:r>
                      <a:r>
                        <a:rPr lang="en-US" sz="2400" baseline="0">
                          <a:latin typeface="+mj-lt"/>
                        </a:rPr>
                        <a:t> sở dữ liệu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+mj-lt"/>
                        </a:rPr>
                        <a:t>System.Data.</a:t>
                      </a:r>
                      <a:r>
                        <a:rPr lang="en-US" sz="2400" baseline="0">
                          <a:latin typeface="+mj-lt"/>
                        </a:rPr>
                        <a:t> SqlClient</a:t>
                      </a:r>
                      <a:endParaRPr lang="en-US" sz="2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>
                          <a:latin typeface="+mj-lt"/>
                        </a:rPr>
                        <a:t>SQL Server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+mj-lt"/>
                        </a:rPr>
                        <a:t>System.Data.OleDb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+mj-lt"/>
                        </a:rPr>
                        <a:t>Access,</a:t>
                      </a:r>
                      <a:r>
                        <a:rPr lang="en-US" sz="2400" baseline="0">
                          <a:latin typeface="+mj-lt"/>
                        </a:rPr>
                        <a:t> SQL Server, Oracle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System.Data.Odbc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+mj-lt"/>
                        </a:rPr>
                        <a:t>SQL</a:t>
                      </a:r>
                      <a:r>
                        <a:rPr lang="en-US" sz="2400" baseline="0">
                          <a:latin typeface="+mj-lt"/>
                        </a:rPr>
                        <a:t> Server, …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+mj-lt"/>
                        </a:rPr>
                        <a:t>System.Data.OracleClient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>
                          <a:latin typeface="+mj-lt"/>
                        </a:rPr>
                        <a:t>Oracle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2E0C2-CC2E-974F-BDEE-86A191E8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9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Gọi Stored Procedure</a:t>
            </a:r>
            <a:r>
              <a:rPr lang="vi-VN" altLang="en-US" sz="2800"/>
              <a:t/>
            </a:r>
            <a:br>
              <a:rPr lang="vi-VN" altLang="en-US" sz="2800"/>
            </a:br>
            <a:r>
              <a:rPr lang="vi-VN" altLang="en-US" sz="2800"/>
              <a:t>Gọi SP có tham số output (ra)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381000" y="1266954"/>
            <a:ext cx="8382000" cy="55975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sqlSP = "usp_TimTenNhanVienTheoMa";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conn = </a:t>
            </a:r>
            <a:r>
              <a:rPr lang="en-US" altLang="en-US" sz="1800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SqlConnection(strConn);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00" noProof="1">
                <a:solidFill>
                  <a:srgbClr val="3399FF"/>
                </a:solidFill>
                <a:latin typeface="Courier New" panose="02070309020205020404" pitchFamily="49" charset="0"/>
              </a:rPr>
              <a:t>SqlCommand</a:t>
            </a: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cmd = </a:t>
            </a:r>
            <a:r>
              <a:rPr lang="en-US" altLang="en-US" sz="1800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noProof="1">
                <a:solidFill>
                  <a:srgbClr val="3399FF"/>
                </a:solidFill>
                <a:latin typeface="Courier New" panose="02070309020205020404" pitchFamily="49" charset="0"/>
              </a:rPr>
              <a:t>SqlCommand</a:t>
            </a: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(sqlSP, conn);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cmd.CommandType = </a:t>
            </a:r>
            <a:r>
              <a:rPr lang="en-US" altLang="en-US" sz="1800" noProof="1">
                <a:solidFill>
                  <a:srgbClr val="3399FF"/>
                </a:solidFill>
                <a:latin typeface="Courier New" panose="02070309020205020404" pitchFamily="49" charset="0"/>
              </a:rPr>
              <a:t>CommandType</a:t>
            </a: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.StoredProcedure;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00" noProof="1">
                <a:solidFill>
                  <a:srgbClr val="3399FF"/>
                </a:solidFill>
                <a:latin typeface="Courier New" panose="02070309020205020404" pitchFamily="49" charset="0"/>
              </a:rPr>
              <a:t>SqlParameter</a:t>
            </a: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paramTen = </a:t>
            </a:r>
            <a:r>
              <a:rPr lang="en-US" altLang="en-US" sz="1800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noProof="1">
                <a:solidFill>
                  <a:srgbClr val="3399FF"/>
                </a:solidFill>
                <a:latin typeface="Courier New" panose="02070309020205020404" pitchFamily="49" charset="0"/>
              </a:rPr>
              <a:t>SqlParameter</a:t>
            </a: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paramTen.Direction = </a:t>
            </a:r>
            <a:r>
              <a:rPr lang="en-US" altLang="en-US" sz="1800" noProof="1">
                <a:solidFill>
                  <a:srgbClr val="3399FF"/>
                </a:solidFill>
                <a:latin typeface="Courier New" panose="02070309020205020404" pitchFamily="49" charset="0"/>
              </a:rPr>
              <a:t>ParameterDirection</a:t>
            </a: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.Output;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paramTen.ParameterName ="@ten";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paramTen.SqlDbType = </a:t>
            </a:r>
            <a:r>
              <a:rPr lang="en-US" altLang="en-US" sz="1800" noProof="1">
                <a:solidFill>
                  <a:srgbClr val="3399FF"/>
                </a:solidFill>
                <a:latin typeface="Courier New" panose="02070309020205020404" pitchFamily="49" charset="0"/>
              </a:rPr>
              <a:t>SqlDbType</a:t>
            </a: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.NVarChar;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paramTen.Size = 20;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cmd.Parameters.Add(paramTen);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cmd.Parameters.Add("@MaNV", </a:t>
            </a:r>
            <a:r>
              <a:rPr lang="en-US" altLang="en-US" sz="1800" noProof="1">
                <a:solidFill>
                  <a:srgbClr val="3399FF"/>
                </a:solidFill>
                <a:latin typeface="Courier New" panose="02070309020205020404" pitchFamily="49" charset="0"/>
              </a:rPr>
              <a:t>SqlDbType</a:t>
            </a: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.NVarChar, 20);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cmd.Parameters["@MaNV"].Value = "NV001";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conn.Open();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cmd.Execute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Reader</a:t>
            </a: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conn.Close();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b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ten = </a:t>
            </a: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cmd.Parameters["@ten"].Value.ToString();</a:t>
            </a: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89227A-4F7B-434D-A967-A02AD0F0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6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Khái niệm Data Binding</a:t>
            </a:r>
          </a:p>
        </p:txBody>
      </p:sp>
      <p:sp>
        <p:nvSpPr>
          <p:cNvPr id="1311756" name="Text Box 12"/>
          <p:cNvSpPr txBox="1">
            <a:spLocks noChangeArrowheads="1"/>
          </p:cNvSpPr>
          <p:nvPr/>
        </p:nvSpPr>
        <p:spPr bwMode="auto">
          <a:xfrm>
            <a:off x="1066800" y="5181600"/>
            <a:ext cx="70691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accent2"/>
                </a:solidFill>
                <a:latin typeface="Verdana" panose="020B0604030504040204" pitchFamily="34" charset="0"/>
              </a:rPr>
              <a:t>Data Binding giúp hiển thị dữ liệu trong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accent2"/>
                </a:solidFill>
                <a:latin typeface="Verdana" panose="020B0604030504040204" pitchFamily="34" charset="0"/>
              </a:rPr>
              <a:t>Data Source lên control</a:t>
            </a:r>
          </a:p>
        </p:txBody>
      </p:sp>
      <p:sp>
        <p:nvSpPr>
          <p:cNvPr id="512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09600" y="1619250"/>
            <a:ext cx="7772400" cy="30289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Data binding là một giải pháp cho vấn đề liên kết giữa tập dữ liệu với các controls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Phân loại: Có 2 loại Data Binding</a:t>
            </a:r>
          </a:p>
          <a:p>
            <a:pPr lvl="1" eaLnBrk="1" hangingPunct="1"/>
            <a:r>
              <a:rPr lang="en-US" altLang="en-US"/>
              <a:t>Simple Data Binding</a:t>
            </a:r>
          </a:p>
          <a:p>
            <a:pPr lvl="1" eaLnBrk="1" hangingPunct="1"/>
            <a:r>
              <a:rPr lang="en-US" altLang="en-US"/>
              <a:t>Complex Data Binding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B8EDDC-9301-B548-97BB-F7002C0A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31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756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Data Binding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578850" cy="50609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/>
              <a:t>Kết nối </a:t>
            </a:r>
            <a:r>
              <a:rPr lang="en-US" altLang="en-US" sz="2400">
                <a:solidFill>
                  <a:schemeClr val="hlink"/>
                </a:solidFill>
              </a:rPr>
              <a:t>1 property</a:t>
            </a:r>
            <a:r>
              <a:rPr lang="en-US" altLang="en-US" sz="2400"/>
              <a:t> của control (loại property chỉ lưu 1 giá trị tại 1 thời điểm) với </a:t>
            </a:r>
            <a:r>
              <a:rPr lang="en-US" altLang="en-US" sz="2400">
                <a:solidFill>
                  <a:schemeClr val="hlink"/>
                </a:solidFill>
              </a:rPr>
              <a:t>1 cột</a:t>
            </a:r>
            <a:r>
              <a:rPr lang="en-US" altLang="en-US" sz="2400"/>
              <a:t> (hay property) của data source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Ví dụ: </a:t>
            </a:r>
          </a:p>
          <a:p>
            <a:pPr lvl="1" eaLnBrk="1" hangingPunct="1"/>
            <a:r>
              <a:rPr lang="en-US" altLang="en-US" sz="2200"/>
              <a:t>string tenControl.Text</a:t>
            </a:r>
          </a:p>
          <a:p>
            <a:pPr lvl="1" eaLnBrk="1" hangingPunct="1"/>
            <a:r>
              <a:rPr lang="en-US" altLang="en-US" sz="2200"/>
              <a:t>object tenControl.Tag</a:t>
            </a:r>
          </a:p>
          <a:p>
            <a:pPr lvl="1" eaLnBrk="1" hangingPunct="1"/>
            <a:r>
              <a:rPr lang="en-US" altLang="en-US" sz="2200"/>
              <a:t>Image picBox.Image</a:t>
            </a:r>
          </a:p>
          <a:p>
            <a:pPr lvl="1" eaLnBrk="1" hangingPunct="1"/>
            <a:r>
              <a:rPr lang="en-US" altLang="en-US" sz="2200"/>
              <a:t>bool checkBox.Checked</a:t>
            </a:r>
          </a:p>
          <a:p>
            <a:pPr lvl="1" eaLnBrk="1" hangingPunct="1"/>
            <a:r>
              <a:rPr lang="en-US" altLang="en-US" sz="2200"/>
              <a:t>bool radioButton.Checked</a:t>
            </a:r>
          </a:p>
          <a:p>
            <a:pPr lvl="1" eaLnBrk="1" hangingPunct="1"/>
            <a:r>
              <a:rPr lang="en-US" altLang="en-US" sz="2200"/>
              <a:t>int trackBar.Value</a:t>
            </a:r>
          </a:p>
          <a:p>
            <a:pPr lvl="1" eaLnBrk="1" hangingPunct="1"/>
            <a:r>
              <a:rPr lang="en-US" altLang="en-US" sz="2200"/>
              <a:t>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339A87-9068-BD4B-9712-67830B45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7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Data Binding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19250"/>
            <a:ext cx="7772400" cy="5905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Cách 1: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219200" y="2133600"/>
            <a:ext cx="6934200" cy="16287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3399FF"/>
                </a:solidFill>
                <a:latin typeface="Courier New" panose="02070309020205020404" pitchFamily="49" charset="0"/>
              </a:rPr>
              <a:t>DataBinding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binding;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binding = new DataBinding("propertyName", 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		dataSource, "dataMember", true);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tenControl.</a:t>
            </a:r>
            <a:r>
              <a:rPr lang="en-US" altLang="en-US" sz="2000">
                <a:solidFill>
                  <a:schemeClr val="hlink"/>
                </a:solidFill>
                <a:latin typeface="Courier New" panose="02070309020205020404" pitchFamily="49" charset="0"/>
              </a:rPr>
              <a:t>DataBindings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.Add(binding);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219200" y="4724400"/>
            <a:ext cx="6934200" cy="7143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tenControl.</a:t>
            </a:r>
            <a:r>
              <a:rPr lang="en-US" altLang="en-US" sz="2000">
                <a:solidFill>
                  <a:schemeClr val="hlink"/>
                </a:solidFill>
                <a:latin typeface="Courier New" panose="02070309020205020404" pitchFamily="49" charset="0"/>
              </a:rPr>
              <a:t>DataBindings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.Add("propertyName", 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		dataSource, "dataMember", true);</a:t>
            </a:r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609600" y="4210050"/>
            <a:ext cx="77724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800" b="0">
                <a:solidFill>
                  <a:schemeClr val="tx1"/>
                </a:solidFill>
              </a:rPr>
              <a:t>Cách 2: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EE5EE-FB82-0044-9C76-7B069587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1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Complex Data Binding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578850" cy="457358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Kết nối </a:t>
            </a:r>
            <a:r>
              <a:rPr lang="en-US" altLang="en-US">
                <a:solidFill>
                  <a:schemeClr val="hlink"/>
                </a:solidFill>
              </a:rPr>
              <a:t>1 control</a:t>
            </a:r>
            <a:r>
              <a:rPr lang="en-US" altLang="en-US"/>
              <a:t> có khả năng hiển thị nhiều giá trị tại 1 thời điểm với </a:t>
            </a:r>
            <a:r>
              <a:rPr lang="en-US" altLang="en-US">
                <a:solidFill>
                  <a:schemeClr val="hlink"/>
                </a:solidFill>
              </a:rPr>
              <a:t>1 cột hay tất cả các cột</a:t>
            </a:r>
            <a:r>
              <a:rPr lang="en-US" altLang="en-US"/>
              <a:t> trong data source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Ví dụ: </a:t>
            </a:r>
          </a:p>
          <a:p>
            <a:pPr lvl="1" eaLnBrk="1" hangingPunct="1"/>
            <a:r>
              <a:rPr lang="en-US" altLang="en-US"/>
              <a:t>DataGridView</a:t>
            </a:r>
          </a:p>
          <a:p>
            <a:pPr lvl="1" eaLnBrk="1" hangingPunct="1"/>
            <a:r>
              <a:rPr lang="en-US" altLang="en-US"/>
              <a:t>ComboBox</a:t>
            </a:r>
          </a:p>
          <a:p>
            <a:pPr lvl="1" eaLnBrk="1" hangingPunct="1"/>
            <a:r>
              <a:rPr lang="en-US" altLang="en-US"/>
              <a:t>ListBox</a:t>
            </a:r>
          </a:p>
          <a:p>
            <a:pPr lvl="1" eaLnBrk="1" hangingPunct="1"/>
            <a:r>
              <a:rPr lang="en-US" altLang="en-US"/>
              <a:t>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817D9-8D63-4D4D-A093-11945D54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Complex Data Binding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609600" y="1619250"/>
            <a:ext cx="77724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800" b="0">
                <a:solidFill>
                  <a:schemeClr val="tx1"/>
                </a:solidFill>
              </a:rPr>
              <a:t>Cách 1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1905000" y="2133600"/>
            <a:ext cx="5638800" cy="4095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tenControl.</a:t>
            </a:r>
            <a:r>
              <a:rPr lang="en-US" altLang="en-US" sz="2000">
                <a:solidFill>
                  <a:schemeClr val="hlink"/>
                </a:solidFill>
                <a:latin typeface="Courier New" panose="02070309020205020404" pitchFamily="49" charset="0"/>
              </a:rPr>
              <a:t>DataSource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= tenBang;</a:t>
            </a:r>
          </a:p>
        </p:txBody>
      </p:sp>
      <p:sp>
        <p:nvSpPr>
          <p:cNvPr id="9221" name="Rectangle 8"/>
          <p:cNvSpPr>
            <a:spLocks noChangeArrowheads="1"/>
          </p:cNvSpPr>
          <p:nvPr/>
        </p:nvSpPr>
        <p:spPr bwMode="auto">
          <a:xfrm>
            <a:off x="609600" y="3267075"/>
            <a:ext cx="77724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800" b="0">
                <a:solidFill>
                  <a:schemeClr val="tx1"/>
                </a:solidFill>
              </a:rPr>
              <a:t>Cách 2</a:t>
            </a:r>
          </a:p>
        </p:txBody>
      </p:sp>
      <p:sp>
        <p:nvSpPr>
          <p:cNvPr id="9222" name="Text Box 9"/>
          <p:cNvSpPr txBox="1">
            <a:spLocks noChangeArrowheads="1"/>
          </p:cNvSpPr>
          <p:nvPr/>
        </p:nvSpPr>
        <p:spPr bwMode="auto">
          <a:xfrm>
            <a:off x="1905000" y="3810000"/>
            <a:ext cx="5943600" cy="7143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tenControl.DataSource = tenDataSet;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tenControl.DataMember = tenBang;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B70802-365A-654A-BFF6-20ED68D5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2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Binding đến Property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05800" cy="819150"/>
          </a:xfrm>
        </p:spPr>
        <p:txBody>
          <a:bodyPr/>
          <a:lstStyle/>
          <a:p>
            <a:pPr eaLnBrk="1" hangingPunct="1"/>
            <a:r>
              <a:rPr lang="en-US" altLang="en-US"/>
              <a:t>Data Binding đến thuộc tính </a:t>
            </a:r>
            <a:r>
              <a:rPr lang="en-US" altLang="en-US" b="1">
                <a:solidFill>
                  <a:schemeClr val="hlink"/>
                </a:solidFill>
              </a:rPr>
              <a:t>Text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28600" y="1828800"/>
            <a:ext cx="8742363" cy="16287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tenTextBox.DataBindings.Add("</a:t>
            </a:r>
            <a:r>
              <a:rPr lang="en-US" altLang="en-US" sz="2000">
                <a:solidFill>
                  <a:schemeClr val="hlink"/>
                </a:solidFill>
                <a:latin typeface="Courier New" panose="02070309020205020404" pitchFamily="49" charset="0"/>
              </a:rPr>
              <a:t>Text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", tenBang, "tenCot");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tenLabel.DataBindings.Add("</a:t>
            </a:r>
            <a:r>
              <a:rPr lang="en-US" altLang="en-US" sz="2000">
                <a:solidFill>
                  <a:schemeClr val="hlink"/>
                </a:solidFill>
                <a:latin typeface="Courier New" panose="02070309020205020404" pitchFamily="49" charset="0"/>
              </a:rPr>
              <a:t>Text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", tenBang, "tenCot");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tenButton.DataBindings.Add("</a:t>
            </a:r>
            <a:r>
              <a:rPr lang="en-US" altLang="en-US" sz="2000">
                <a:solidFill>
                  <a:schemeClr val="hlink"/>
                </a:solidFill>
                <a:latin typeface="Courier New" panose="02070309020205020404" pitchFamily="49" charset="0"/>
              </a:rPr>
              <a:t>Text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", tenBang, "tenCot");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tenCheckBox.DataBindings.Add("</a:t>
            </a:r>
            <a:r>
              <a:rPr lang="en-US" altLang="en-US" sz="2000">
                <a:solidFill>
                  <a:schemeClr val="hlink"/>
                </a:solidFill>
                <a:latin typeface="Courier New" panose="02070309020205020404" pitchFamily="49" charset="0"/>
              </a:rPr>
              <a:t>Text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", tenBang, "tenCot");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04800" y="3733800"/>
            <a:ext cx="8610600" cy="28479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tenTextBox.DataBindings.Add(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	"</a:t>
            </a:r>
            <a:r>
              <a:rPr lang="en-US" altLang="en-US" sz="2000">
                <a:solidFill>
                  <a:schemeClr val="hlink"/>
                </a:solidFill>
                <a:latin typeface="Courier New" panose="02070309020205020404" pitchFamily="49" charset="0"/>
              </a:rPr>
              <a:t>Text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", tenDS, “tenBang.tenCot");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tenLabel.DataBindings.Add(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	"</a:t>
            </a:r>
            <a:r>
              <a:rPr lang="en-US" altLang="en-US" sz="2000">
                <a:solidFill>
                  <a:schemeClr val="hlink"/>
                </a:solidFill>
                <a:latin typeface="Courier New" panose="02070309020205020404" pitchFamily="49" charset="0"/>
              </a:rPr>
              <a:t>Text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", tenDS, “tenBang.tenCot");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tenButton.DataBindings.Add(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	"</a:t>
            </a:r>
            <a:r>
              <a:rPr lang="en-US" altLang="en-US" sz="2000">
                <a:solidFill>
                  <a:schemeClr val="hlink"/>
                </a:solidFill>
                <a:latin typeface="Courier New" panose="02070309020205020404" pitchFamily="49" charset="0"/>
              </a:rPr>
              <a:t>Text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", tenDS, “tenBang.tenCot");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tenCheckBox.DataBindings.Add(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	"</a:t>
            </a:r>
            <a:r>
              <a:rPr lang="en-US" altLang="en-US" sz="2000">
                <a:solidFill>
                  <a:schemeClr val="hlink"/>
                </a:solidFill>
                <a:latin typeface="Courier New" panose="02070309020205020404" pitchFamily="49" charset="0"/>
              </a:rPr>
              <a:t>Text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", tenDS, “tenBang.tenCot");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F19AC-8801-D54D-88FB-3F8BBE6D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6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Binding đến Property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19250"/>
            <a:ext cx="7772400" cy="6667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Data Binding đến thuộc tính </a:t>
            </a:r>
            <a:r>
              <a:rPr lang="en-US" altLang="en-US" b="1">
                <a:solidFill>
                  <a:schemeClr val="hlink"/>
                </a:solidFill>
              </a:rPr>
              <a:t>Checked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600200" y="2209800"/>
            <a:ext cx="5791200" cy="16287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tenCheckBox.DataBindings.Add(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	"</a:t>
            </a:r>
            <a:r>
              <a:rPr lang="en-US" altLang="en-US" sz="2000">
                <a:solidFill>
                  <a:schemeClr val="hlink"/>
                </a:solidFill>
                <a:latin typeface="Courier New" panose="02070309020205020404" pitchFamily="49" charset="0"/>
              </a:rPr>
              <a:t>Checked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", tenBang, "tenCot");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tenRadio.DataBindings.Add(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	"</a:t>
            </a:r>
            <a:r>
              <a:rPr lang="en-US" altLang="en-US" sz="2000">
                <a:solidFill>
                  <a:schemeClr val="hlink"/>
                </a:solidFill>
                <a:latin typeface="Courier New" panose="02070309020205020404" pitchFamily="49" charset="0"/>
              </a:rPr>
              <a:t>Checked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", tenBang, "tenCot");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600200" y="4191000"/>
            <a:ext cx="6705600" cy="16287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tenCheckBox.DataBindings.Add(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	"</a:t>
            </a:r>
            <a:r>
              <a:rPr lang="en-US" altLang="en-US" sz="2000">
                <a:solidFill>
                  <a:schemeClr val="hlink"/>
                </a:solidFill>
                <a:latin typeface="Courier New" panose="02070309020205020404" pitchFamily="49" charset="0"/>
              </a:rPr>
              <a:t>Checked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", tenDS, “tenBang.tenCot");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tenRadio.DataBindings.Add(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	"</a:t>
            </a:r>
            <a:r>
              <a:rPr lang="en-US" altLang="en-US" sz="2000">
                <a:solidFill>
                  <a:schemeClr val="hlink"/>
                </a:solidFill>
                <a:latin typeface="Courier New" panose="02070309020205020404" pitchFamily="49" charset="0"/>
              </a:rPr>
              <a:t>Checked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", tenDS, “tenBang.tenCot");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17BDCE-6EC8-AB44-99BC-204A9D46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Binding đến DataGridView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19250"/>
            <a:ext cx="7772400" cy="6667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Cách 1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133600" y="2209800"/>
            <a:ext cx="4800600" cy="4095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tenGrid.DataSource = tenBang;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09600" y="3343275"/>
            <a:ext cx="77724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800" b="0">
                <a:solidFill>
                  <a:schemeClr val="tx1"/>
                </a:solidFill>
              </a:rPr>
              <a:t>Cách 2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133600" y="3933825"/>
            <a:ext cx="5105400" cy="7143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tenGrid.DataSource = tenDataSet;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tenGrid.DataMember = "TenBang";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F5E4C0-EFA5-094F-B4C5-700828CE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4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Binding đến ComboBox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19250"/>
            <a:ext cx="7772400" cy="6667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Cách 1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600200" y="2209800"/>
            <a:ext cx="6096000" cy="10191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tenComboBox.DataSource = tenBang;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tenComboBox.DisplayMember = "tenCot1";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tenComboBox.ValueMember = "tenCot2";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09600" y="3657600"/>
            <a:ext cx="77724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177800" indent="-177800" algn="l" eaLnBrk="1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26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Cách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2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914400" y="4276725"/>
            <a:ext cx="7315200" cy="10191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tenComboBox.DataSource = tenDataSet;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tenComboBox.DisplayMember = "tenBang.tenCot1";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tenComboBox.ValueMember = "tenBang..tenCot2";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8B355D-4563-4743-AC7F-028CC727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5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ADO vs ADO.NET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433252"/>
              </p:ext>
            </p:extLst>
          </p:nvPr>
        </p:nvGraphicFramePr>
        <p:xfrm>
          <a:off x="296863" y="1231900"/>
          <a:ext cx="8567736" cy="5334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916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2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j-lt"/>
                        </a:rPr>
                        <a:t>ĐẶC</a:t>
                      </a:r>
                      <a:r>
                        <a:rPr lang="en-US" sz="2000" baseline="0">
                          <a:latin typeface="+mj-lt"/>
                        </a:rPr>
                        <a:t> ĐIỂM</a:t>
                      </a:r>
                      <a:endParaRPr lang="en-US" sz="200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j-lt"/>
                        </a:rPr>
                        <a:t>ADO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j-lt"/>
                        </a:rPr>
                        <a:t>ADO.NET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+mj-lt"/>
                        </a:rPr>
                        <a:t>DL</a:t>
                      </a:r>
                      <a:r>
                        <a:rPr lang="en-US" sz="2000" baseline="0">
                          <a:latin typeface="+mj-lt"/>
                        </a:rPr>
                        <a:t> xử lý được đưa vào bộ nhớ dưới dạng</a:t>
                      </a:r>
                      <a:endParaRPr lang="en-US" sz="20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j-lt"/>
                        </a:rPr>
                        <a:t>Recordset:</a:t>
                      </a:r>
                      <a:r>
                        <a:rPr lang="en-US" sz="2000" baseline="0">
                          <a:latin typeface="+mj-lt"/>
                        </a:rPr>
                        <a:t> tương đương 1 bảng dữ  liệu trong database.</a:t>
                      </a:r>
                      <a:endParaRPr lang="en-US" sz="20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j-lt"/>
                        </a:rPr>
                        <a:t>Dataset:</a:t>
                      </a:r>
                      <a:r>
                        <a:rPr lang="en-US" sz="2000" baseline="0">
                          <a:latin typeface="+mj-lt"/>
                        </a:rPr>
                        <a:t> tương đương 1 database</a:t>
                      </a:r>
                      <a:endParaRPr lang="en-US" sz="20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+mj-lt"/>
                        </a:rPr>
                        <a:t>Duyệt</a:t>
                      </a:r>
                      <a:r>
                        <a:rPr lang="en-US" sz="2000" baseline="0">
                          <a:latin typeface="+mj-lt"/>
                        </a:rPr>
                        <a:t> dữ liệu</a:t>
                      </a:r>
                      <a:endParaRPr lang="en-US" sz="20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j-lt"/>
                        </a:rPr>
                        <a:t>Recordset</a:t>
                      </a:r>
                      <a:r>
                        <a:rPr lang="en-US" sz="2000" baseline="0">
                          <a:latin typeface="+mj-lt"/>
                        </a:rPr>
                        <a:t> chỉ cho phép duyệt tuần tự, từng dòng một.</a:t>
                      </a:r>
                      <a:endParaRPr lang="en-US" sz="20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j-lt"/>
                        </a:rPr>
                        <a:t>Dataset:</a:t>
                      </a:r>
                      <a:r>
                        <a:rPr lang="en-US" sz="2000" baseline="0">
                          <a:latin typeface="+mj-lt"/>
                        </a:rPr>
                        <a:t> duyệt “tự do, ngẫu nhiên”, truy vập thẳng tới bảng, dòng, cột mong muốn.</a:t>
                      </a:r>
                      <a:endParaRPr lang="en-US" sz="20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+mj-lt"/>
                        </a:rPr>
                        <a:t>Dữ</a:t>
                      </a:r>
                      <a:r>
                        <a:rPr lang="en-US" sz="2000" baseline="0">
                          <a:latin typeface="+mj-lt"/>
                        </a:rPr>
                        <a:t> liệu ngắt kết nối</a:t>
                      </a:r>
                      <a:endParaRPr lang="en-US" sz="20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j-lt"/>
                        </a:rPr>
                        <a:t>Recordset</a:t>
                      </a:r>
                      <a:r>
                        <a:rPr lang="en-US" sz="2000" baseline="0">
                          <a:latin typeface="+mj-lt"/>
                        </a:rPr>
                        <a:t> thiên về hướng kết nối, nên việc hộ trợ ngắt kết nối hạn chế.</a:t>
                      </a:r>
                      <a:endParaRPr lang="en-US" sz="20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j-lt"/>
                        </a:rPr>
                        <a:t>Dataset</a:t>
                      </a:r>
                      <a:r>
                        <a:rPr lang="en-US" sz="2000" baseline="0">
                          <a:latin typeface="+mj-lt"/>
                        </a:rPr>
                        <a:t> hỗ trợ hoàn toàn ngắt kết nối.</a:t>
                      </a:r>
                      <a:endParaRPr lang="en-US" sz="20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+mj-lt"/>
                        </a:rPr>
                        <a:t>Trao đổi</a:t>
                      </a:r>
                      <a:r>
                        <a:rPr lang="en-US" sz="2000" baseline="0">
                          <a:latin typeface="+mj-lt"/>
                        </a:rPr>
                        <a:t> dữ liệu qua Internet</a:t>
                      </a:r>
                      <a:endParaRPr lang="en-US" sz="20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Khả</a:t>
                      </a:r>
                      <a:r>
                        <a:rPr lang="en-US" sz="2000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năng trao đổi dữ liệu ADO qua Internet thường có nhiều hạn chế, do dùng chuẩn COM.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endParaRPr lang="en-US" sz="20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ADO.NET</a:t>
                      </a:r>
                      <a:r>
                        <a:rPr lang="en-US" sz="2000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trao đổi dữ liệu qua Internet rất dễ dàng vì ADO.NET được thế kế theo chuẩn XML, là chuẩn dữ liệu chính được sử dụng để trao đổi trên Internet.</a:t>
                      </a:r>
                      <a:endParaRPr lang="en-US" sz="20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E98C0D-E878-434A-A84D-6081E831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Binding đến ListBox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619250"/>
            <a:ext cx="7772400" cy="66675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Cách 1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1600200" y="2209800"/>
            <a:ext cx="6096000" cy="10191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tenListBox.DataSource = tenBang;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tenListBox.DisplayMember = "tenCot1";</a:t>
            </a:r>
            <a:b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tenListBox.ValueMember = "tenCot2";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609600" y="3657600"/>
            <a:ext cx="77724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800" b="0">
                <a:solidFill>
                  <a:schemeClr val="tx1"/>
                </a:solidFill>
              </a:rPr>
              <a:t>Cách 2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914400" y="4276725"/>
            <a:ext cx="7315200" cy="10191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tenListBox.DataSource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tenDataSet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tenListBox.DisplayMember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= "tenBang.tenCot1";</a:t>
            </a:r>
            <a:b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tenListBox.ValueMember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 = "tenBang.tenCot2";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58811-DE05-7944-B3F0-7C7953F0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4172"/>
            <a:ext cx="8567737" cy="633413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FD26E-98AA-4B4C-A5EB-D18801015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27" y="1226252"/>
            <a:ext cx="7258423" cy="517551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05925-DBE4-5644-8D31-2E16445E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456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 &amp; 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507931"/>
            <a:ext cx="4740275" cy="47402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BABAB-8C9D-C34A-8D73-6AED3691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488B-6062-4EB0-BD30-DD9B026A9A3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MH Kết Nối </a:t>
            </a:r>
            <a:r>
              <a:rPr lang="en-US">
                <a:solidFill>
                  <a:srgbClr val="FF0000"/>
                </a:solidFill>
              </a:rPr>
              <a:t>VS</a:t>
            </a:r>
            <a:r>
              <a:rPr lang="en-US"/>
              <a:t> MH Phi Kết Nối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082800" y="2550503"/>
            <a:ext cx="4023360" cy="1652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06400" y="1920974"/>
            <a:ext cx="1564574" cy="1613066"/>
            <a:chOff x="609600" y="2120734"/>
            <a:chExt cx="1564574" cy="1613066"/>
          </a:xfrm>
        </p:grpSpPr>
        <p:sp>
          <p:nvSpPr>
            <p:cNvPr id="63" name="Flowchart: Magnetic Disk 62"/>
            <p:cNvSpPr/>
            <p:nvPr/>
          </p:nvSpPr>
          <p:spPr>
            <a:xfrm>
              <a:off x="1066800" y="2120734"/>
              <a:ext cx="609600" cy="694665"/>
            </a:xfrm>
            <a:prstGeom prst="flowChartMagneticDisk">
              <a:avLst/>
            </a:prstGeom>
            <a:solidFill>
              <a:srgbClr val="92D05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4" name="Flowchart: Magnetic Disk 63"/>
            <p:cNvSpPr/>
            <p:nvPr/>
          </p:nvSpPr>
          <p:spPr>
            <a:xfrm>
              <a:off x="609600" y="2618728"/>
              <a:ext cx="609600" cy="694665"/>
            </a:xfrm>
            <a:prstGeom prst="flowChartMagneticDisk">
              <a:avLst/>
            </a:prstGeom>
            <a:solidFill>
              <a:srgbClr val="92D05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5" name="Flowchart: Magnetic Disk 64"/>
            <p:cNvSpPr/>
            <p:nvPr/>
          </p:nvSpPr>
          <p:spPr>
            <a:xfrm>
              <a:off x="1564574" y="2966060"/>
              <a:ext cx="609600" cy="420407"/>
            </a:xfrm>
            <a:prstGeom prst="flowChartMagneticDisk">
              <a:avLst/>
            </a:prstGeom>
            <a:solidFill>
              <a:srgbClr val="92D05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6" name="Flowchart: Magnetic Disk 65"/>
            <p:cNvSpPr/>
            <p:nvPr/>
          </p:nvSpPr>
          <p:spPr>
            <a:xfrm>
              <a:off x="887681" y="3039135"/>
              <a:ext cx="609600" cy="694665"/>
            </a:xfrm>
            <a:prstGeom prst="flowChartMagneticDisk">
              <a:avLst/>
            </a:prstGeom>
            <a:solidFill>
              <a:srgbClr val="92D05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2082800" y="4912703"/>
            <a:ext cx="4023360" cy="1652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06400" y="4323030"/>
            <a:ext cx="1564574" cy="1613066"/>
            <a:chOff x="609600" y="4482934"/>
            <a:chExt cx="1564574" cy="1613066"/>
          </a:xfrm>
        </p:grpSpPr>
        <p:sp>
          <p:nvSpPr>
            <p:cNvPr id="69" name="Flowchart: Magnetic Disk 68"/>
            <p:cNvSpPr/>
            <p:nvPr/>
          </p:nvSpPr>
          <p:spPr>
            <a:xfrm>
              <a:off x="1066800" y="4482934"/>
              <a:ext cx="609600" cy="694665"/>
            </a:xfrm>
            <a:prstGeom prst="flowChartMagneticDisk">
              <a:avLst/>
            </a:prstGeom>
            <a:solidFill>
              <a:srgbClr val="92D05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0" name="Flowchart: Magnetic Disk 69"/>
            <p:cNvSpPr/>
            <p:nvPr/>
          </p:nvSpPr>
          <p:spPr>
            <a:xfrm>
              <a:off x="609600" y="4980928"/>
              <a:ext cx="609600" cy="694665"/>
            </a:xfrm>
            <a:prstGeom prst="flowChartMagneticDisk">
              <a:avLst/>
            </a:prstGeom>
            <a:solidFill>
              <a:srgbClr val="92D05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1" name="Flowchart: Magnetic Disk 70"/>
            <p:cNvSpPr/>
            <p:nvPr/>
          </p:nvSpPr>
          <p:spPr>
            <a:xfrm>
              <a:off x="1564574" y="5328260"/>
              <a:ext cx="609600" cy="420407"/>
            </a:xfrm>
            <a:prstGeom prst="flowChartMagneticDisk">
              <a:avLst/>
            </a:prstGeom>
            <a:solidFill>
              <a:srgbClr val="92D05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2" name="Flowchart: Magnetic Disk 71"/>
            <p:cNvSpPr/>
            <p:nvPr/>
          </p:nvSpPr>
          <p:spPr>
            <a:xfrm>
              <a:off x="887681" y="5401335"/>
              <a:ext cx="609600" cy="694665"/>
            </a:xfrm>
            <a:prstGeom prst="flowChartMagneticDisk">
              <a:avLst/>
            </a:prstGeom>
            <a:solidFill>
              <a:srgbClr val="92D05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273800" y="1267968"/>
            <a:ext cx="2362200" cy="2362200"/>
            <a:chOff x="6477000" y="1524000"/>
            <a:chExt cx="2362200" cy="2362200"/>
          </a:xfrm>
        </p:grpSpPr>
        <p:pic>
          <p:nvPicPr>
            <p:cNvPr id="74" name="Picture 2" descr="C:\Users\lvtuan\Desktop\320px-Computer-aj_aj_ashton_01_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1524000"/>
              <a:ext cx="23622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6962278" y="3429000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+mj-lt"/>
                </a:rPr>
                <a:t>Chương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trình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273800" y="3630168"/>
            <a:ext cx="2362200" cy="2362200"/>
            <a:chOff x="6477000" y="3886200"/>
            <a:chExt cx="2362200" cy="2362200"/>
          </a:xfrm>
        </p:grpSpPr>
        <p:pic>
          <p:nvPicPr>
            <p:cNvPr id="77" name="Picture 2" descr="C:\Users\lvtuan\Desktop\320px-Computer-aj_aj_ashton_01_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886200"/>
              <a:ext cx="23622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6964157" y="5802868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+mj-lt"/>
                </a:rPr>
                <a:t>Chương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trình</a:t>
              </a:r>
              <a:endParaRPr lang="en-US" dirty="0">
                <a:latin typeface="+mj-lt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46663" y="1420368"/>
            <a:ext cx="3948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Mô hình </a:t>
            </a:r>
            <a:r>
              <a:rPr lang="en-US" sz="2000" dirty="0">
                <a:solidFill>
                  <a:srgbClr val="0000CC"/>
                </a:solidFill>
                <a:latin typeface="+mj-lt"/>
              </a:rPr>
              <a:t>Kết nối </a:t>
            </a:r>
            <a:r>
              <a:rPr lang="en-US" sz="2000" dirty="0">
                <a:latin typeface="+mj-lt"/>
              </a:rPr>
              <a:t>(Connected Model)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5898" y="3794236"/>
            <a:ext cx="4594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Mô hình </a:t>
            </a:r>
            <a:r>
              <a:rPr lang="en-US" sz="2000" dirty="0">
                <a:solidFill>
                  <a:srgbClr val="0000CC"/>
                </a:solidFill>
                <a:latin typeface="+mj-lt"/>
              </a:rPr>
              <a:t>Phi kết nối </a:t>
            </a:r>
            <a:r>
              <a:rPr lang="en-US" sz="2000" dirty="0">
                <a:latin typeface="+mj-lt"/>
              </a:rPr>
              <a:t>(Disconnected Model)</a:t>
            </a:r>
          </a:p>
        </p:txBody>
      </p:sp>
      <p:sp>
        <p:nvSpPr>
          <p:cNvPr id="81" name="Flowchart: Magnetic Disk 80"/>
          <p:cNvSpPr/>
          <p:nvPr/>
        </p:nvSpPr>
        <p:spPr>
          <a:xfrm>
            <a:off x="1368864" y="2772040"/>
            <a:ext cx="609600" cy="420407"/>
          </a:xfrm>
          <a:prstGeom prst="flowChartMagneticDisk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2" name="Flowchart: Magnetic Disk 81"/>
          <p:cNvSpPr/>
          <p:nvPr/>
        </p:nvSpPr>
        <p:spPr>
          <a:xfrm>
            <a:off x="1368864" y="5182753"/>
            <a:ext cx="609600" cy="420407"/>
          </a:xfrm>
          <a:prstGeom prst="flowChartMagneticDisk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3" name="Flowchart: Magnetic Disk 82"/>
          <p:cNvSpPr/>
          <p:nvPr/>
        </p:nvSpPr>
        <p:spPr>
          <a:xfrm>
            <a:off x="5796672" y="5259824"/>
            <a:ext cx="609600" cy="420407"/>
          </a:xfrm>
          <a:prstGeom prst="flowChartMagneticDisk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2075768" y="4620768"/>
            <a:ext cx="4033908" cy="771767"/>
            <a:chOff x="2278968" y="5796097"/>
            <a:chExt cx="4033908" cy="771767"/>
          </a:xfrm>
        </p:grpSpPr>
        <p:sp>
          <p:nvSpPr>
            <p:cNvPr id="85" name="Rectangle 84"/>
            <p:cNvSpPr/>
            <p:nvPr/>
          </p:nvSpPr>
          <p:spPr>
            <a:xfrm>
              <a:off x="2278968" y="6090154"/>
              <a:ext cx="1783080" cy="1652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529796" y="6095384"/>
              <a:ext cx="1783080" cy="1652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 rot="18360793">
              <a:off x="3904363" y="5942064"/>
              <a:ext cx="457200" cy="165265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 rot="18360793">
              <a:off x="4244452" y="6256631"/>
              <a:ext cx="457200" cy="165265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cxnSp>
        <p:nvCxnSpPr>
          <p:cNvPr id="89" name="Straight Arrow Connector 88"/>
          <p:cNvCxnSpPr/>
          <p:nvPr/>
        </p:nvCxnSpPr>
        <p:spPr>
          <a:xfrm>
            <a:off x="6113192" y="4290541"/>
            <a:ext cx="0" cy="8776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14560" y="56281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54F249-8F6E-5D48-A23B-3C9094DC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8FC4-1EE2-4119-BBE2-9AD27B26CD3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36419 0.0009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03" y="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11111E-6 L 0.36354 0.0106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77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4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7" grpId="0" animBg="1"/>
      <p:bldP spid="67" grpId="1" animBg="1"/>
      <p:bldP spid="81" grpId="0" animBg="1"/>
      <p:bldP spid="81" grpId="1" animBg="1"/>
      <p:bldP spid="82" grpId="0" animBg="1"/>
      <p:bldP spid="82" grpId="1" animBg="1"/>
      <p:bldP spid="83" grpId="0" animBg="1"/>
    </p:bldLst>
  </p:timing>
</p:sld>
</file>

<file path=ppt/theme/theme1.xml><?xml version="1.0" encoding="utf-8"?>
<a:theme xmlns:a="http://schemas.openxmlformats.org/drawingml/2006/main" name="399TGp_medical_light_an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400TGp_medical_light_ani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ymbol" pitchFamily="18" charset="2"/>
          </a:defRPr>
        </a:defPPr>
      </a:lstStyle>
    </a:lnDef>
  </a:objectDefaults>
  <a:extraClrSchemeLst>
    <a:extraClrScheme>
      <a:clrScheme name="400TGp_medical_light_ani 1">
        <a:dk1>
          <a:srgbClr val="000000"/>
        </a:dk1>
        <a:lt1>
          <a:srgbClr val="CCCCFF"/>
        </a:lt1>
        <a:dk2>
          <a:srgbClr val="000066"/>
        </a:dk2>
        <a:lt2>
          <a:srgbClr val="4D4D4D"/>
        </a:lt2>
        <a:accent1>
          <a:srgbClr val="EBBA07"/>
        </a:accent1>
        <a:accent2>
          <a:srgbClr val="1D9FEF"/>
        </a:accent2>
        <a:accent3>
          <a:srgbClr val="E2E2FF"/>
        </a:accent3>
        <a:accent4>
          <a:srgbClr val="000000"/>
        </a:accent4>
        <a:accent5>
          <a:srgbClr val="F3D9AA"/>
        </a:accent5>
        <a:accent6>
          <a:srgbClr val="1990D9"/>
        </a:accent6>
        <a:hlink>
          <a:srgbClr val="5B5BE7"/>
        </a:hlink>
        <a:folHlink>
          <a:srgbClr val="77B5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0TGp_medical_light_ani 2">
        <a:dk1>
          <a:srgbClr val="000000"/>
        </a:dk1>
        <a:lt1>
          <a:srgbClr val="99CCFF"/>
        </a:lt1>
        <a:dk2>
          <a:srgbClr val="000066"/>
        </a:dk2>
        <a:lt2>
          <a:srgbClr val="969696"/>
        </a:lt2>
        <a:accent1>
          <a:srgbClr val="96AD23"/>
        </a:accent1>
        <a:accent2>
          <a:srgbClr val="3973B9"/>
        </a:accent2>
        <a:accent3>
          <a:srgbClr val="CAE2FF"/>
        </a:accent3>
        <a:accent4>
          <a:srgbClr val="000000"/>
        </a:accent4>
        <a:accent5>
          <a:srgbClr val="C9D3AC"/>
        </a:accent5>
        <a:accent6>
          <a:srgbClr val="3368A7"/>
        </a:accent6>
        <a:hlink>
          <a:srgbClr val="B639B9"/>
        </a:hlink>
        <a:folHlink>
          <a:srgbClr val="EA9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0TGp_medical_light_ani 3">
        <a:dk1>
          <a:srgbClr val="000000"/>
        </a:dk1>
        <a:lt1>
          <a:srgbClr val="88DFF4"/>
        </a:lt1>
        <a:dk2>
          <a:srgbClr val="003366"/>
        </a:dk2>
        <a:lt2>
          <a:srgbClr val="C0C0C0"/>
        </a:lt2>
        <a:accent1>
          <a:srgbClr val="276AF1"/>
        </a:accent1>
        <a:accent2>
          <a:srgbClr val="19C5C5"/>
        </a:accent2>
        <a:accent3>
          <a:srgbClr val="C3ECF8"/>
        </a:accent3>
        <a:accent4>
          <a:srgbClr val="000000"/>
        </a:accent4>
        <a:accent5>
          <a:srgbClr val="ACB9F7"/>
        </a:accent5>
        <a:accent6>
          <a:srgbClr val="16B2B2"/>
        </a:accent6>
        <a:hlink>
          <a:srgbClr val="84BC1E"/>
        </a:hlink>
        <a:folHlink>
          <a:srgbClr val="E45B0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10845</TotalTime>
  <Words>3227</Words>
  <Application>Microsoft Office PowerPoint</Application>
  <PresentationFormat>On-screen Show (4:3)</PresentationFormat>
  <Paragraphs>770</Paragraphs>
  <Slides>82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Arial</vt:lpstr>
      <vt:lpstr>Arial Narrow</vt:lpstr>
      <vt:lpstr>Calibri</vt:lpstr>
      <vt:lpstr>Consolas</vt:lpstr>
      <vt:lpstr>Courier New</vt:lpstr>
      <vt:lpstr>Symbol</vt:lpstr>
      <vt:lpstr>Times New Roman</vt:lpstr>
      <vt:lpstr>Verdana</vt:lpstr>
      <vt:lpstr>Wingdings</vt:lpstr>
      <vt:lpstr>399TGp_medical_light_ani</vt:lpstr>
      <vt:lpstr>Chương 2:  LẬP TRÌNH CSDL VỚI ADO.NET</vt:lpstr>
      <vt:lpstr>Mục tiêu</vt:lpstr>
      <vt:lpstr>Nội dung</vt:lpstr>
      <vt:lpstr>Tổng quan về ADO.NET</vt:lpstr>
      <vt:lpstr>Tổng quan về ADO.NET</vt:lpstr>
      <vt:lpstr>Tổng quan về ADO.NET</vt:lpstr>
      <vt:lpstr>.NET Data Provider</vt:lpstr>
      <vt:lpstr>ADO vs ADO.NET</vt:lpstr>
      <vt:lpstr>MH Kết Nối VS MH Phi Kết Nối</vt:lpstr>
      <vt:lpstr>Mô hình kết nối</vt:lpstr>
      <vt:lpstr>Mô hình Phi kết nối  (Disconnected model)</vt:lpstr>
      <vt:lpstr>Đối tượng SqlConnection</vt:lpstr>
      <vt:lpstr>Đối tượng SqlConnection</vt:lpstr>
      <vt:lpstr>Đối tượng SqlConnection</vt:lpstr>
      <vt:lpstr>Đối tượng SqlConnection</vt:lpstr>
      <vt:lpstr>Đọc dữ liệu</vt:lpstr>
      <vt:lpstr>Lấy 1 giá trị đơn</vt:lpstr>
      <vt:lpstr>Lấy 1 giá trị đơn Một số câu lệnh SQL trả về giá trị đơn</vt:lpstr>
      <vt:lpstr>Đối tượng SqlCommand</vt:lpstr>
      <vt:lpstr>Lấy 1 giá trị đơn Tạo đối tượng SqlCommand</vt:lpstr>
      <vt:lpstr>Lấy 1 giá trị đơn Tạo đối tượng SqlCommand</vt:lpstr>
      <vt:lpstr>Đối tượng SqlCommand</vt:lpstr>
      <vt:lpstr>Đối tượng SqlCommand</vt:lpstr>
      <vt:lpstr>Đối tượng SqlCommand</vt:lpstr>
      <vt:lpstr>Lấy tập giá trị</vt:lpstr>
      <vt:lpstr>Lấy tập giá trị Thực thi câu lệnh</vt:lpstr>
      <vt:lpstr>Đối tượng SqlDataReader</vt:lpstr>
      <vt:lpstr>Đối tượng SqlDataReader</vt:lpstr>
      <vt:lpstr>Đối tượng SqlDataReader</vt:lpstr>
      <vt:lpstr>Đối tượng SqlDataReader</vt:lpstr>
      <vt:lpstr>Đọc dữ liệu</vt:lpstr>
      <vt:lpstr>Khái niệm DataSet</vt:lpstr>
      <vt:lpstr>Khái niệm DataSet</vt:lpstr>
      <vt:lpstr>Dataset và DataAdapter</vt:lpstr>
      <vt:lpstr>Dataset</vt:lpstr>
      <vt:lpstr>Lớp DataSet Tạo đối tượng DataSet</vt:lpstr>
      <vt:lpstr>Lớp DataSet  Một số thuộc tính/phương thức trong DataSet</vt:lpstr>
      <vt:lpstr>DataTable</vt:lpstr>
      <vt:lpstr>Lớp DataTable Tạo đối tượng DataTable</vt:lpstr>
      <vt:lpstr>Lớp DataTable Thêm đối tượng DataTable vào DataSet</vt:lpstr>
      <vt:lpstr>DataColumn</vt:lpstr>
      <vt:lpstr>Lớp DataColumn Tạo đối tượng DataColumn</vt:lpstr>
      <vt:lpstr>Lớp DataColumn Thêm đối tượng DataColumn vào DataTable</vt:lpstr>
      <vt:lpstr>DataRow</vt:lpstr>
      <vt:lpstr>Lớp DataRow</vt:lpstr>
      <vt:lpstr>Khái niệm DataAdapter</vt:lpstr>
      <vt:lpstr>Khái niệm DataAdapter</vt:lpstr>
      <vt:lpstr>Đối tượng SqlDataAdapter</vt:lpstr>
      <vt:lpstr>Đối tượng SqlDataAdapter Cấu trúc SqlDataAdapter</vt:lpstr>
      <vt:lpstr>Lớp DataAdapter Mô hình DataAdapter</vt:lpstr>
      <vt:lpstr>Lớp DataAdapter Tạo đối tượng DataAdapter</vt:lpstr>
      <vt:lpstr>Cập nhật thay đổi trở lại CSDL</vt:lpstr>
      <vt:lpstr>Dùng đối tượng CommandBuilder</vt:lpstr>
      <vt:lpstr>Command Builder</vt:lpstr>
      <vt:lpstr>Command Builder</vt:lpstr>
      <vt:lpstr>Bài tập</vt:lpstr>
      <vt:lpstr>Sắp xếp, tìm kiếm, lọc trong DataTable Lọc, Sắp xếp</vt:lpstr>
      <vt:lpstr>Sắp xếp, tìm kiếm, lọc trong DataTable Lọc, sắp xếp</vt:lpstr>
      <vt:lpstr>Sắp xếp, tìm kiếm, lọc trong DataTable Tìm kiếm</vt:lpstr>
      <vt:lpstr>Sắp xếp, tìm kiếm, lọc trong DataTable Tìm kiếm</vt:lpstr>
      <vt:lpstr>Sắp xếp, tìm kiếm, lọc trong DataTable Tìm kiếm</vt:lpstr>
      <vt:lpstr>Sắp xếp, tìm kiếm, lọc trong DataTable Tìm kiếm</vt:lpstr>
      <vt:lpstr>Nội dung</vt:lpstr>
      <vt:lpstr>Gọi Stored Procedure Gọi SP không có tham số</vt:lpstr>
      <vt:lpstr>Gọi Stored Procedure Gọi SP không có tham số</vt:lpstr>
      <vt:lpstr>Gọi Stored Procedure Gọi SP có tham số input (vào)</vt:lpstr>
      <vt:lpstr>Gọi Stored Procedure Gọi SP có tham số input (vào)</vt:lpstr>
      <vt:lpstr>Gọi Stored Procedure Gọi SP có tham số output (ra)</vt:lpstr>
      <vt:lpstr>Gọi Stored Procedure Gọi SP có tham số output (ra)</vt:lpstr>
      <vt:lpstr>Gọi Stored Procedure Gọi SP có tham số output (ra)</vt:lpstr>
      <vt:lpstr>Khái niệm Data Binding</vt:lpstr>
      <vt:lpstr>Simple Data Binding</vt:lpstr>
      <vt:lpstr>Simple Data Binding</vt:lpstr>
      <vt:lpstr>Complex Data Binding</vt:lpstr>
      <vt:lpstr>Complex Data Binding</vt:lpstr>
      <vt:lpstr>Data Binding đến Property</vt:lpstr>
      <vt:lpstr>Data Binding đến Property</vt:lpstr>
      <vt:lpstr>Data Binding đến DataGridView</vt:lpstr>
      <vt:lpstr>Data Binding đến ComboBox</vt:lpstr>
      <vt:lpstr>Data Binding đến ListBox</vt:lpstr>
      <vt:lpstr>Bài tập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 PowerTemplate</dc:title>
  <dc:creator>lvtuan</dc:creator>
  <cp:lastModifiedBy>Trang</cp:lastModifiedBy>
  <cp:revision>384</cp:revision>
  <dcterms:created xsi:type="dcterms:W3CDTF">2015-05-23T09:10:35Z</dcterms:created>
  <dcterms:modified xsi:type="dcterms:W3CDTF">2022-07-05T10:38:38Z</dcterms:modified>
</cp:coreProperties>
</file>