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40EA039-25C8-4F3E-9E27-3B9E83A32BA8}" type="datetimeFigureOut">
              <a:rPr lang="en-US" smtClean="0"/>
              <a:t>11/25/2023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59DF51-F856-4D2D-AD1B-124D127D2872}" type="slidenum">
              <a:rPr lang="en-US" smtClean="0"/>
              <a:t>‹#›</a:t>
            </a:fld>
            <a:endParaRPr lang="en-US"/>
          </a:p>
        </p:txBody>
      </p:sp>
    </p:spTree>
    <p:extLst>
      <p:ext uri="{BB962C8B-B14F-4D97-AF65-F5344CB8AC3E}">
        <p14:creationId xmlns:p14="http://schemas.microsoft.com/office/powerpoint/2010/main" val="28843890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40EA039-25C8-4F3E-9E27-3B9E83A32BA8}" type="datetimeFigureOut">
              <a:rPr lang="en-US" smtClean="0"/>
              <a:t>11/25/2023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59DF51-F856-4D2D-AD1B-124D127D2872}" type="slidenum">
              <a:rPr lang="en-US" smtClean="0"/>
              <a:t>‹#›</a:t>
            </a:fld>
            <a:endParaRPr lang="en-US"/>
          </a:p>
        </p:txBody>
      </p:sp>
    </p:spTree>
    <p:extLst>
      <p:ext uri="{BB962C8B-B14F-4D97-AF65-F5344CB8AC3E}">
        <p14:creationId xmlns:p14="http://schemas.microsoft.com/office/powerpoint/2010/main" val="14515771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40EA039-25C8-4F3E-9E27-3B9E83A32BA8}" type="datetimeFigureOut">
              <a:rPr lang="en-US" smtClean="0"/>
              <a:t>11/25/2023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59DF51-F856-4D2D-AD1B-124D127D2872}" type="slidenum">
              <a:rPr lang="en-US" smtClean="0"/>
              <a:t>‹#›</a:t>
            </a:fld>
            <a:endParaRPr lang="en-US"/>
          </a:p>
        </p:txBody>
      </p:sp>
    </p:spTree>
    <p:extLst>
      <p:ext uri="{BB962C8B-B14F-4D97-AF65-F5344CB8AC3E}">
        <p14:creationId xmlns:p14="http://schemas.microsoft.com/office/powerpoint/2010/main" val="25003197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40EA039-25C8-4F3E-9E27-3B9E83A32BA8}" type="datetimeFigureOut">
              <a:rPr lang="en-US" smtClean="0"/>
              <a:t>11/25/2023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59DF51-F856-4D2D-AD1B-124D127D2872}" type="slidenum">
              <a:rPr lang="en-US" smtClean="0"/>
              <a:t>‹#›</a:t>
            </a:fld>
            <a:endParaRPr lang="en-US"/>
          </a:p>
        </p:txBody>
      </p:sp>
    </p:spTree>
    <p:extLst>
      <p:ext uri="{BB962C8B-B14F-4D97-AF65-F5344CB8AC3E}">
        <p14:creationId xmlns:p14="http://schemas.microsoft.com/office/powerpoint/2010/main" val="6451237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40EA039-25C8-4F3E-9E27-3B9E83A32BA8}" type="datetimeFigureOut">
              <a:rPr lang="en-US" smtClean="0"/>
              <a:t>11/25/2023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59DF51-F856-4D2D-AD1B-124D127D2872}" type="slidenum">
              <a:rPr lang="en-US" smtClean="0"/>
              <a:t>‹#›</a:t>
            </a:fld>
            <a:endParaRPr lang="en-US"/>
          </a:p>
        </p:txBody>
      </p:sp>
    </p:spTree>
    <p:extLst>
      <p:ext uri="{BB962C8B-B14F-4D97-AF65-F5344CB8AC3E}">
        <p14:creationId xmlns:p14="http://schemas.microsoft.com/office/powerpoint/2010/main" val="14412222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40EA039-25C8-4F3E-9E27-3B9E83A32BA8}" type="datetimeFigureOut">
              <a:rPr lang="en-US" smtClean="0"/>
              <a:t>11/25/2023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59DF51-F856-4D2D-AD1B-124D127D2872}" type="slidenum">
              <a:rPr lang="en-US" smtClean="0"/>
              <a:t>‹#›</a:t>
            </a:fld>
            <a:endParaRPr lang="en-US"/>
          </a:p>
        </p:txBody>
      </p:sp>
    </p:spTree>
    <p:extLst>
      <p:ext uri="{BB962C8B-B14F-4D97-AF65-F5344CB8AC3E}">
        <p14:creationId xmlns:p14="http://schemas.microsoft.com/office/powerpoint/2010/main" val="5314705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40EA039-25C8-4F3E-9E27-3B9E83A32BA8}" type="datetimeFigureOut">
              <a:rPr lang="en-US" smtClean="0"/>
              <a:t>11/25/2023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B59DF51-F856-4D2D-AD1B-124D127D2872}" type="slidenum">
              <a:rPr lang="en-US" smtClean="0"/>
              <a:t>‹#›</a:t>
            </a:fld>
            <a:endParaRPr lang="en-US"/>
          </a:p>
        </p:txBody>
      </p:sp>
    </p:spTree>
    <p:extLst>
      <p:ext uri="{BB962C8B-B14F-4D97-AF65-F5344CB8AC3E}">
        <p14:creationId xmlns:p14="http://schemas.microsoft.com/office/powerpoint/2010/main" val="6219624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40EA039-25C8-4F3E-9E27-3B9E83A32BA8}" type="datetimeFigureOut">
              <a:rPr lang="en-US" smtClean="0"/>
              <a:t>11/25/2023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B59DF51-F856-4D2D-AD1B-124D127D2872}" type="slidenum">
              <a:rPr lang="en-US" smtClean="0"/>
              <a:t>‹#›</a:t>
            </a:fld>
            <a:endParaRPr lang="en-US"/>
          </a:p>
        </p:txBody>
      </p:sp>
    </p:spTree>
    <p:extLst>
      <p:ext uri="{BB962C8B-B14F-4D97-AF65-F5344CB8AC3E}">
        <p14:creationId xmlns:p14="http://schemas.microsoft.com/office/powerpoint/2010/main" val="21426844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40EA039-25C8-4F3E-9E27-3B9E83A32BA8}" type="datetimeFigureOut">
              <a:rPr lang="en-US" smtClean="0"/>
              <a:t>11/25/2023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B59DF51-F856-4D2D-AD1B-124D127D2872}" type="slidenum">
              <a:rPr lang="en-US" smtClean="0"/>
              <a:t>‹#›</a:t>
            </a:fld>
            <a:endParaRPr lang="en-US"/>
          </a:p>
        </p:txBody>
      </p:sp>
    </p:spTree>
    <p:extLst>
      <p:ext uri="{BB962C8B-B14F-4D97-AF65-F5344CB8AC3E}">
        <p14:creationId xmlns:p14="http://schemas.microsoft.com/office/powerpoint/2010/main" val="22653476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40EA039-25C8-4F3E-9E27-3B9E83A32BA8}" type="datetimeFigureOut">
              <a:rPr lang="en-US" smtClean="0"/>
              <a:t>11/25/2023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59DF51-F856-4D2D-AD1B-124D127D2872}" type="slidenum">
              <a:rPr lang="en-US" smtClean="0"/>
              <a:t>‹#›</a:t>
            </a:fld>
            <a:endParaRPr lang="en-US"/>
          </a:p>
        </p:txBody>
      </p:sp>
    </p:spTree>
    <p:extLst>
      <p:ext uri="{BB962C8B-B14F-4D97-AF65-F5344CB8AC3E}">
        <p14:creationId xmlns:p14="http://schemas.microsoft.com/office/powerpoint/2010/main" val="25378156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40EA039-25C8-4F3E-9E27-3B9E83A32BA8}" type="datetimeFigureOut">
              <a:rPr lang="en-US" smtClean="0"/>
              <a:t>11/25/2023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59DF51-F856-4D2D-AD1B-124D127D2872}" type="slidenum">
              <a:rPr lang="en-US" smtClean="0"/>
              <a:t>‹#›</a:t>
            </a:fld>
            <a:endParaRPr lang="en-US"/>
          </a:p>
        </p:txBody>
      </p:sp>
    </p:spTree>
    <p:extLst>
      <p:ext uri="{BB962C8B-B14F-4D97-AF65-F5344CB8AC3E}">
        <p14:creationId xmlns:p14="http://schemas.microsoft.com/office/powerpoint/2010/main" val="35377657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40EA039-25C8-4F3E-9E27-3B9E83A32BA8}" type="datetimeFigureOut">
              <a:rPr lang="en-US" smtClean="0"/>
              <a:t>11/25/2023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B59DF51-F856-4D2D-AD1B-124D127D2872}" type="slidenum">
              <a:rPr lang="en-US" smtClean="0"/>
              <a:t>‹#›</a:t>
            </a:fld>
            <a:endParaRPr lang="en-US"/>
          </a:p>
        </p:txBody>
      </p:sp>
    </p:spTree>
    <p:extLst>
      <p:ext uri="{BB962C8B-B14F-4D97-AF65-F5344CB8AC3E}">
        <p14:creationId xmlns:p14="http://schemas.microsoft.com/office/powerpoint/2010/main" val="26995171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seaborn.pydata.org/" TargetMode="External"/><Relationship Id="rId2" Type="http://schemas.openxmlformats.org/officeDocument/2006/relationships/hyperlink" Target="https://github.com/mwaskom/seaborn-data/blob/master/tips.csv"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PANDAS AND SEABORN</a:t>
            </a:r>
            <a:endParaRPr lang="en-US" dirty="0"/>
          </a:p>
        </p:txBody>
      </p:sp>
      <p:sp>
        <p:nvSpPr>
          <p:cNvPr id="3" name="Subtitle 2"/>
          <p:cNvSpPr>
            <a:spLocks noGrp="1"/>
          </p:cNvSpPr>
          <p:nvPr>
            <p:ph type="subTitle" idx="1"/>
          </p:nvPr>
        </p:nvSpPr>
        <p:spPr/>
        <p:txBody>
          <a:bodyPr/>
          <a:lstStyle/>
          <a:p>
            <a:r>
              <a:rPr lang="en-US" dirty="0" smtClean="0"/>
              <a:t>MINH Q LE</a:t>
            </a:r>
            <a:endParaRPr lang="en-US" dirty="0"/>
          </a:p>
        </p:txBody>
      </p:sp>
    </p:spTree>
    <p:extLst>
      <p:ext uri="{BB962C8B-B14F-4D97-AF65-F5344CB8AC3E}">
        <p14:creationId xmlns:p14="http://schemas.microsoft.com/office/powerpoint/2010/main" val="17448489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PANDAS</a:t>
            </a:r>
            <a:endParaRPr lang="en-US" dirty="0"/>
          </a:p>
        </p:txBody>
      </p:sp>
      <p:sp>
        <p:nvSpPr>
          <p:cNvPr id="3" name="Content Placeholder 2"/>
          <p:cNvSpPr>
            <a:spLocks noGrp="1"/>
          </p:cNvSpPr>
          <p:nvPr>
            <p:ph idx="1"/>
          </p:nvPr>
        </p:nvSpPr>
        <p:spPr/>
        <p:txBody>
          <a:bodyPr>
            <a:normAutofit fontScale="85000" lnSpcReduction="20000"/>
          </a:bodyPr>
          <a:lstStyle/>
          <a:p>
            <a:pPr marL="0" indent="0">
              <a:buNone/>
            </a:pPr>
            <a:r>
              <a:rPr lang="en-US" dirty="0" smtClean="0"/>
              <a:t>1/ Pandas </a:t>
            </a:r>
            <a:r>
              <a:rPr lang="en-US" dirty="0"/>
              <a:t>Series is essentially a one-dimensional array, equipped with an index which labels its entries. We can create a Series object, for example, by converting a </a:t>
            </a:r>
            <a:r>
              <a:rPr lang="en-US" dirty="0" smtClean="0"/>
              <a:t>list</a:t>
            </a:r>
            <a:r>
              <a:rPr lang="en-US" dirty="0"/>
              <a:t> </a:t>
            </a:r>
            <a:r>
              <a:rPr lang="en-US" dirty="0" smtClean="0"/>
              <a:t>(called diameters) [4879,12104,12756,6792,142984,120536,51118,49528</a:t>
            </a:r>
            <a:r>
              <a:rPr lang="en-US" dirty="0" smtClean="0"/>
              <a:t>]</a:t>
            </a:r>
          </a:p>
          <a:p>
            <a:pPr marL="0" indent="0">
              <a:buNone/>
            </a:pPr>
            <a:r>
              <a:rPr lang="en-US" dirty="0" smtClean="0">
                <a:solidFill>
                  <a:srgbClr val="FF0000"/>
                </a:solidFill>
              </a:rPr>
              <a:t>diameters=</a:t>
            </a:r>
            <a:r>
              <a:rPr lang="en-US" dirty="0" err="1" smtClean="0">
                <a:solidFill>
                  <a:srgbClr val="FF0000"/>
                </a:solidFill>
              </a:rPr>
              <a:t>pd.Series</a:t>
            </a:r>
            <a:r>
              <a:rPr lang="en-US" dirty="0" smtClean="0">
                <a:solidFill>
                  <a:srgbClr val="FF0000"/>
                </a:solidFill>
              </a:rPr>
              <a:t>([])</a:t>
            </a:r>
            <a:endParaRPr lang="en-US" dirty="0" smtClean="0">
              <a:solidFill>
                <a:srgbClr val="FF0000"/>
              </a:solidFill>
            </a:endParaRPr>
          </a:p>
          <a:p>
            <a:pPr marL="0" indent="0">
              <a:buNone/>
            </a:pPr>
            <a:r>
              <a:rPr lang="en-US" dirty="0" smtClean="0"/>
              <a:t>2</a:t>
            </a:r>
            <a:r>
              <a:rPr lang="en-US" dirty="0" smtClean="0"/>
              <a:t>/ </a:t>
            </a:r>
            <a:r>
              <a:rPr lang="en-US" dirty="0"/>
              <a:t>By default entries of a Series are indexed by consecutive integers, but we can specify a more meaningful index. The numbers in the above Series give diameters (in kilometers) of planets of the Solar System, so it is sensible to use names of the planet as index values</a:t>
            </a:r>
            <a:r>
              <a:rPr lang="en-US" dirty="0" smtClean="0"/>
              <a:t>:</a:t>
            </a:r>
          </a:p>
          <a:p>
            <a:pPr marL="0" indent="0">
              <a:buNone/>
            </a:pPr>
            <a:r>
              <a:rPr lang="en-US" dirty="0" smtClean="0"/>
              <a:t>Index=[“Mercury”, “Venus”, “Earth”, “Mars”, “</a:t>
            </a:r>
            <a:r>
              <a:rPr lang="en-US" dirty="0" err="1" smtClean="0"/>
              <a:t>Jupyter</a:t>
            </a:r>
            <a:r>
              <a:rPr lang="en-US" dirty="0" smtClean="0"/>
              <a:t>”, “Saturn”, “Uranus”, “Neptune</a:t>
            </a:r>
            <a:r>
              <a:rPr lang="en-US" dirty="0" smtClean="0"/>
              <a:t>”]</a:t>
            </a:r>
          </a:p>
          <a:p>
            <a:pPr marL="0" indent="0">
              <a:buNone/>
            </a:pPr>
            <a:r>
              <a:rPr lang="en-US" dirty="0" smtClean="0">
                <a:solidFill>
                  <a:srgbClr val="FF0000"/>
                </a:solidFill>
              </a:rPr>
              <a:t>diameters=</a:t>
            </a:r>
            <a:r>
              <a:rPr lang="en-US" dirty="0" err="1" smtClean="0">
                <a:solidFill>
                  <a:srgbClr val="FF0000"/>
                </a:solidFill>
              </a:rPr>
              <a:t>pd.Series</a:t>
            </a:r>
            <a:r>
              <a:rPr lang="en-US" dirty="0" smtClean="0">
                <a:solidFill>
                  <a:srgbClr val="FF0000"/>
                </a:solidFill>
              </a:rPr>
              <a:t>([],index=[])</a:t>
            </a:r>
            <a:endParaRPr lang="en-US" dirty="0" smtClean="0">
              <a:solidFill>
                <a:srgbClr val="FF0000"/>
              </a:solidFill>
            </a:endParaRPr>
          </a:p>
          <a:p>
            <a:pPr marL="0" indent="0">
              <a:buNone/>
            </a:pPr>
            <a:r>
              <a:rPr lang="en-US" dirty="0" smtClean="0"/>
              <a:t>3</a:t>
            </a:r>
            <a:r>
              <a:rPr lang="en-US" dirty="0" smtClean="0"/>
              <a:t>/ Find diameter of Earth?</a:t>
            </a:r>
            <a:r>
              <a:rPr lang="en-US" dirty="0"/>
              <a:t/>
            </a:r>
            <a:br>
              <a:rPr lang="en-US" dirty="0"/>
            </a:br>
            <a:r>
              <a:rPr lang="en-US" dirty="0" smtClean="0">
                <a:solidFill>
                  <a:srgbClr val="FF0000"/>
                </a:solidFill>
              </a:rPr>
              <a:t>diameters[“Earth”]</a:t>
            </a:r>
            <a:r>
              <a:rPr lang="en-US" dirty="0"/>
              <a:t/>
            </a:r>
            <a:br>
              <a:rPr lang="en-US" dirty="0"/>
            </a:br>
            <a:endParaRPr lang="en-US" dirty="0"/>
          </a:p>
        </p:txBody>
      </p:sp>
    </p:spTree>
    <p:extLst>
      <p:ext uri="{BB962C8B-B14F-4D97-AF65-F5344CB8AC3E}">
        <p14:creationId xmlns:p14="http://schemas.microsoft.com/office/powerpoint/2010/main" val="209145737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PANDAS</a:t>
            </a:r>
            <a:endParaRPr lang="en-US" dirty="0"/>
          </a:p>
        </p:txBody>
      </p:sp>
      <p:sp>
        <p:nvSpPr>
          <p:cNvPr id="3" name="Content Placeholder 2"/>
          <p:cNvSpPr>
            <a:spLocks noGrp="1"/>
          </p:cNvSpPr>
          <p:nvPr>
            <p:ph idx="1"/>
          </p:nvPr>
        </p:nvSpPr>
        <p:spPr/>
        <p:txBody>
          <a:bodyPr>
            <a:normAutofit fontScale="55000" lnSpcReduction="20000"/>
          </a:bodyPr>
          <a:lstStyle/>
          <a:p>
            <a:pPr marL="0" indent="0">
              <a:buNone/>
            </a:pPr>
            <a:r>
              <a:rPr lang="en-US" dirty="0" smtClean="0"/>
              <a:t>4/ Find diameters from “Mercury” to “Mars” basing on data on 2</a:t>
            </a:r>
            <a:r>
              <a:rPr lang="en-US" dirty="0" smtClean="0"/>
              <a:t>/</a:t>
            </a:r>
            <a:r>
              <a:rPr lang="en-US" dirty="0" smtClean="0">
                <a:solidFill>
                  <a:srgbClr val="FF0000"/>
                </a:solidFill>
              </a:rPr>
              <a:t> </a:t>
            </a:r>
          </a:p>
          <a:p>
            <a:pPr marL="0" indent="0">
              <a:buNone/>
            </a:pPr>
            <a:r>
              <a:rPr lang="en-US" dirty="0" smtClean="0">
                <a:solidFill>
                  <a:srgbClr val="FF0000"/>
                </a:solidFill>
              </a:rPr>
              <a:t>diameters[“</a:t>
            </a:r>
            <a:r>
              <a:rPr lang="en-US" dirty="0" err="1" smtClean="0">
                <a:solidFill>
                  <a:srgbClr val="FF0000"/>
                </a:solidFill>
              </a:rPr>
              <a:t>Mercury”:”Mars</a:t>
            </a:r>
            <a:r>
              <a:rPr lang="en-US" dirty="0" smtClean="0">
                <a:solidFill>
                  <a:srgbClr val="FF0000"/>
                </a:solidFill>
              </a:rPr>
              <a:t>”]</a:t>
            </a:r>
            <a:endParaRPr lang="en-US" dirty="0" smtClean="0">
              <a:solidFill>
                <a:srgbClr val="FF0000"/>
              </a:solidFill>
            </a:endParaRPr>
          </a:p>
          <a:p>
            <a:pPr marL="0" indent="0">
              <a:buNone/>
            </a:pPr>
            <a:r>
              <a:rPr lang="en-US" dirty="0" smtClean="0"/>
              <a:t>5/  Find diameters of “Earth”, “</a:t>
            </a:r>
            <a:r>
              <a:rPr lang="en-US" dirty="0" err="1" smtClean="0"/>
              <a:t>Jupyter</a:t>
            </a:r>
            <a:r>
              <a:rPr lang="en-US" dirty="0" smtClean="0"/>
              <a:t>” and “Neptune” (with one command</a:t>
            </a:r>
            <a:r>
              <a:rPr lang="en-US" dirty="0" smtClean="0"/>
              <a:t>)?</a:t>
            </a:r>
          </a:p>
          <a:p>
            <a:pPr marL="0" indent="0">
              <a:buNone/>
            </a:pPr>
            <a:r>
              <a:rPr lang="en-US" dirty="0" smtClean="0">
                <a:solidFill>
                  <a:srgbClr val="FF0000"/>
                </a:solidFill>
              </a:rPr>
              <a:t>diameters[[“Earth”, “</a:t>
            </a:r>
            <a:r>
              <a:rPr lang="en-US" dirty="0" err="1" smtClean="0">
                <a:solidFill>
                  <a:srgbClr val="FF0000"/>
                </a:solidFill>
              </a:rPr>
              <a:t>Jupyter</a:t>
            </a:r>
            <a:r>
              <a:rPr lang="en-US" dirty="0" smtClean="0">
                <a:solidFill>
                  <a:srgbClr val="FF0000"/>
                </a:solidFill>
              </a:rPr>
              <a:t>”, “</a:t>
            </a:r>
            <a:r>
              <a:rPr lang="en-US" dirty="0" err="1" smtClean="0">
                <a:solidFill>
                  <a:srgbClr val="FF0000"/>
                </a:solidFill>
              </a:rPr>
              <a:t>Neotune</a:t>
            </a:r>
            <a:r>
              <a:rPr lang="en-US" dirty="0" smtClean="0">
                <a:solidFill>
                  <a:srgbClr val="FF0000"/>
                </a:solidFill>
              </a:rPr>
              <a:t>”]]</a:t>
            </a:r>
            <a:endParaRPr lang="en-US" dirty="0" smtClean="0">
              <a:solidFill>
                <a:srgbClr val="FF0000"/>
              </a:solidFill>
            </a:endParaRPr>
          </a:p>
          <a:p>
            <a:pPr marL="0" indent="0">
              <a:buNone/>
            </a:pPr>
            <a:r>
              <a:rPr lang="en-US" dirty="0" smtClean="0"/>
              <a:t>6</a:t>
            </a:r>
            <a:r>
              <a:rPr lang="en-US" dirty="0" smtClean="0"/>
              <a:t>/ I want to modify the data in diameters. Specifically, I want to add the diameter of Pluto 2370. Saved the new data in the old name “diameters</a:t>
            </a:r>
            <a:r>
              <a:rPr lang="en-US" dirty="0" smtClean="0"/>
              <a:t>”.</a:t>
            </a:r>
          </a:p>
          <a:p>
            <a:pPr marL="0" indent="0">
              <a:buNone/>
            </a:pPr>
            <a:r>
              <a:rPr lang="en-US" dirty="0" smtClean="0">
                <a:solidFill>
                  <a:srgbClr val="FF0000"/>
                </a:solidFill>
              </a:rPr>
              <a:t>diameters[“Pluto”]=2370</a:t>
            </a:r>
            <a:endParaRPr lang="en-US" dirty="0" smtClean="0">
              <a:solidFill>
                <a:srgbClr val="FF0000"/>
              </a:solidFill>
            </a:endParaRPr>
          </a:p>
          <a:p>
            <a:pPr marL="0" indent="0">
              <a:buNone/>
            </a:pPr>
            <a:r>
              <a:rPr lang="en-US" dirty="0" smtClean="0"/>
              <a:t>7</a:t>
            </a:r>
            <a:r>
              <a:rPr lang="en-US" dirty="0" smtClean="0"/>
              <a:t>/ </a:t>
            </a:r>
            <a:r>
              <a:rPr lang="en-US" dirty="0"/>
              <a:t>Pandas </a:t>
            </a:r>
            <a:r>
              <a:rPr lang="en-US" dirty="0" err="1"/>
              <a:t>DataFrame</a:t>
            </a:r>
            <a:r>
              <a:rPr lang="en-US" dirty="0"/>
              <a:t> is a two-dimensional array equipped with one index labeling its rows, and another labeling its columns. There are several ways of creating a </a:t>
            </a:r>
            <a:r>
              <a:rPr lang="en-US" dirty="0" err="1"/>
              <a:t>DataFrame</a:t>
            </a:r>
            <a:r>
              <a:rPr lang="en-US" dirty="0"/>
              <a:t>. One of them is to use a dictionary of lists. Each list gives values of a column of the </a:t>
            </a:r>
            <a:r>
              <a:rPr lang="en-US" dirty="0" err="1"/>
              <a:t>DataFrame</a:t>
            </a:r>
            <a:r>
              <a:rPr lang="en-US" dirty="0"/>
              <a:t>, and dictionary keys give column labels:</a:t>
            </a:r>
          </a:p>
          <a:p>
            <a:pPr marL="0" indent="0">
              <a:buNone/>
            </a:pPr>
            <a:r>
              <a:rPr lang="en-US" dirty="0" smtClean="0"/>
              <a:t>“diameter”=[4879,12104,12756,6792,142984,120536,51118,49528,2370]</a:t>
            </a:r>
          </a:p>
          <a:p>
            <a:pPr marL="0" indent="0">
              <a:buNone/>
            </a:pPr>
            <a:r>
              <a:rPr lang="en-US" dirty="0" smtClean="0"/>
              <a:t>“</a:t>
            </a:r>
            <a:r>
              <a:rPr lang="en-US" dirty="0" err="1" smtClean="0"/>
              <a:t>avg_temp</a:t>
            </a:r>
            <a:r>
              <a:rPr lang="en-US" dirty="0" smtClean="0"/>
              <a:t>”=[167,464,15,-65,-110, -140, -195, -200, -225]</a:t>
            </a:r>
          </a:p>
          <a:p>
            <a:pPr marL="0" indent="0">
              <a:buNone/>
            </a:pPr>
            <a:r>
              <a:rPr lang="en-US" dirty="0" smtClean="0"/>
              <a:t>“gravity”=[3.7, 8.9, 9.8, 3.7, 23.1, 9.0, 8.7, 11.0, 0.7</a:t>
            </a:r>
            <a:r>
              <a:rPr lang="en-US" dirty="0" smtClean="0"/>
              <a:t>]</a:t>
            </a:r>
            <a:r>
              <a:rPr lang="en-US" dirty="0"/>
              <a:t/>
            </a:r>
            <a:br>
              <a:rPr lang="en-US" dirty="0"/>
            </a:br>
            <a:r>
              <a:rPr lang="en-US" dirty="0" smtClean="0"/>
              <a:t>Create a </a:t>
            </a:r>
            <a:r>
              <a:rPr lang="en-US" dirty="0" smtClean="0"/>
              <a:t>pandas </a:t>
            </a:r>
            <a:r>
              <a:rPr lang="en-US" dirty="0" err="1" smtClean="0"/>
              <a:t>DataFrame</a:t>
            </a:r>
            <a:r>
              <a:rPr lang="en-US" dirty="0" smtClean="0"/>
              <a:t>, called planets</a:t>
            </a:r>
            <a:r>
              <a:rPr lang="en-US" dirty="0" smtClean="0"/>
              <a:t>.</a:t>
            </a:r>
          </a:p>
          <a:p>
            <a:pPr marL="0" indent="0">
              <a:buNone/>
            </a:pPr>
            <a:r>
              <a:rPr lang="en-US" dirty="0" smtClean="0">
                <a:solidFill>
                  <a:srgbClr val="FF0000"/>
                </a:solidFill>
              </a:rPr>
              <a:t>d={“diameter”:[],”</a:t>
            </a:r>
            <a:r>
              <a:rPr lang="en-US" dirty="0" err="1" smtClean="0">
                <a:solidFill>
                  <a:srgbClr val="FF0000"/>
                </a:solidFill>
              </a:rPr>
              <a:t>avg</a:t>
            </a:r>
            <a:r>
              <a:rPr lang="en-US" dirty="0" smtClean="0">
                <a:solidFill>
                  <a:srgbClr val="FF0000"/>
                </a:solidFill>
              </a:rPr>
              <a:t>-temp”:[], “gravity”:[]}</a:t>
            </a:r>
          </a:p>
          <a:p>
            <a:pPr marL="0" indent="0">
              <a:buNone/>
            </a:pPr>
            <a:r>
              <a:rPr lang="en-US" dirty="0" smtClean="0">
                <a:solidFill>
                  <a:srgbClr val="FF0000"/>
                </a:solidFill>
              </a:rPr>
              <a:t>planets=</a:t>
            </a:r>
            <a:r>
              <a:rPr lang="en-US" dirty="0" err="1" smtClean="0">
                <a:solidFill>
                  <a:srgbClr val="FF0000"/>
                </a:solidFill>
              </a:rPr>
              <a:t>pd.DataFrame</a:t>
            </a:r>
            <a:r>
              <a:rPr lang="en-US" dirty="0" smtClean="0">
                <a:solidFill>
                  <a:srgbClr val="FF0000"/>
                </a:solidFill>
              </a:rPr>
              <a:t>(d)</a:t>
            </a:r>
            <a:endParaRPr lang="en-US" dirty="0" smtClean="0">
              <a:solidFill>
                <a:srgbClr val="FF0000"/>
              </a:solidFill>
            </a:endParaRPr>
          </a:p>
        </p:txBody>
      </p:sp>
    </p:spTree>
    <p:extLst>
      <p:ext uri="{BB962C8B-B14F-4D97-AF65-F5344CB8AC3E}">
        <p14:creationId xmlns:p14="http://schemas.microsoft.com/office/powerpoint/2010/main" val="300301523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PANDAS</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8/ Get the first 3 rows of “planets</a:t>
            </a:r>
            <a:r>
              <a:rPr lang="en-US" dirty="0" smtClean="0"/>
              <a:t>”.</a:t>
            </a:r>
            <a:r>
              <a:rPr lang="en-US" dirty="0" smtClean="0">
                <a:solidFill>
                  <a:srgbClr val="FF0000"/>
                </a:solidFill>
              </a:rPr>
              <a:t> </a:t>
            </a:r>
          </a:p>
          <a:p>
            <a:pPr marL="0" indent="0">
              <a:buNone/>
            </a:pPr>
            <a:r>
              <a:rPr lang="en-US" dirty="0" err="1" smtClean="0">
                <a:solidFill>
                  <a:srgbClr val="FF0000"/>
                </a:solidFill>
              </a:rPr>
              <a:t>planets.head</a:t>
            </a:r>
            <a:r>
              <a:rPr lang="en-US" dirty="0" smtClean="0">
                <a:solidFill>
                  <a:srgbClr val="FF0000"/>
                </a:solidFill>
              </a:rPr>
              <a:t>(3)</a:t>
            </a:r>
            <a:endParaRPr lang="en-US" dirty="0" smtClean="0">
              <a:solidFill>
                <a:srgbClr val="FF0000"/>
              </a:solidFill>
            </a:endParaRPr>
          </a:p>
          <a:p>
            <a:pPr marL="0" indent="0">
              <a:buNone/>
            </a:pPr>
            <a:r>
              <a:rPr lang="en-US" dirty="0" smtClean="0"/>
              <a:t>9/ Get the last 2 rows of “planets</a:t>
            </a:r>
            <a:r>
              <a:rPr lang="en-US" dirty="0" smtClean="0"/>
              <a:t>”.</a:t>
            </a:r>
            <a:r>
              <a:rPr lang="en-US" dirty="0" smtClean="0">
                <a:solidFill>
                  <a:srgbClr val="FF0000"/>
                </a:solidFill>
              </a:rPr>
              <a:t> </a:t>
            </a:r>
            <a:r>
              <a:rPr lang="en-US" dirty="0" err="1" smtClean="0">
                <a:solidFill>
                  <a:srgbClr val="FF0000"/>
                </a:solidFill>
              </a:rPr>
              <a:t>planets.tail</a:t>
            </a:r>
            <a:r>
              <a:rPr lang="en-US" dirty="0" smtClean="0">
                <a:solidFill>
                  <a:srgbClr val="FF0000"/>
                </a:solidFill>
              </a:rPr>
              <a:t>(2)</a:t>
            </a:r>
            <a:endParaRPr lang="en-US" dirty="0" smtClean="0">
              <a:solidFill>
                <a:srgbClr val="FF0000"/>
              </a:solidFill>
            </a:endParaRPr>
          </a:p>
          <a:p>
            <a:pPr marL="0" indent="0">
              <a:buNone/>
            </a:pPr>
            <a:r>
              <a:rPr lang="en-US" dirty="0" smtClean="0"/>
              <a:t>10/ Find the name of columns of “planets” </a:t>
            </a:r>
            <a:r>
              <a:rPr lang="en-US" dirty="0" err="1" smtClean="0">
                <a:solidFill>
                  <a:srgbClr val="FF0000"/>
                </a:solidFill>
              </a:rPr>
              <a:t>planets.columns</a:t>
            </a:r>
            <a:endParaRPr lang="en-US" dirty="0" smtClean="0">
              <a:solidFill>
                <a:srgbClr val="FF0000"/>
              </a:solidFill>
            </a:endParaRPr>
          </a:p>
          <a:p>
            <a:pPr marL="0" indent="0">
              <a:buNone/>
            </a:pPr>
            <a:r>
              <a:rPr lang="en-US" dirty="0" smtClean="0"/>
              <a:t>11/ </a:t>
            </a:r>
            <a:r>
              <a:rPr lang="en-US" dirty="0"/>
              <a:t>Since we have not specified an index for rows, by default it consists of consecutive integers. We can change it by modifying the </a:t>
            </a:r>
            <a:r>
              <a:rPr lang="en-US" dirty="0" smtClean="0"/>
              <a:t>index by using the name of the corresponding planet. Check the index after modifying</a:t>
            </a:r>
            <a:r>
              <a:rPr lang="en-US" dirty="0" smtClean="0"/>
              <a:t>. </a:t>
            </a:r>
            <a:r>
              <a:rPr lang="en-US" dirty="0" err="1" smtClean="0">
                <a:solidFill>
                  <a:srgbClr val="FF0000"/>
                </a:solidFill>
              </a:rPr>
              <a:t>planets.index</a:t>
            </a:r>
            <a:r>
              <a:rPr lang="en-US" dirty="0" smtClean="0">
                <a:solidFill>
                  <a:srgbClr val="FF0000"/>
                </a:solidFill>
              </a:rPr>
              <a:t>=[“Mercury”, “…]</a:t>
            </a:r>
            <a:endParaRPr lang="en-US" dirty="0" smtClean="0"/>
          </a:p>
          <a:p>
            <a:pPr marL="0" indent="0">
              <a:buNone/>
            </a:pPr>
            <a:r>
              <a:rPr lang="en-US" dirty="0" smtClean="0"/>
              <a:t>12</a:t>
            </a:r>
            <a:r>
              <a:rPr lang="en-US" dirty="0" smtClean="0"/>
              <a:t>/ How to get the gravity of all planets in “planets</a:t>
            </a:r>
            <a:r>
              <a:rPr lang="en-US" dirty="0" smtClean="0"/>
              <a:t>”? </a:t>
            </a:r>
            <a:r>
              <a:rPr lang="en-US" dirty="0" smtClean="0">
                <a:solidFill>
                  <a:srgbClr val="FF0000"/>
                </a:solidFill>
              </a:rPr>
              <a:t>planets[“gravity”]</a:t>
            </a:r>
          </a:p>
        </p:txBody>
      </p:sp>
    </p:spTree>
    <p:extLst>
      <p:ext uri="{BB962C8B-B14F-4D97-AF65-F5344CB8AC3E}">
        <p14:creationId xmlns:p14="http://schemas.microsoft.com/office/powerpoint/2010/main" val="164738821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PANDAS</a:t>
            </a:r>
            <a:endParaRPr lang="en-US" dirty="0"/>
          </a:p>
        </p:txBody>
      </p:sp>
      <p:sp>
        <p:nvSpPr>
          <p:cNvPr id="3" name="Content Placeholder 2"/>
          <p:cNvSpPr>
            <a:spLocks noGrp="1"/>
          </p:cNvSpPr>
          <p:nvPr>
            <p:ph idx="1"/>
          </p:nvPr>
        </p:nvSpPr>
        <p:spPr/>
        <p:txBody>
          <a:bodyPr>
            <a:normAutofit fontScale="62500" lnSpcReduction="20000"/>
          </a:bodyPr>
          <a:lstStyle/>
          <a:p>
            <a:pPr marL="0" indent="0">
              <a:buNone/>
            </a:pPr>
            <a:r>
              <a:rPr lang="en-US" dirty="0" smtClean="0"/>
              <a:t>13/ How to get the gravity and diameter of all planets in “planets</a:t>
            </a:r>
            <a:r>
              <a:rPr lang="en-US" dirty="0" smtClean="0"/>
              <a:t>”?</a:t>
            </a:r>
          </a:p>
          <a:p>
            <a:pPr marL="0" indent="0">
              <a:buNone/>
            </a:pPr>
            <a:r>
              <a:rPr lang="en-US" dirty="0" smtClean="0">
                <a:solidFill>
                  <a:srgbClr val="FF0000"/>
                </a:solidFill>
              </a:rPr>
              <a:t>planets[[“gravity”, “diameter”]</a:t>
            </a:r>
            <a:endParaRPr lang="en-US" dirty="0" smtClean="0">
              <a:solidFill>
                <a:srgbClr val="FF0000"/>
              </a:solidFill>
            </a:endParaRPr>
          </a:p>
          <a:p>
            <a:pPr marL="0" indent="0">
              <a:buNone/>
            </a:pPr>
            <a:r>
              <a:rPr lang="en-US" dirty="0" smtClean="0"/>
              <a:t>14</a:t>
            </a:r>
            <a:r>
              <a:rPr lang="en-US" dirty="0" smtClean="0"/>
              <a:t>/ Find the gravity of Earth using </a:t>
            </a:r>
            <a:r>
              <a:rPr lang="en-US" dirty="0" err="1" smtClean="0"/>
              <a:t>loc</a:t>
            </a:r>
            <a:r>
              <a:rPr lang="en-US" dirty="0" smtClean="0"/>
              <a:t>? </a:t>
            </a:r>
          </a:p>
          <a:p>
            <a:pPr marL="0" indent="0">
              <a:buNone/>
            </a:pPr>
            <a:r>
              <a:rPr lang="en-US" dirty="0" err="1" smtClean="0">
                <a:solidFill>
                  <a:srgbClr val="FF0000"/>
                </a:solidFill>
              </a:rPr>
              <a:t>planets.loc</a:t>
            </a:r>
            <a:r>
              <a:rPr lang="en-US" dirty="0" smtClean="0">
                <a:solidFill>
                  <a:srgbClr val="FF0000"/>
                </a:solidFill>
              </a:rPr>
              <a:t>[“Earth”, “gravity”]</a:t>
            </a:r>
            <a:endParaRPr lang="en-US" dirty="0" smtClean="0">
              <a:solidFill>
                <a:srgbClr val="FF0000"/>
              </a:solidFill>
            </a:endParaRPr>
          </a:p>
          <a:p>
            <a:pPr marL="0" indent="0">
              <a:buNone/>
            </a:pPr>
            <a:r>
              <a:rPr lang="en-US" dirty="0" smtClean="0"/>
              <a:t>15/ Similarly, find the diameter and gravity of Earth</a:t>
            </a:r>
            <a:r>
              <a:rPr lang="en-US" dirty="0" smtClean="0"/>
              <a:t>? </a:t>
            </a:r>
          </a:p>
          <a:p>
            <a:pPr marL="0" indent="0">
              <a:buNone/>
            </a:pPr>
            <a:r>
              <a:rPr lang="en-US" dirty="0" err="1" smtClean="0">
                <a:solidFill>
                  <a:srgbClr val="FF0000"/>
                </a:solidFill>
              </a:rPr>
              <a:t>planets.loc</a:t>
            </a:r>
            <a:r>
              <a:rPr lang="en-US" dirty="0" smtClean="0">
                <a:solidFill>
                  <a:srgbClr val="FF0000"/>
                </a:solidFill>
              </a:rPr>
              <a:t>[“Earth”,[“gravity”, “diameter”]]</a:t>
            </a:r>
            <a:endParaRPr lang="en-US" dirty="0" smtClean="0">
              <a:solidFill>
                <a:srgbClr val="FF0000"/>
              </a:solidFill>
            </a:endParaRPr>
          </a:p>
          <a:p>
            <a:pPr marL="0" indent="0">
              <a:buNone/>
            </a:pPr>
            <a:r>
              <a:rPr lang="en-US" dirty="0" smtClean="0"/>
              <a:t>16/ Find the gravity and diameter from Earth to Saturn</a:t>
            </a:r>
            <a:r>
              <a:rPr lang="en-US" dirty="0" smtClean="0"/>
              <a:t>? </a:t>
            </a:r>
          </a:p>
          <a:p>
            <a:pPr marL="0" indent="0">
              <a:buNone/>
            </a:pPr>
            <a:r>
              <a:rPr lang="en-US" dirty="0" err="1" smtClean="0">
                <a:solidFill>
                  <a:srgbClr val="FF0000"/>
                </a:solidFill>
              </a:rPr>
              <a:t>planets.loc</a:t>
            </a:r>
            <a:r>
              <a:rPr lang="en-US" dirty="0" smtClean="0">
                <a:solidFill>
                  <a:srgbClr val="FF0000"/>
                </a:solidFill>
              </a:rPr>
              <a:t>[“Earth”: “Saturn”,[“gravity”, “diameter”]]</a:t>
            </a:r>
            <a:endParaRPr lang="en-US" dirty="0" smtClean="0">
              <a:solidFill>
                <a:srgbClr val="FF0000"/>
              </a:solidFill>
            </a:endParaRPr>
          </a:p>
          <a:p>
            <a:pPr marL="0" indent="0">
              <a:buNone/>
            </a:pPr>
            <a:r>
              <a:rPr lang="en-US" dirty="0" smtClean="0"/>
              <a:t>17</a:t>
            </a:r>
            <a:r>
              <a:rPr lang="en-US" dirty="0" smtClean="0"/>
              <a:t>/ Check (using Boolean) all the planets in “planets” that have diameter &gt;1000</a:t>
            </a:r>
            <a:r>
              <a:rPr lang="en-US" dirty="0" smtClean="0"/>
              <a:t>?</a:t>
            </a:r>
            <a:r>
              <a:rPr lang="en-US" dirty="0" smtClean="0">
                <a:solidFill>
                  <a:srgbClr val="FF0000"/>
                </a:solidFill>
              </a:rPr>
              <a:t> </a:t>
            </a:r>
          </a:p>
          <a:p>
            <a:pPr marL="0" indent="0">
              <a:buNone/>
            </a:pPr>
            <a:r>
              <a:rPr lang="en-US" dirty="0" smtClean="0">
                <a:solidFill>
                  <a:srgbClr val="FF0000"/>
                </a:solidFill>
              </a:rPr>
              <a:t>planets[“diameter”]&gt;1000</a:t>
            </a:r>
            <a:endParaRPr lang="en-US" dirty="0" smtClean="0">
              <a:solidFill>
                <a:srgbClr val="FF0000"/>
              </a:solidFill>
            </a:endParaRPr>
          </a:p>
          <a:p>
            <a:pPr marL="0" indent="0">
              <a:buNone/>
            </a:pPr>
            <a:r>
              <a:rPr lang="en-US" dirty="0" smtClean="0"/>
              <a:t>18</a:t>
            </a:r>
            <a:r>
              <a:rPr lang="en-US" dirty="0" smtClean="0"/>
              <a:t>/ Select all planets in “planets” that have diameter&gt;100000</a:t>
            </a:r>
            <a:r>
              <a:rPr lang="en-US" dirty="0" smtClean="0"/>
              <a:t>?</a:t>
            </a:r>
          </a:p>
          <a:p>
            <a:pPr marL="0" indent="0">
              <a:buNone/>
            </a:pPr>
            <a:r>
              <a:rPr lang="en-US" dirty="0" smtClean="0">
                <a:solidFill>
                  <a:srgbClr val="FF0000"/>
                </a:solidFill>
              </a:rPr>
              <a:t>planets[planets[“diameter”]&gt;100000]</a:t>
            </a:r>
            <a:endParaRPr lang="en-US" dirty="0" smtClean="0">
              <a:solidFill>
                <a:srgbClr val="FF0000"/>
              </a:solidFill>
            </a:endParaRPr>
          </a:p>
          <a:p>
            <a:pPr marL="0" indent="0">
              <a:buNone/>
            </a:pPr>
            <a:r>
              <a:rPr lang="en-US" dirty="0" smtClean="0"/>
              <a:t>19</a:t>
            </a:r>
            <a:r>
              <a:rPr lang="en-US" dirty="0" smtClean="0"/>
              <a:t>/ Select all planets in “planets” that satisfying </a:t>
            </a:r>
            <a:r>
              <a:rPr lang="en-US" dirty="0" err="1" smtClean="0"/>
              <a:t>avg</a:t>
            </a:r>
            <a:r>
              <a:rPr lang="en-US" dirty="0" smtClean="0"/>
              <a:t>-temp&gt;0 and gravity&gt;5.</a:t>
            </a:r>
            <a:br>
              <a:rPr lang="en-US" dirty="0" smtClean="0"/>
            </a:br>
            <a:r>
              <a:rPr lang="en-US" dirty="0" smtClean="0"/>
              <a:t> </a:t>
            </a:r>
            <a:r>
              <a:rPr lang="en-US" dirty="0">
                <a:solidFill>
                  <a:srgbClr val="FF0000"/>
                </a:solidFill>
              </a:rPr>
              <a:t>planets</a:t>
            </a:r>
            <a:r>
              <a:rPr lang="en-US" dirty="0" smtClean="0">
                <a:solidFill>
                  <a:srgbClr val="FF0000"/>
                </a:solidFill>
              </a:rPr>
              <a:t>[(planets[“</a:t>
            </a:r>
            <a:r>
              <a:rPr lang="en-US" dirty="0" err="1" smtClean="0">
                <a:solidFill>
                  <a:srgbClr val="FF0000"/>
                </a:solidFill>
              </a:rPr>
              <a:t>avg_temp</a:t>
            </a:r>
            <a:r>
              <a:rPr lang="en-US" dirty="0" smtClean="0">
                <a:solidFill>
                  <a:srgbClr val="FF0000"/>
                </a:solidFill>
              </a:rPr>
              <a:t>”]&gt;0)&amp;(planets[“gravity”]&gt;5)]</a:t>
            </a:r>
            <a:endParaRPr lang="en-US" dirty="0">
              <a:solidFill>
                <a:srgbClr val="FF0000"/>
              </a:solidFill>
            </a:endParaRPr>
          </a:p>
          <a:p>
            <a:pPr marL="0" indent="0">
              <a:buNone/>
            </a:pPr>
            <a:endParaRPr lang="en-US" dirty="0"/>
          </a:p>
        </p:txBody>
      </p:sp>
    </p:spTree>
    <p:extLst>
      <p:ext uri="{BB962C8B-B14F-4D97-AF65-F5344CB8AC3E}">
        <p14:creationId xmlns:p14="http://schemas.microsoft.com/office/powerpoint/2010/main" val="192296585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PANDAS</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smtClean="0"/>
              <a:t>20/ Sort values of diameter in “diameters” in ascending order</a:t>
            </a:r>
            <a:r>
              <a:rPr lang="en-US" dirty="0" smtClean="0"/>
              <a:t>.</a:t>
            </a:r>
          </a:p>
          <a:p>
            <a:pPr marL="0" indent="0">
              <a:buNone/>
            </a:pPr>
            <a:r>
              <a:rPr lang="en-US" dirty="0" err="1" smtClean="0">
                <a:solidFill>
                  <a:srgbClr val="FF0000"/>
                </a:solidFill>
              </a:rPr>
              <a:t>diameters.sort_values</a:t>
            </a:r>
            <a:r>
              <a:rPr lang="en-US" dirty="0" smtClean="0">
                <a:solidFill>
                  <a:srgbClr val="FF0000"/>
                </a:solidFill>
              </a:rPr>
              <a:t>()</a:t>
            </a:r>
            <a:endParaRPr lang="en-US" dirty="0" smtClean="0">
              <a:solidFill>
                <a:srgbClr val="FF0000"/>
              </a:solidFill>
            </a:endParaRPr>
          </a:p>
          <a:p>
            <a:pPr marL="0" indent="0">
              <a:buNone/>
            </a:pPr>
            <a:r>
              <a:rPr lang="en-US" dirty="0" smtClean="0"/>
              <a:t>21</a:t>
            </a:r>
            <a:r>
              <a:rPr lang="en-US" dirty="0" smtClean="0"/>
              <a:t>/ Sort values of diameter in “diameters” in descending order</a:t>
            </a:r>
            <a:r>
              <a:rPr lang="en-US" dirty="0" smtClean="0"/>
              <a:t>.</a:t>
            </a:r>
          </a:p>
          <a:p>
            <a:pPr marL="0" indent="0">
              <a:buNone/>
            </a:pPr>
            <a:r>
              <a:rPr lang="en-US" dirty="0" err="1" smtClean="0">
                <a:solidFill>
                  <a:srgbClr val="FF0000"/>
                </a:solidFill>
              </a:rPr>
              <a:t>diameters.sort_values</a:t>
            </a:r>
            <a:r>
              <a:rPr lang="en-US" dirty="0" smtClean="0">
                <a:solidFill>
                  <a:srgbClr val="FF0000"/>
                </a:solidFill>
              </a:rPr>
              <a:t>(ascending=False)</a:t>
            </a:r>
            <a:endParaRPr lang="en-US" dirty="0" smtClean="0"/>
          </a:p>
          <a:p>
            <a:pPr marL="0" indent="0">
              <a:buNone/>
            </a:pPr>
            <a:r>
              <a:rPr lang="en-US" dirty="0" smtClean="0"/>
              <a:t>22</a:t>
            </a:r>
            <a:r>
              <a:rPr lang="en-US" dirty="0" smtClean="0"/>
              <a:t>/ Sort using the “gravity” column in descending order in “planets</a:t>
            </a:r>
            <a:r>
              <a:rPr lang="en-US" dirty="0" smtClean="0"/>
              <a:t>”.</a:t>
            </a:r>
          </a:p>
          <a:p>
            <a:pPr marL="0" indent="0">
              <a:buNone/>
            </a:pPr>
            <a:r>
              <a:rPr lang="en-US" dirty="0" err="1" smtClean="0">
                <a:solidFill>
                  <a:srgbClr val="FF0000"/>
                </a:solidFill>
              </a:rPr>
              <a:t>planets.sort_values</a:t>
            </a:r>
            <a:r>
              <a:rPr lang="en-US" dirty="0" smtClean="0">
                <a:solidFill>
                  <a:srgbClr val="FF0000"/>
                </a:solidFill>
              </a:rPr>
              <a:t>(by=“gravity”, ascending=False)</a:t>
            </a:r>
            <a:endParaRPr lang="en-US" dirty="0">
              <a:solidFill>
                <a:srgbClr val="FF0000"/>
              </a:solidFill>
            </a:endParaRPr>
          </a:p>
          <a:p>
            <a:pPr marL="0" indent="0">
              <a:buNone/>
            </a:pPr>
            <a:endParaRPr lang="en-US" dirty="0" smtClean="0"/>
          </a:p>
          <a:p>
            <a:pPr marL="0" indent="0">
              <a:buNone/>
            </a:pPr>
            <a:r>
              <a:rPr lang="en-US" dirty="0" smtClean="0"/>
              <a:t>23</a:t>
            </a:r>
            <a:r>
              <a:rPr lang="en-US" dirty="0" smtClean="0"/>
              <a:t>/ Sort values in the “Mercury” row</a:t>
            </a:r>
            <a:r>
              <a:rPr lang="en-US" dirty="0" smtClean="0"/>
              <a:t>.</a:t>
            </a:r>
          </a:p>
          <a:p>
            <a:pPr marL="0" indent="0">
              <a:buNone/>
            </a:pPr>
            <a:r>
              <a:rPr lang="en-US" dirty="0" err="1">
                <a:solidFill>
                  <a:srgbClr val="FF0000"/>
                </a:solidFill>
              </a:rPr>
              <a:t>planets.sort_values</a:t>
            </a:r>
            <a:r>
              <a:rPr lang="en-US" dirty="0">
                <a:solidFill>
                  <a:srgbClr val="FF0000"/>
                </a:solidFill>
              </a:rPr>
              <a:t>(by</a:t>
            </a:r>
            <a:r>
              <a:rPr lang="en-US" dirty="0" smtClean="0">
                <a:solidFill>
                  <a:srgbClr val="FF0000"/>
                </a:solidFill>
              </a:rPr>
              <a:t>=“Mercury”, axis=1)</a:t>
            </a:r>
            <a:endParaRPr lang="en-US" dirty="0">
              <a:solidFill>
                <a:srgbClr val="FF0000"/>
              </a:solidFill>
            </a:endParaRPr>
          </a:p>
          <a:p>
            <a:pPr marL="0" indent="0">
              <a:buNone/>
            </a:pPr>
            <a:endParaRPr lang="en-US" dirty="0" smtClean="0"/>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99943334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SEABORNS</a:t>
            </a:r>
            <a:endParaRPr lang="en-US" dirty="0"/>
          </a:p>
        </p:txBody>
      </p:sp>
      <p:sp>
        <p:nvSpPr>
          <p:cNvPr id="3" name="Content Placeholder 2"/>
          <p:cNvSpPr>
            <a:spLocks noGrp="1"/>
          </p:cNvSpPr>
          <p:nvPr>
            <p:ph idx="1"/>
          </p:nvPr>
        </p:nvSpPr>
        <p:spPr/>
        <p:txBody>
          <a:bodyPr>
            <a:normAutofit fontScale="70000" lnSpcReduction="20000"/>
          </a:bodyPr>
          <a:lstStyle/>
          <a:p>
            <a:pPr marL="0" indent="0">
              <a:buNone/>
            </a:pPr>
            <a:r>
              <a:rPr lang="en-US" dirty="0" smtClean="0"/>
              <a:t>Download </a:t>
            </a:r>
            <a:r>
              <a:rPr lang="en-US" dirty="0"/>
              <a:t>data from </a:t>
            </a:r>
            <a:r>
              <a:rPr lang="en-US" dirty="0">
                <a:hlinkClick r:id="rId2"/>
              </a:rPr>
              <a:t>https://</a:t>
            </a:r>
            <a:r>
              <a:rPr lang="en-US" dirty="0" smtClean="0">
                <a:hlinkClick r:id="rId2"/>
              </a:rPr>
              <a:t>github.com/mwaskom/seaborn-data/blob/master/tips.csv</a:t>
            </a:r>
            <a:endParaRPr lang="en-US" dirty="0" smtClean="0"/>
          </a:p>
          <a:p>
            <a:pPr marL="0" indent="0">
              <a:buNone/>
            </a:pPr>
            <a:r>
              <a:rPr lang="en-US" dirty="0" smtClean="0"/>
              <a:t>1/ </a:t>
            </a:r>
            <a:r>
              <a:rPr lang="en-US" dirty="0" err="1">
                <a:hlinkClick r:id="rId3"/>
              </a:rPr>
              <a:t>Seaborn</a:t>
            </a:r>
            <a:r>
              <a:rPr lang="en-US" dirty="0"/>
              <a:t> is Python library for visualizing data. </a:t>
            </a:r>
            <a:r>
              <a:rPr lang="en-US" dirty="0" err="1"/>
              <a:t>Seaborn</a:t>
            </a:r>
            <a:r>
              <a:rPr lang="en-US" dirty="0"/>
              <a:t> uses </a:t>
            </a:r>
            <a:r>
              <a:rPr lang="en-US" dirty="0" err="1"/>
              <a:t>matplotlib</a:t>
            </a:r>
            <a:r>
              <a:rPr lang="en-US" dirty="0"/>
              <a:t> to create graphics, but it provides tools that make it much easier to create several types of plots. In particular, it is simple to use </a:t>
            </a:r>
            <a:r>
              <a:rPr lang="en-US" dirty="0" err="1"/>
              <a:t>seaborn</a:t>
            </a:r>
            <a:r>
              <a:rPr lang="en-US" dirty="0"/>
              <a:t> with pandas </a:t>
            </a:r>
            <a:r>
              <a:rPr lang="en-US" dirty="0" err="1"/>
              <a:t>dataframes</a:t>
            </a:r>
            <a:r>
              <a:rPr lang="en-US" dirty="0" smtClean="0"/>
              <a:t>.</a:t>
            </a:r>
          </a:p>
          <a:p>
            <a:pPr marL="0" indent="0">
              <a:buNone/>
            </a:pPr>
            <a:r>
              <a:rPr lang="en-US" dirty="0" smtClean="0">
                <a:solidFill>
                  <a:srgbClr val="FF0000"/>
                </a:solidFill>
              </a:rPr>
              <a:t>import </a:t>
            </a:r>
            <a:r>
              <a:rPr lang="en-US" dirty="0" err="1" smtClean="0">
                <a:solidFill>
                  <a:srgbClr val="FF0000"/>
                </a:solidFill>
              </a:rPr>
              <a:t>seaborns</a:t>
            </a:r>
            <a:r>
              <a:rPr lang="en-US" dirty="0" smtClean="0">
                <a:solidFill>
                  <a:srgbClr val="FF0000"/>
                </a:solidFill>
              </a:rPr>
              <a:t> as </a:t>
            </a:r>
            <a:r>
              <a:rPr lang="en-US" dirty="0" err="1" smtClean="0">
                <a:solidFill>
                  <a:srgbClr val="FF0000"/>
                </a:solidFill>
              </a:rPr>
              <a:t>sns</a:t>
            </a:r>
            <a:endParaRPr lang="en-US" dirty="0">
              <a:solidFill>
                <a:srgbClr val="FF0000"/>
              </a:solidFill>
            </a:endParaRPr>
          </a:p>
          <a:p>
            <a:pPr marL="0" indent="0">
              <a:buNone/>
            </a:pPr>
            <a:r>
              <a:rPr lang="en-US" dirty="0" smtClean="0"/>
              <a:t>2/ Display name of datasets</a:t>
            </a:r>
            <a:r>
              <a:rPr lang="en-US" dirty="0" smtClean="0"/>
              <a:t>.</a:t>
            </a:r>
          </a:p>
          <a:p>
            <a:pPr marL="0" indent="0">
              <a:buNone/>
            </a:pPr>
            <a:r>
              <a:rPr lang="en-US" dirty="0" err="1" smtClean="0">
                <a:solidFill>
                  <a:srgbClr val="FF0000"/>
                </a:solidFill>
              </a:rPr>
              <a:t>sns.dataset_names</a:t>
            </a:r>
            <a:r>
              <a:rPr lang="en-US" dirty="0" smtClean="0">
                <a:solidFill>
                  <a:srgbClr val="FF0000"/>
                </a:solidFill>
              </a:rPr>
              <a:t>()</a:t>
            </a:r>
            <a:endParaRPr lang="en-US" dirty="0" smtClean="0">
              <a:solidFill>
                <a:srgbClr val="FF0000"/>
              </a:solidFill>
            </a:endParaRPr>
          </a:p>
          <a:p>
            <a:pPr marL="0" indent="0">
              <a:buNone/>
            </a:pPr>
            <a:r>
              <a:rPr lang="en-US" dirty="0" smtClean="0"/>
              <a:t>3</a:t>
            </a:r>
            <a:r>
              <a:rPr lang="en-US" dirty="0" smtClean="0"/>
              <a:t>/ How can get a pandas </a:t>
            </a:r>
            <a:r>
              <a:rPr lang="en-US" dirty="0" err="1" smtClean="0"/>
              <a:t>dataframe</a:t>
            </a:r>
            <a:r>
              <a:rPr lang="en-US" dirty="0" smtClean="0"/>
              <a:t> with the data</a:t>
            </a:r>
            <a:r>
              <a:rPr lang="en-US" dirty="0" smtClean="0"/>
              <a:t>.</a:t>
            </a:r>
          </a:p>
          <a:p>
            <a:pPr marL="0" indent="0">
              <a:buNone/>
            </a:pPr>
            <a:r>
              <a:rPr lang="en-US" dirty="0" smtClean="0">
                <a:solidFill>
                  <a:srgbClr val="FF0000"/>
                </a:solidFill>
              </a:rPr>
              <a:t>tips=</a:t>
            </a:r>
            <a:r>
              <a:rPr lang="en-US" dirty="0" err="1" smtClean="0">
                <a:solidFill>
                  <a:srgbClr val="FF0000"/>
                </a:solidFill>
              </a:rPr>
              <a:t>sns.load_dataset</a:t>
            </a:r>
            <a:r>
              <a:rPr lang="en-US" dirty="0" smtClean="0">
                <a:solidFill>
                  <a:srgbClr val="FF0000"/>
                </a:solidFill>
              </a:rPr>
              <a:t>(‘tips’)</a:t>
            </a:r>
          </a:p>
          <a:p>
            <a:pPr marL="0" indent="0">
              <a:buNone/>
            </a:pPr>
            <a:r>
              <a:rPr lang="en-US" dirty="0" err="1" smtClean="0">
                <a:solidFill>
                  <a:srgbClr val="FF0000"/>
                </a:solidFill>
              </a:rPr>
              <a:t>tips.head</a:t>
            </a:r>
            <a:r>
              <a:rPr lang="en-US" dirty="0" smtClean="0">
                <a:solidFill>
                  <a:srgbClr val="FF0000"/>
                </a:solidFill>
              </a:rPr>
              <a:t>()</a:t>
            </a:r>
            <a:endParaRPr lang="en-US" dirty="0" smtClean="0">
              <a:solidFill>
                <a:srgbClr val="FF0000"/>
              </a:solidFill>
            </a:endParaRPr>
          </a:p>
          <a:p>
            <a:pPr marL="0" indent="0">
              <a:buNone/>
            </a:pPr>
            <a:r>
              <a:rPr lang="en-US" dirty="0" smtClean="0"/>
              <a:t>4/ How </a:t>
            </a:r>
            <a:r>
              <a:rPr lang="en-US" dirty="0"/>
              <a:t>to produce a scatter plot showing the bill amount on the </a:t>
            </a:r>
            <a:r>
              <a:rPr lang="en-US" dirty="0" smtClean="0"/>
              <a:t>x</a:t>
            </a:r>
            <a:r>
              <a:rPr lang="en-US" dirty="0"/>
              <a:t> axis and the tip amount on the </a:t>
            </a:r>
            <a:r>
              <a:rPr lang="en-US" dirty="0" smtClean="0"/>
              <a:t>y</a:t>
            </a:r>
            <a:r>
              <a:rPr lang="en-US" dirty="0"/>
              <a:t> </a:t>
            </a:r>
            <a:r>
              <a:rPr lang="en-US" dirty="0" smtClean="0"/>
              <a:t>axis?</a:t>
            </a:r>
            <a:r>
              <a:rPr lang="en-US" dirty="0"/>
              <a:t/>
            </a:r>
            <a:br>
              <a:rPr lang="en-US" dirty="0"/>
            </a:br>
            <a:r>
              <a:rPr lang="en-US" dirty="0" err="1" smtClean="0">
                <a:solidFill>
                  <a:srgbClr val="FF0000"/>
                </a:solidFill>
              </a:rPr>
              <a:t>sns.relplot</a:t>
            </a:r>
            <a:r>
              <a:rPr lang="en-US" dirty="0" smtClean="0">
                <a:solidFill>
                  <a:srgbClr val="FF0000"/>
                </a:solidFill>
              </a:rPr>
              <a:t>(data=</a:t>
            </a:r>
            <a:r>
              <a:rPr lang="en-US" dirty="0" err="1" smtClean="0">
                <a:solidFill>
                  <a:srgbClr val="FF0000"/>
                </a:solidFill>
              </a:rPr>
              <a:t>tips,x</a:t>
            </a:r>
            <a:r>
              <a:rPr lang="en-US" dirty="0" smtClean="0">
                <a:solidFill>
                  <a:srgbClr val="FF0000"/>
                </a:solidFill>
              </a:rPr>
              <a:t>=“</a:t>
            </a:r>
            <a:r>
              <a:rPr lang="en-US" dirty="0" err="1" smtClean="0">
                <a:solidFill>
                  <a:srgbClr val="FF0000"/>
                </a:solidFill>
              </a:rPr>
              <a:t>total_bill</a:t>
            </a:r>
            <a:r>
              <a:rPr lang="en-US" dirty="0" smtClean="0">
                <a:solidFill>
                  <a:srgbClr val="FF0000"/>
                </a:solidFill>
              </a:rPr>
              <a:t>”, y=“tip”)</a:t>
            </a:r>
          </a:p>
          <a:p>
            <a:pPr marL="0" indent="0">
              <a:buNone/>
            </a:pPr>
            <a:r>
              <a:rPr lang="en-US" dirty="0" err="1" smtClean="0">
                <a:solidFill>
                  <a:srgbClr val="FF0000"/>
                </a:solidFill>
              </a:rPr>
              <a:t>plt.show</a:t>
            </a:r>
            <a:r>
              <a:rPr lang="en-US" dirty="0" smtClean="0">
                <a:solidFill>
                  <a:srgbClr val="FF0000"/>
                </a:solidFill>
              </a:rPr>
              <a:t>()</a:t>
            </a:r>
            <a:endParaRPr lang="en-US" dirty="0"/>
          </a:p>
        </p:txBody>
      </p:sp>
    </p:spTree>
    <p:extLst>
      <p:ext uri="{BB962C8B-B14F-4D97-AF65-F5344CB8AC3E}">
        <p14:creationId xmlns:p14="http://schemas.microsoft.com/office/powerpoint/2010/main" val="208334485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SEABORNS</a:t>
            </a:r>
          </a:p>
        </p:txBody>
      </p:sp>
      <p:sp>
        <p:nvSpPr>
          <p:cNvPr id="3" name="Content Placeholder 2"/>
          <p:cNvSpPr>
            <a:spLocks noGrp="1"/>
          </p:cNvSpPr>
          <p:nvPr>
            <p:ph idx="1"/>
          </p:nvPr>
        </p:nvSpPr>
        <p:spPr/>
        <p:txBody>
          <a:bodyPr>
            <a:normAutofit fontScale="92500" lnSpcReduction="20000"/>
          </a:bodyPr>
          <a:lstStyle/>
          <a:p>
            <a:pPr marL="0" indent="0">
              <a:buNone/>
            </a:pPr>
            <a:r>
              <a:rPr lang="en-US" dirty="0" smtClean="0"/>
              <a:t>5/ </a:t>
            </a:r>
            <a:r>
              <a:rPr lang="en-US" dirty="0"/>
              <a:t>By default, </a:t>
            </a:r>
            <a:r>
              <a:rPr lang="en-US" dirty="0" err="1"/>
              <a:t>seaborn</a:t>
            </a:r>
            <a:r>
              <a:rPr lang="en-US" dirty="0"/>
              <a:t> uses the original </a:t>
            </a:r>
            <a:r>
              <a:rPr lang="en-US" dirty="0" err="1"/>
              <a:t>matplotlib</a:t>
            </a:r>
            <a:r>
              <a:rPr lang="en-US" dirty="0"/>
              <a:t> settings for fonts, colors etc. </a:t>
            </a:r>
            <a:r>
              <a:rPr lang="en-US" dirty="0" smtClean="0"/>
              <a:t>How to modify font=1.2 and color=</a:t>
            </a:r>
            <a:r>
              <a:rPr lang="en-US" dirty="0" err="1" smtClean="0"/>
              <a:t>darkgrid</a:t>
            </a:r>
            <a:r>
              <a:rPr lang="en-US" dirty="0" smtClean="0"/>
              <a:t>?</a:t>
            </a:r>
          </a:p>
          <a:p>
            <a:pPr marL="0" indent="0">
              <a:buNone/>
            </a:pPr>
            <a:r>
              <a:rPr lang="en-US" dirty="0" smtClean="0"/>
              <a:t>6/ </a:t>
            </a:r>
            <a:r>
              <a:rPr lang="en-US" dirty="0"/>
              <a:t>We can use the values in the “day” column to assign marker </a:t>
            </a:r>
            <a:r>
              <a:rPr lang="en-US" dirty="0" smtClean="0"/>
              <a:t>colors. How?</a:t>
            </a:r>
            <a:endParaRPr lang="en-US" dirty="0"/>
          </a:p>
          <a:p>
            <a:pPr marL="0" indent="0">
              <a:buNone/>
            </a:pPr>
            <a:r>
              <a:rPr lang="en-US" dirty="0" smtClean="0"/>
              <a:t>7/ </a:t>
            </a:r>
            <a:r>
              <a:rPr lang="en-US" dirty="0"/>
              <a:t>Next, we set different marker sizes based on values in the “size” </a:t>
            </a:r>
            <a:r>
              <a:rPr lang="en-US" dirty="0" smtClean="0"/>
              <a:t>column.</a:t>
            </a:r>
            <a:endParaRPr lang="en-US" dirty="0"/>
          </a:p>
          <a:p>
            <a:pPr marL="0" indent="0">
              <a:buNone/>
            </a:pPr>
            <a:r>
              <a:rPr lang="en-US" dirty="0" smtClean="0"/>
              <a:t>8/ </a:t>
            </a:r>
            <a:r>
              <a:rPr lang="en-US" dirty="0"/>
              <a:t>We can also split the plot into subplots based on values of some column. Below we create two subplots, each displaying data for a different value of the “time” </a:t>
            </a:r>
            <a:r>
              <a:rPr lang="en-US" dirty="0" smtClean="0"/>
              <a:t>column</a:t>
            </a:r>
            <a:endParaRPr lang="en-US" dirty="0"/>
          </a:p>
          <a:p>
            <a:pPr marL="0" indent="0">
              <a:buNone/>
            </a:pPr>
            <a:r>
              <a:rPr lang="en-US" dirty="0" smtClean="0"/>
              <a:t>9/ </a:t>
            </a:r>
            <a:r>
              <a:rPr lang="en-US" dirty="0"/>
              <a:t>We can subdivide the plot even further using values of the “sex” </a:t>
            </a:r>
            <a:r>
              <a:rPr lang="en-US" dirty="0" smtClean="0"/>
              <a:t>column</a:t>
            </a:r>
            <a:r>
              <a:rPr lang="en-US" dirty="0"/>
              <a:t/>
            </a:r>
            <a:br>
              <a:rPr lang="en-US" dirty="0"/>
            </a:br>
            <a:r>
              <a:rPr lang="en-US" dirty="0"/>
              <a:t/>
            </a:r>
            <a:br>
              <a:rPr lang="en-US" dirty="0"/>
            </a:br>
            <a:r>
              <a:rPr lang="en-US" dirty="0"/>
              <a:t/>
            </a:r>
            <a:br>
              <a:rPr lang="en-US" dirty="0"/>
            </a:br>
            <a:r>
              <a:rPr lang="en-US" dirty="0"/>
              <a:t/>
            </a:r>
            <a:br>
              <a:rPr lang="en-US" dirty="0"/>
            </a:br>
            <a:endParaRPr lang="en-US" dirty="0"/>
          </a:p>
        </p:txBody>
      </p:sp>
    </p:spTree>
    <p:extLst>
      <p:ext uri="{BB962C8B-B14F-4D97-AF65-F5344CB8AC3E}">
        <p14:creationId xmlns:p14="http://schemas.microsoft.com/office/powerpoint/2010/main" val="238592133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301</TotalTime>
  <Words>692</Words>
  <Application>Microsoft Office PowerPoint</Application>
  <PresentationFormat>Widescreen</PresentationFormat>
  <Paragraphs>71</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PANDAS AND SEABORN</vt:lpstr>
      <vt:lpstr>PANDAS</vt:lpstr>
      <vt:lpstr>PANDAS</vt:lpstr>
      <vt:lpstr>PANDAS</vt:lpstr>
      <vt:lpstr>PANDAS</vt:lpstr>
      <vt:lpstr>PANDAS</vt:lpstr>
      <vt:lpstr>SEABORNS</vt:lpstr>
      <vt:lpstr>SEABORNS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PANDAS AND SEABORN</dc:title>
  <dc:creator>MINH LE</dc:creator>
  <cp:lastModifiedBy>MINH LE</cp:lastModifiedBy>
  <cp:revision>22</cp:revision>
  <dcterms:created xsi:type="dcterms:W3CDTF">2023-11-24T10:29:59Z</dcterms:created>
  <dcterms:modified xsi:type="dcterms:W3CDTF">2023-11-25T04:23:41Z</dcterms:modified>
</cp:coreProperties>
</file>