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04109B-1D78-45F3-8F76-64891904B7B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14780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4109B-1D78-45F3-8F76-64891904B7B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383512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4109B-1D78-45F3-8F76-64891904B7B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303939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4109B-1D78-45F3-8F76-64891904B7B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3013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04109B-1D78-45F3-8F76-64891904B7B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139466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04109B-1D78-45F3-8F76-64891904B7B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27589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04109B-1D78-45F3-8F76-64891904B7BC}"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221423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04109B-1D78-45F3-8F76-64891904B7BC}" type="datetimeFigureOut">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206089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4109B-1D78-45F3-8F76-64891904B7BC}" type="datetimeFigureOut">
              <a:rPr lang="en-US" smtClean="0"/>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3328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04109B-1D78-45F3-8F76-64891904B7B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407921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04109B-1D78-45F3-8F76-64891904B7B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5240-7F87-4207-BFDA-6E3A1C96858A}" type="slidenum">
              <a:rPr lang="en-US" smtClean="0"/>
              <a:t>‹#›</a:t>
            </a:fld>
            <a:endParaRPr lang="en-US"/>
          </a:p>
        </p:txBody>
      </p:sp>
    </p:spTree>
    <p:extLst>
      <p:ext uri="{BB962C8B-B14F-4D97-AF65-F5344CB8AC3E}">
        <p14:creationId xmlns:p14="http://schemas.microsoft.com/office/powerpoint/2010/main" val="42930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4109B-1D78-45F3-8F76-64891904B7BC}" type="datetimeFigureOut">
              <a:rPr lang="en-US" smtClean="0"/>
              <a:t>12/29/2023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95240-7F87-4207-BFDA-6E3A1C96858A}" type="slidenum">
              <a:rPr lang="en-US" smtClean="0"/>
              <a:t>‹#›</a:t>
            </a:fld>
            <a:endParaRPr lang="en-US"/>
          </a:p>
        </p:txBody>
      </p:sp>
    </p:spTree>
    <p:extLst>
      <p:ext uri="{BB962C8B-B14F-4D97-AF65-F5344CB8AC3E}">
        <p14:creationId xmlns:p14="http://schemas.microsoft.com/office/powerpoint/2010/main" val="362232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UNSUPERVISED LEARNING</a:t>
            </a:r>
            <a:endParaRPr lang="en-US" dirty="0"/>
          </a:p>
        </p:txBody>
      </p:sp>
      <p:sp>
        <p:nvSpPr>
          <p:cNvPr id="3" name="Subtitle 2"/>
          <p:cNvSpPr>
            <a:spLocks noGrp="1"/>
          </p:cNvSpPr>
          <p:nvPr>
            <p:ph type="subTitle" idx="1"/>
          </p:nvPr>
        </p:nvSpPr>
        <p:spPr/>
        <p:txBody>
          <a:bodyPr/>
          <a:lstStyle/>
          <a:p>
            <a:r>
              <a:rPr lang="en-US" dirty="0" smtClean="0"/>
              <a:t>MINH LE</a:t>
            </a:r>
            <a:endParaRPr lang="en-US" dirty="0"/>
          </a:p>
        </p:txBody>
      </p:sp>
    </p:spTree>
    <p:extLst>
      <p:ext uri="{BB962C8B-B14F-4D97-AF65-F5344CB8AC3E}">
        <p14:creationId xmlns:p14="http://schemas.microsoft.com/office/powerpoint/2010/main" val="22916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a:t>
            </a:r>
            <a:r>
              <a:rPr lang="en-US" dirty="0"/>
              <a:t>As a working example, in this section we will use a dataset of handwritten digits digitalized in matrices of 8x8 pixels, so each instance will consist initially of 64 </a:t>
            </a:r>
            <a:r>
              <a:rPr lang="en-US" dirty="0" smtClean="0"/>
              <a:t>attributes. </a:t>
            </a:r>
            <a:r>
              <a:rPr lang="en-US" dirty="0"/>
              <a:t>We start by loading our dataset </a:t>
            </a:r>
            <a:r>
              <a:rPr lang="en-US" dirty="0" smtClean="0"/>
              <a:t>and print it’s key.</a:t>
            </a:r>
          </a:p>
          <a:p>
            <a:pPr marL="0" indent="0">
              <a:buNone/>
            </a:pPr>
            <a:r>
              <a:rPr lang="en-US" dirty="0" smtClean="0"/>
              <a:t>2/ </a:t>
            </a:r>
            <a:r>
              <a:rPr lang="en-US" dirty="0"/>
              <a:t>We will use the data matrix that has the instances of 64 attributes each and the </a:t>
            </a:r>
            <a:r>
              <a:rPr lang="en-US" dirty="0" smtClean="0"/>
              <a:t>target </a:t>
            </a:r>
            <a:r>
              <a:rPr lang="en-US" dirty="0"/>
              <a:t>vector that has the corresponding digit number. </a:t>
            </a:r>
            <a:r>
              <a:rPr lang="en-US" dirty="0" smtClean="0"/>
              <a:t>Let </a:t>
            </a:r>
            <a:r>
              <a:rPr lang="en-US" dirty="0"/>
              <a:t>us </a:t>
            </a:r>
            <a:r>
              <a:rPr lang="en-US" dirty="0" smtClean="0"/>
              <a:t>define a function for printing </a:t>
            </a:r>
            <a:r>
              <a:rPr lang="en-US" dirty="0"/>
              <a:t>the digits to take a look at how the instances will </a:t>
            </a:r>
            <a:r>
              <a:rPr lang="en-US" dirty="0" smtClean="0"/>
              <a:t>appear.</a:t>
            </a:r>
          </a:p>
          <a:p>
            <a:pPr marL="0" indent="0">
              <a:buNone/>
            </a:pPr>
            <a:r>
              <a:rPr lang="en-US" dirty="0" smtClean="0"/>
              <a:t>3/ D</a:t>
            </a:r>
            <a:r>
              <a:rPr lang="en-US" dirty="0"/>
              <a:t>efine a function that will plot a scatter with the two-dimensional points that </a:t>
            </a:r>
            <a:r>
              <a:rPr lang="en-US" dirty="0" smtClean="0"/>
              <a:t>will </a:t>
            </a:r>
            <a:r>
              <a:rPr lang="en-US" dirty="0"/>
              <a:t>be obtained by a PCA transformation. Our data points will also be colored </a:t>
            </a:r>
            <a:r>
              <a:rPr lang="en-US" dirty="0" smtClean="0"/>
              <a:t>according </a:t>
            </a:r>
            <a:r>
              <a:rPr lang="en-US" dirty="0"/>
              <a:t>to their </a:t>
            </a:r>
            <a:r>
              <a:rPr lang="en-US" dirty="0" smtClean="0"/>
              <a:t>classes.</a:t>
            </a:r>
            <a:endParaRPr lang="en-US" dirty="0"/>
          </a:p>
        </p:txBody>
      </p:sp>
    </p:spTree>
    <p:extLst>
      <p:ext uri="{BB962C8B-B14F-4D97-AF65-F5344CB8AC3E}">
        <p14:creationId xmlns:p14="http://schemas.microsoft.com/office/powerpoint/2010/main" val="352539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a:t>
            </a:r>
            <a:r>
              <a:rPr lang="en-US" dirty="0"/>
              <a:t>Now we perform the transformation and plot the </a:t>
            </a:r>
            <a:r>
              <a:rPr lang="en-US" dirty="0" smtClean="0"/>
              <a:t>results.</a:t>
            </a:r>
          </a:p>
          <a:p>
            <a:pPr marL="0" indent="0">
              <a:buNone/>
            </a:pPr>
            <a:r>
              <a:rPr lang="en-US" dirty="0" smtClean="0"/>
              <a:t>5/ </a:t>
            </a:r>
            <a:r>
              <a:rPr lang="en-US" dirty="0"/>
              <a:t>We will plot all the components in the same shape as the original data (digits</a:t>
            </a:r>
            <a:r>
              <a:rPr lang="en-US" dirty="0" smtClean="0"/>
              <a:t>).</a:t>
            </a:r>
          </a:p>
          <a:p>
            <a:pPr marL="0" indent="0">
              <a:buNone/>
            </a:pPr>
            <a:r>
              <a:rPr lang="en-US" dirty="0" smtClean="0"/>
              <a:t>6/ </a:t>
            </a:r>
            <a:r>
              <a:rPr lang="en-US" dirty="0"/>
              <a:t>We will show in this section how k-means works using a motivating example, the </a:t>
            </a:r>
            <a:r>
              <a:rPr lang="en-US" dirty="0" smtClean="0"/>
              <a:t>problem </a:t>
            </a:r>
            <a:r>
              <a:rPr lang="en-US" dirty="0"/>
              <a:t>of clustering handwritten digits. So, let us first import our dataset into </a:t>
            </a:r>
            <a:r>
              <a:rPr lang="en-US" dirty="0" smtClean="0"/>
              <a:t>our Python </a:t>
            </a:r>
            <a:r>
              <a:rPr lang="en-US" dirty="0"/>
              <a:t>environment and show how handwritten digits </a:t>
            </a:r>
            <a:r>
              <a:rPr lang="en-US" dirty="0" smtClean="0"/>
              <a:t>look.</a:t>
            </a:r>
          </a:p>
          <a:p>
            <a:pPr marL="0" indent="0">
              <a:buNone/>
            </a:pPr>
            <a:r>
              <a:rPr lang="en-US" dirty="0" smtClean="0"/>
              <a:t>7/ </a:t>
            </a:r>
            <a:r>
              <a:rPr lang="en-US" dirty="0"/>
              <a:t>As usual, we must separate train and testing </a:t>
            </a:r>
            <a:r>
              <a:rPr lang="en-US" dirty="0" smtClean="0"/>
              <a:t>sets.</a:t>
            </a:r>
          </a:p>
        </p:txBody>
      </p:sp>
    </p:spTree>
    <p:extLst>
      <p:ext uri="{BB962C8B-B14F-4D97-AF65-F5344CB8AC3E}">
        <p14:creationId xmlns:p14="http://schemas.microsoft.com/office/powerpoint/2010/main" val="16152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lstStyle/>
          <a:p>
            <a:pPr marL="0" indent="0">
              <a:buNone/>
            </a:pPr>
            <a:r>
              <a:rPr lang="en-US" dirty="0" smtClean="0"/>
              <a:t>8/ The implementation of k-means in </a:t>
            </a:r>
            <a:r>
              <a:rPr lang="en-US" dirty="0" err="1" smtClean="0"/>
              <a:t>scikit</a:t>
            </a:r>
            <a:r>
              <a:rPr lang="en-US" dirty="0" smtClean="0"/>
              <a:t>-learn already does this (the n-</a:t>
            </a:r>
            <a:r>
              <a:rPr lang="en-US" dirty="0" err="1" smtClean="0"/>
              <a:t>init</a:t>
            </a:r>
            <a:r>
              <a:rPr lang="en-US" dirty="0" smtClean="0"/>
              <a:t> parameter allows us to establish how many different centroid configurations the algorithm will try). It also allows us to specify that the initial centroids will be sufficiently separated, leading to better results. Let's see how this works on our dataset.</a:t>
            </a:r>
          </a:p>
          <a:p>
            <a:pPr marL="0" indent="0">
              <a:buNone/>
            </a:pPr>
            <a:r>
              <a:rPr lang="en-US" dirty="0" smtClean="0"/>
              <a:t>9/ </a:t>
            </a:r>
            <a:r>
              <a:rPr lang="en-US" dirty="0"/>
              <a:t>If we print the value of the labels_ attribute of the classifier, we get a </a:t>
            </a:r>
            <a:r>
              <a:rPr lang="en-US" dirty="0" smtClean="0"/>
              <a:t>list </a:t>
            </a:r>
            <a:r>
              <a:rPr lang="en-US" dirty="0"/>
              <a:t>of the </a:t>
            </a:r>
            <a:r>
              <a:rPr lang="en-US" dirty="0" smtClean="0"/>
              <a:t>cluster </a:t>
            </a:r>
            <a:r>
              <a:rPr lang="en-US" dirty="0"/>
              <a:t>numbers associated to each training instance</a:t>
            </a:r>
            <a:r>
              <a:rPr lang="en-US" dirty="0" smtClean="0"/>
              <a:t>.</a:t>
            </a:r>
          </a:p>
          <a:p>
            <a:pPr marL="0" indent="0">
              <a:buNone/>
            </a:pPr>
            <a:r>
              <a:rPr lang="en-US" dirty="0" smtClean="0"/>
              <a:t>10/ </a:t>
            </a:r>
            <a:r>
              <a:rPr lang="en-US" dirty="0"/>
              <a:t>To predict the clusters for training data, we use the usual predict method of </a:t>
            </a:r>
            <a:r>
              <a:rPr lang="en-US" dirty="0" smtClean="0"/>
              <a:t>the </a:t>
            </a:r>
            <a:r>
              <a:rPr lang="en-US" dirty="0"/>
              <a:t>classifier.</a:t>
            </a:r>
          </a:p>
        </p:txBody>
      </p:sp>
    </p:spTree>
    <p:extLst>
      <p:ext uri="{BB962C8B-B14F-4D97-AF65-F5344CB8AC3E}">
        <p14:creationId xmlns:p14="http://schemas.microsoft.com/office/powerpoint/2010/main" val="233842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11/ Define a </a:t>
            </a:r>
            <a:r>
              <a:rPr lang="en-US" dirty="0" err="1" smtClean="0"/>
              <a:t>print_cluster</a:t>
            </a:r>
            <a:r>
              <a:rPr lang="en-US" dirty="0" smtClean="0"/>
              <a:t> function and show ten images from each cluster.</a:t>
            </a:r>
          </a:p>
          <a:p>
            <a:pPr marL="0" indent="0">
              <a:buNone/>
            </a:pPr>
            <a:r>
              <a:rPr lang="en-US" dirty="0" smtClean="0"/>
              <a:t>12/H</a:t>
            </a:r>
            <a:r>
              <a:rPr lang="en-US" dirty="0"/>
              <a:t>ow can we evaluate our performance? Precision and all that stuff does not work, </a:t>
            </a:r>
            <a:r>
              <a:rPr lang="en-US" dirty="0" smtClean="0"/>
              <a:t>since </a:t>
            </a:r>
            <a:r>
              <a:rPr lang="en-US" dirty="0"/>
              <a:t>we have no target classes to compare with. To evaluate, we need to know the </a:t>
            </a:r>
            <a:r>
              <a:rPr lang="en-US" dirty="0" smtClean="0"/>
              <a:t>"</a:t>
            </a:r>
            <a:r>
              <a:rPr lang="en-US" dirty="0"/>
              <a:t>real" clusters, whatever that means. We can suppose, for our example, that each </a:t>
            </a:r>
            <a:r>
              <a:rPr lang="en-US" dirty="0" smtClean="0"/>
              <a:t>cluster </a:t>
            </a:r>
            <a:r>
              <a:rPr lang="en-US" dirty="0"/>
              <a:t>includes every drawing of a certain number, and only that number. Knowing </a:t>
            </a:r>
            <a:r>
              <a:rPr lang="en-US" dirty="0" smtClean="0"/>
              <a:t>this</a:t>
            </a:r>
            <a:r>
              <a:rPr lang="en-US" dirty="0"/>
              <a:t>, we can compute the </a:t>
            </a:r>
            <a:r>
              <a:rPr lang="en-US" b="1" dirty="0"/>
              <a:t>adjusted Rand index</a:t>
            </a:r>
            <a:r>
              <a:rPr lang="en-US" dirty="0"/>
              <a:t> between our cluster assignment and </a:t>
            </a:r>
            <a:r>
              <a:rPr lang="en-US" dirty="0" smtClean="0"/>
              <a:t>the </a:t>
            </a:r>
            <a:r>
              <a:rPr lang="en-US" dirty="0"/>
              <a:t>expected one. The Rand index is a similar measure for accuracy, but it takes into </a:t>
            </a:r>
            <a:r>
              <a:rPr lang="en-US" dirty="0" smtClean="0"/>
              <a:t>account </a:t>
            </a:r>
            <a:r>
              <a:rPr lang="en-US" dirty="0"/>
              <a:t>the fact that classes can have different names in both assignments. That is, if </a:t>
            </a:r>
            <a:r>
              <a:rPr lang="en-US" dirty="0" smtClean="0"/>
              <a:t>we </a:t>
            </a:r>
            <a:r>
              <a:rPr lang="en-US" dirty="0"/>
              <a:t>change class names, the index does not change. The adjusted index tries to deduct </a:t>
            </a:r>
            <a:r>
              <a:rPr lang="en-US" dirty="0" smtClean="0"/>
              <a:t>from </a:t>
            </a:r>
            <a:r>
              <a:rPr lang="en-US" dirty="0"/>
              <a:t>the result coincidences that have occurred by chance. When you have the exact </a:t>
            </a:r>
            <a:r>
              <a:rPr lang="en-US" dirty="0" smtClean="0"/>
              <a:t>same </a:t>
            </a:r>
            <a:r>
              <a:rPr lang="en-US" dirty="0"/>
              <a:t>clusters in both sets, the Rand index equals one, while it equals zero when </a:t>
            </a:r>
            <a:r>
              <a:rPr lang="en-US" dirty="0" smtClean="0"/>
              <a:t>there </a:t>
            </a:r>
            <a:r>
              <a:rPr lang="en-US" dirty="0"/>
              <a:t>are no clusters sharing a data point.</a:t>
            </a:r>
          </a:p>
        </p:txBody>
      </p:sp>
    </p:spTree>
    <p:extLst>
      <p:ext uri="{BB962C8B-B14F-4D97-AF65-F5344CB8AC3E}">
        <p14:creationId xmlns:p14="http://schemas.microsoft.com/office/powerpoint/2010/main" val="294343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lstStyle/>
          <a:p>
            <a:pPr marL="0" indent="0">
              <a:buNone/>
            </a:pPr>
            <a:r>
              <a:rPr lang="en-US" dirty="0" smtClean="0"/>
              <a:t>13/ I</a:t>
            </a:r>
            <a:r>
              <a:rPr lang="en-US" dirty="0"/>
              <a:t>f we want to graphically show how k-means clusters look like, we must plot them </a:t>
            </a:r>
            <a:r>
              <a:rPr lang="en-US" dirty="0" smtClean="0"/>
              <a:t>on </a:t>
            </a:r>
            <a:r>
              <a:rPr lang="en-US" dirty="0"/>
              <a:t>a two-dimensional plane. We have learned how to do that in the previous section: </a:t>
            </a:r>
            <a:r>
              <a:rPr lang="en-US" dirty="0" smtClean="0"/>
              <a:t>Principal </a:t>
            </a:r>
            <a:r>
              <a:rPr lang="en-US" dirty="0"/>
              <a:t>Component Analysis (PCA). Let's construct a </a:t>
            </a:r>
            <a:r>
              <a:rPr lang="en-US" b="1" dirty="0" err="1"/>
              <a:t>meshgrid</a:t>
            </a:r>
            <a:r>
              <a:rPr lang="en-US" dirty="0"/>
              <a:t> of points </a:t>
            </a:r>
            <a:r>
              <a:rPr lang="en-US"/>
              <a:t>(</a:t>
            </a:r>
            <a:r>
              <a:rPr lang="en-US" smtClean="0"/>
              <a:t>after dimensionality </a:t>
            </a:r>
            <a:r>
              <a:rPr lang="en-US" dirty="0"/>
              <a:t>reduction), calculate their assigned cluster, and plot them.</a:t>
            </a:r>
          </a:p>
        </p:txBody>
      </p:sp>
    </p:spTree>
    <p:extLst>
      <p:ext uri="{BB962C8B-B14F-4D97-AF65-F5344CB8AC3E}">
        <p14:creationId xmlns:p14="http://schemas.microsoft.com/office/powerpoint/2010/main" val="338445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442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067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588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UNSUPERVISED LEARNING</vt:lpstr>
      <vt:lpstr>UNSUPERVISED LEARNING</vt:lpstr>
      <vt:lpstr>UNSUPERVISED LEARNING</vt:lpstr>
      <vt:lpstr>UNSUPERVISED LEARNING</vt:lpstr>
      <vt:lpstr>UNSUPERVISED LEARNING</vt:lpstr>
      <vt:lpstr>UNSUPERVISED LEARNING</vt:lpstr>
      <vt:lpstr>UNSUPERVISED LEARNING</vt:lpstr>
      <vt:lpstr>UNSUPERVISED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MINH LE</dc:creator>
  <cp:lastModifiedBy>MINH LE</cp:lastModifiedBy>
  <cp:revision>2</cp:revision>
  <dcterms:created xsi:type="dcterms:W3CDTF">2023-12-29T14:12:55Z</dcterms:created>
  <dcterms:modified xsi:type="dcterms:W3CDTF">2023-12-29T14:26:27Z</dcterms:modified>
</cp:coreProperties>
</file>