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8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39D46-1799-4836-BCBD-D0CC46BA6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C3CFD2-1D03-4E64-A584-C3C1F2082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10CDA-BF3A-4F40-9AE0-DDE76894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9BDA-4E8D-406D-AE2F-E5C62715DCC2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8E22AA-4AB6-427D-8CCB-AC9FE4FC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FB759-745B-410E-82DC-FC8749EC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5A0F-A1D5-4DB1-AC3D-BA97E981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97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DA12-3E0F-46D4-AF8F-D2E05F02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722D23-020F-47CE-8958-5E9AC93CF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DED5C1-4566-45EE-A4B5-CA4F9174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9BDA-4E8D-406D-AE2F-E5C62715DCC2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E5C820-9AC3-4745-ADA7-F267C4F3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6391C4-F4F4-4109-9990-20732D00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5A0F-A1D5-4DB1-AC3D-BA97E981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71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A99777-3AA7-4834-B384-99E2FB90C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A7D2E1-87A8-4BD5-BA51-DD82D06AA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C6E3D8-8FF3-4A19-B9F0-81F73F43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9BDA-4E8D-406D-AE2F-E5C62715DCC2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5388-D318-4422-8EBF-77695EB2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BF4A6B-7EF7-4A80-91B6-EFC03A23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5A0F-A1D5-4DB1-AC3D-BA97E981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22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B4DBC-2DEF-4CAE-AD39-55A4582A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18B263-4BE0-45CB-9416-568771010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641547-C282-496A-8421-715C947C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9BDA-4E8D-406D-AE2F-E5C62715DCC2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3A64A8-A2F5-4A20-9388-32B76FC4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06A63-2A15-4544-A263-DA1D0673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5A0F-A1D5-4DB1-AC3D-BA97E981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11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59FEE-EFE9-416F-94B0-E14772D9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5042EB-3C44-4D10-AF35-A2655321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519FBA-5845-4ED8-A86F-272CA62B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9BDA-4E8D-406D-AE2F-E5C62715DCC2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91F8A9-EC01-4FD3-81C5-8A1844E9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A7C524-C2DF-4E83-AE83-A259CB78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5A0F-A1D5-4DB1-AC3D-BA97E981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3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18915-6A4F-454E-9CB6-84016060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287469-2E6D-4E0F-941E-EB55C2085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D2F64B-F354-4E34-9322-E36196786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A18E82-9407-492F-9B4A-7128A406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9BDA-4E8D-406D-AE2F-E5C62715DCC2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0922A0-63D8-44C6-9C2D-AD199D80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3D9A3A-FDE5-49B6-9A41-D730DE6A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5A0F-A1D5-4DB1-AC3D-BA97E981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4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1BE16-3DA7-4BB5-8AF4-822AAD43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BA7611-3D9B-4CFA-AD1C-FF1ADEFA7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AE51F0-E619-4B9C-9104-23E75A5ED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DBD194-86AA-4614-A617-E12EBE5F5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C07605-1EAD-410D-B142-C73696B77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D1CA31-8812-4C3C-9A19-2DCA3C23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9BDA-4E8D-406D-AE2F-E5C62715DCC2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2CAEEA-C1A7-48A9-833F-A851BC45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694D23-408F-4170-8E83-03032248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5A0F-A1D5-4DB1-AC3D-BA97E981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85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868D2-37CD-4582-8B93-4BAB8D9E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A6EB23-ACB3-4803-A942-95E6F5BA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9BDA-4E8D-406D-AE2F-E5C62715DCC2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BF87BA-3297-4713-AD40-1A2E70AB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77930A-5832-43D9-A19B-AF19358F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5A0F-A1D5-4DB1-AC3D-BA97E981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24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CF150C-5C06-4190-B983-4F7816C8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9BDA-4E8D-406D-AE2F-E5C62715DCC2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29E71E-1F3D-499C-942C-44A8306C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C58975-A79A-412F-87B2-95AC6463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5A0F-A1D5-4DB1-AC3D-BA97E981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20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171EE-0323-4F16-9058-AB0FB7A4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E88E0F-EEC9-456C-9924-AC989832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CCBB9A-EFB0-49B6-B231-2D41022B3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431C61-C3AB-44C5-8909-CC1C6B7F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9BDA-4E8D-406D-AE2F-E5C62715DCC2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FA3E36-984B-4FA8-97FB-8FF92677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8DE0F1-3BF9-4C05-96E4-4B6CA71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5A0F-A1D5-4DB1-AC3D-BA97E981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00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BAD4E-0C2A-43FE-A4D0-87DD1C6C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15E866-4033-4204-A4E8-2A2973A26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29C061-716E-44C2-8CE8-D316B857A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304D10-7C79-45E3-BD1A-284E2BF4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9BDA-4E8D-406D-AE2F-E5C62715DCC2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4FAFCF-195B-402A-863E-6026221A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B2345F-A5A2-4325-B0D4-CF14E653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5A0F-A1D5-4DB1-AC3D-BA97E981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70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309F59-14E0-46A4-8A85-A4B8B944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85534-F5B9-46EB-A1F1-4652B8108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0F2059-FA05-48D2-9E05-A5B381057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E9BDA-4E8D-406D-AE2F-E5C62715DCC2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3BCF5F-7384-4E7F-9C84-6FF7070D4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40959-6590-4F32-B11F-8EDA2C84B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5A0F-A1D5-4DB1-AC3D-BA97E9818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34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xadupre@microsoft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nnx.a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B6523-68F3-4483-9C7A-3E523C049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Persistence</a:t>
            </a:r>
            <a:br>
              <a:rPr lang="fr-FR" dirty="0"/>
            </a:br>
            <a:r>
              <a:rPr lang="fr-FR" dirty="0" err="1"/>
              <a:t>scikit-learn</a:t>
            </a:r>
            <a:r>
              <a:rPr lang="fr-FR" dirty="0"/>
              <a:t> and ONNX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8727AE-EAC6-4D96-BE94-63A853855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Xavier Dupré</a:t>
            </a:r>
          </a:p>
          <a:p>
            <a:r>
              <a:rPr lang="fr-FR" dirty="0"/>
              <a:t>Senior Data </a:t>
            </a:r>
            <a:r>
              <a:rPr lang="fr-FR" dirty="0" err="1"/>
              <a:t>Scientist</a:t>
            </a:r>
            <a:r>
              <a:rPr lang="fr-FR" dirty="0"/>
              <a:t> at Microsoft</a:t>
            </a:r>
          </a:p>
          <a:p>
            <a:r>
              <a:rPr lang="fr-FR" dirty="0"/>
              <a:t>Professor at ENSAE</a:t>
            </a:r>
          </a:p>
        </p:txBody>
      </p:sp>
    </p:spTree>
    <p:extLst>
      <p:ext uri="{BB962C8B-B14F-4D97-AF65-F5344CB8AC3E}">
        <p14:creationId xmlns:p14="http://schemas.microsoft.com/office/powerpoint/2010/main" val="52701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362F8-B89D-4C53-A3F6-5C954A78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Simple </a:t>
            </a:r>
            <a:r>
              <a:rPr lang="fr-FR" dirty="0" err="1"/>
              <a:t>function</a:t>
            </a:r>
            <a:r>
              <a:rPr lang="fr-FR" dirty="0"/>
              <a:t> in ONNX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BE22B62-B386-453B-BE28-6AC39484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8160" y="1935837"/>
            <a:ext cx="5457825" cy="2476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6DA326F-F579-40D4-B39F-9C8510983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649" y="1890951"/>
            <a:ext cx="3381375" cy="6191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2E7001B-8190-4448-A187-E1672C168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649" y="2705099"/>
            <a:ext cx="6343650" cy="1504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A2A7454-0623-4DE5-B60C-BD3BD18ED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" y="4657486"/>
            <a:ext cx="11496675" cy="154305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98E33F7-F6AF-4C8E-A28C-90AACAFB5C1E}"/>
              </a:ext>
            </a:extLst>
          </p:cNvPr>
          <p:cNvCxnSpPr/>
          <p:nvPr/>
        </p:nvCxnSpPr>
        <p:spPr>
          <a:xfrm flipH="1">
            <a:off x="8842248" y="1435608"/>
            <a:ext cx="1115568" cy="13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96F4FD5-7B9F-4BC9-B18E-592871E65C24}"/>
              </a:ext>
            </a:extLst>
          </p:cNvPr>
          <p:cNvSpPr txBox="1"/>
          <p:nvPr/>
        </p:nvSpPr>
        <p:spPr>
          <a:xfrm>
            <a:off x="9957816" y="110844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f(X)=…</a:t>
            </a:r>
          </a:p>
        </p:txBody>
      </p:sp>
    </p:spTree>
    <p:extLst>
      <p:ext uri="{BB962C8B-B14F-4D97-AF65-F5344CB8AC3E}">
        <p14:creationId xmlns:p14="http://schemas.microsoft.com/office/powerpoint/2010/main" val="264374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362F8-B89D-4C53-A3F6-5C954A78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Serialization</a:t>
            </a:r>
            <a:r>
              <a:rPr lang="fr-FR" dirty="0"/>
              <a:t>, </a:t>
            </a:r>
            <a:r>
              <a:rPr lang="fr-FR" dirty="0" err="1"/>
              <a:t>metadata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BB23FD-C04A-4112-B656-4436E8DF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18" y="1841340"/>
            <a:ext cx="6238875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C3B5392-F675-4980-9674-F3979DDA6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18" y="3417570"/>
            <a:ext cx="5086350" cy="8953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D22C226-15F7-4A79-A596-E4F39488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432" y="2755740"/>
            <a:ext cx="32670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4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362F8-B89D-4C53-A3F6-5C954A78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 dirty="0" err="1"/>
              <a:t>functions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771672-17EA-4C5E-998C-137CC190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05" y="4555807"/>
            <a:ext cx="8553450" cy="14954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17E457-763B-4CD2-893D-BCF13DC4B92F}"/>
              </a:ext>
            </a:extLst>
          </p:cNvPr>
          <p:cNvSpPr/>
          <p:nvPr/>
        </p:nvSpPr>
        <p:spPr>
          <a:xfrm>
            <a:off x="1716404" y="2228671"/>
            <a:ext cx="90849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lin_reg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OnnxLinearRegressor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('input’, 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coefficients=beta,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73439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B1A45-FFD7-483D-B0A8-D54DC32B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2531276"/>
            <a:ext cx="10515600" cy="1325563"/>
          </a:xfrm>
        </p:spPr>
        <p:txBody>
          <a:bodyPr/>
          <a:lstStyle/>
          <a:p>
            <a:r>
              <a:rPr lang="fr-FR" dirty="0"/>
              <a:t>Conversion to ONNX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2AA4E-CD13-4C05-8C50-D7941109A686}"/>
              </a:ext>
            </a:extLst>
          </p:cNvPr>
          <p:cNvSpPr/>
          <p:nvPr/>
        </p:nvSpPr>
        <p:spPr>
          <a:xfrm>
            <a:off x="1374558" y="4204876"/>
            <a:ext cx="9087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library gets its converter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sklearn-onnx</a:t>
            </a:r>
            <a:r>
              <a:rPr lang="en-US" sz="2400" b="1" dirty="0"/>
              <a:t> for </a:t>
            </a:r>
            <a:r>
              <a:rPr lang="en-US" sz="2400" b="1" dirty="0" err="1"/>
              <a:t>scikit</a:t>
            </a:r>
            <a:r>
              <a:rPr lang="en-US" sz="2400" b="1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168818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362F8-B89D-4C53-A3F6-5C954A78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to ONNX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46099D-6D89-47E5-903A-6AED9869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36" y="1464214"/>
            <a:ext cx="9020175" cy="17811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8B8828-3B74-49C2-8176-7202413BD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6401"/>
            <a:ext cx="5972175" cy="9810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040CE7C-7568-4BBC-9A82-3A83314D4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71" y="5153395"/>
            <a:ext cx="114871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8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362F8-B89D-4C53-A3F6-5C954A78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to ONNX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10F712-5EC6-4C47-A172-67B8561C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85" y="1617266"/>
            <a:ext cx="6943725" cy="17811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0BAEF4-ED68-4026-8FB2-301FA0A87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" y="4398169"/>
            <a:ext cx="6096000" cy="5048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0696EB-BA81-4196-ABBC-032E21260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053" y="0"/>
            <a:ext cx="3341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2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B1A45-FFD7-483D-B0A8-D54DC32B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2531276"/>
            <a:ext cx="10515600" cy="1325563"/>
          </a:xfrm>
        </p:spPr>
        <p:txBody>
          <a:bodyPr/>
          <a:lstStyle/>
          <a:p>
            <a:r>
              <a:rPr lang="fr-FR" dirty="0"/>
              <a:t>Runtime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2AA4E-CD13-4C05-8C50-D7941109A686}"/>
              </a:ext>
            </a:extLst>
          </p:cNvPr>
          <p:cNvSpPr/>
          <p:nvPr/>
        </p:nvSpPr>
        <p:spPr>
          <a:xfrm>
            <a:off x="1374558" y="4204876"/>
            <a:ext cx="9087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Predict anywhere (CPU, GPU, ARM, </a:t>
            </a:r>
            <a:r>
              <a:rPr lang="en-US" sz="2400" dirty="0" err="1"/>
              <a:t>js</a:t>
            </a:r>
            <a:r>
              <a:rPr lang="en-US" sz="2400" dirty="0"/>
              <a:t>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dependency on the training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runtime implements a subset of the mathematical functions defined in ONNX.</a:t>
            </a:r>
          </a:p>
        </p:txBody>
      </p:sp>
    </p:spTree>
    <p:extLst>
      <p:ext uri="{BB962C8B-B14F-4D97-AF65-F5344CB8AC3E}">
        <p14:creationId xmlns:p14="http://schemas.microsoft.com/office/powerpoint/2010/main" val="45822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362F8-B89D-4C53-A3F6-5C954A78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onnxruntime</a:t>
            </a:r>
            <a:r>
              <a:rPr lang="fr-FR" dirty="0"/>
              <a:t> (by Microsoft)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7834304-AF14-4218-9D13-B662BFCDD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Runtime written in C++</a:t>
            </a:r>
          </a:p>
          <a:p>
            <a:r>
              <a:rPr lang="en-US" dirty="0"/>
              <a:t>Available for CPU, GPU, ARM</a:t>
            </a:r>
          </a:p>
          <a:p>
            <a:r>
              <a:rPr lang="en-US" dirty="0"/>
              <a:t>Binding for C, C++, C#, Python</a:t>
            </a:r>
          </a:p>
          <a:p>
            <a:r>
              <a:rPr lang="en-US" dirty="0"/>
              <a:t>Use </a:t>
            </a:r>
            <a:r>
              <a:rPr lang="en-US" dirty="0" err="1"/>
              <a:t>openmp</a:t>
            </a:r>
            <a:r>
              <a:rPr lang="en-US" dirty="0"/>
              <a:t>, </a:t>
            </a:r>
            <a:r>
              <a:rPr lang="en-US" dirty="0" err="1"/>
              <a:t>mkldnn</a:t>
            </a:r>
            <a:r>
              <a:rPr lang="en-US" dirty="0"/>
              <a:t>, </a:t>
            </a:r>
            <a:r>
              <a:rPr lang="en-US" dirty="0" err="1"/>
              <a:t>tensorrt</a:t>
            </a:r>
            <a:r>
              <a:rPr lang="en-US" dirty="0"/>
              <a:t>, </a:t>
            </a:r>
            <a:r>
              <a:rPr lang="en-US" dirty="0" err="1"/>
              <a:t>tvm</a:t>
            </a:r>
            <a:r>
              <a:rPr lang="en-US" dirty="0"/>
              <a:t>, </a:t>
            </a:r>
            <a:r>
              <a:rPr lang="en-US" dirty="0" err="1"/>
              <a:t>ngraph</a:t>
            </a:r>
            <a:r>
              <a:rPr lang="en-US" dirty="0"/>
              <a:t>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192159-D880-4236-A1D3-AED6346B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4578350"/>
            <a:ext cx="67246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362F8-B89D-4C53-A3F6-5C954A78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Benchmark: one-off </a:t>
            </a:r>
            <a:r>
              <a:rPr lang="fr-FR" dirty="0" err="1"/>
              <a:t>prediction</a:t>
            </a:r>
            <a:r>
              <a:rPr lang="fr-FR" dirty="0"/>
              <a:t> LR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52424D-83DF-4CB9-8572-A5C55FCDC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91" y="2113597"/>
            <a:ext cx="11085109" cy="361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4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362F8-B89D-4C53-A3F6-5C954A78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Benchmark: one-off </a:t>
            </a:r>
            <a:r>
              <a:rPr lang="fr-FR" dirty="0" err="1"/>
              <a:t>prediction</a:t>
            </a:r>
            <a:r>
              <a:rPr lang="fr-FR" dirty="0"/>
              <a:t> RF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8C65946-8895-4DBD-AA9C-D4292BF79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4" y="1889760"/>
            <a:ext cx="1133958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56221-604D-4010-9F45-77311ABF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D4726-611F-4F15-AC30-2A5B2D8EE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604" y="2553595"/>
            <a:ext cx="6063447" cy="1707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Everything in this presentation is </a:t>
            </a:r>
            <a:r>
              <a:rPr lang="en-US" sz="3600" b="1" dirty="0"/>
              <a:t>open source </a:t>
            </a:r>
            <a:r>
              <a:rPr lang="en-US" sz="3600" dirty="0"/>
              <a:t>(</a:t>
            </a:r>
            <a:r>
              <a:rPr lang="en-US" sz="3600" b="1" dirty="0"/>
              <a:t>MIT</a:t>
            </a:r>
            <a:r>
              <a:rPr lang="en-US" sz="3600" dirty="0"/>
              <a:t> license) and hosted on </a:t>
            </a:r>
            <a:r>
              <a:rPr lang="en-US" sz="3600" b="1" dirty="0"/>
              <a:t>github</a:t>
            </a:r>
            <a:r>
              <a:rPr lang="en-US" sz="3600" dirty="0"/>
              <a:t>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27038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362F8-B89D-4C53-A3F6-5C954A78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Benchmark: deep learning (CPU)</a:t>
            </a:r>
          </a:p>
        </p:txBody>
      </p:sp>
      <p:pic>
        <p:nvPicPr>
          <p:cNvPr id="5122" name="Picture 2" descr="../_images/onnx_deploy_108_0.png">
            <a:extLst>
              <a:ext uri="{FF2B5EF4-FFF2-40B4-BE49-F238E27FC236}">
                <a16:creationId xmlns:a16="http://schemas.microsoft.com/office/drawing/2014/main" id="{32E0F522-7078-464D-B49C-97D4A30F4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76" y="2448387"/>
            <a:ext cx="8762806" cy="289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17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B1A45-FFD7-483D-B0A8-D54DC32B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2531276"/>
            <a:ext cx="10515600" cy="1325563"/>
          </a:xfrm>
        </p:spPr>
        <p:txBody>
          <a:bodyPr/>
          <a:lstStyle/>
          <a:p>
            <a:r>
              <a:rPr lang="fr-FR" dirty="0"/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3771438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362F8-B89D-4C53-A3F6-5C954A78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33700" cy="1325563"/>
          </a:xfrm>
        </p:spPr>
        <p:txBody>
          <a:bodyPr/>
          <a:lstStyle/>
          <a:p>
            <a:r>
              <a:rPr lang="fr-FR" dirty="0" err="1"/>
              <a:t>Today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2A45BD-CFD9-4B0F-A8FB-F13A0207D38F}"/>
              </a:ext>
            </a:extLst>
          </p:cNvPr>
          <p:cNvSpPr txBox="1"/>
          <p:nvPr/>
        </p:nvSpPr>
        <p:spPr>
          <a:xfrm>
            <a:off x="838200" y="1861709"/>
            <a:ext cx="4075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Converters</a:t>
            </a:r>
            <a:r>
              <a:rPr lang="fr-FR" sz="2400" dirty="0"/>
              <a:t> for main machine </a:t>
            </a:r>
            <a:r>
              <a:rPr lang="fr-FR" sz="2400" dirty="0" err="1"/>
              <a:t>learned</a:t>
            </a:r>
            <a:r>
              <a:rPr lang="fr-FR" sz="2400" dirty="0"/>
              <a:t> </a:t>
            </a:r>
            <a:r>
              <a:rPr lang="fr-FR" sz="2400" dirty="0" err="1"/>
              <a:t>models</a:t>
            </a:r>
            <a:r>
              <a:rPr lang="fr-FR" sz="2400" dirty="0"/>
              <a:t> in </a:t>
            </a:r>
            <a:r>
              <a:rPr lang="fr-FR" sz="2400" dirty="0" err="1"/>
              <a:t>scikit-learn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Possibility</a:t>
            </a:r>
            <a:r>
              <a:rPr lang="fr-FR" sz="2400" dirty="0"/>
              <a:t> to </a:t>
            </a:r>
            <a:r>
              <a:rPr lang="fr-FR" sz="2400" dirty="0" err="1"/>
              <a:t>add</a:t>
            </a:r>
            <a:r>
              <a:rPr lang="fr-FR" sz="2400" dirty="0"/>
              <a:t> custom </a:t>
            </a:r>
            <a:r>
              <a:rPr lang="fr-FR" sz="2400" dirty="0" err="1"/>
              <a:t>converters</a:t>
            </a: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176E9C-A8BC-4F6C-8C41-C3BF32778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5021436"/>
            <a:ext cx="7322709" cy="183656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C4672C8-97D3-44A3-BCE0-FC9C9BCF8E52}"/>
              </a:ext>
            </a:extLst>
          </p:cNvPr>
          <p:cNvSpPr txBox="1">
            <a:spLocks/>
          </p:cNvSpPr>
          <p:nvPr/>
        </p:nvSpPr>
        <p:spPr>
          <a:xfrm>
            <a:off x="7082790" y="365124"/>
            <a:ext cx="2933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Next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D601F6-BCB0-455C-9785-99C9CDF7D0F9}"/>
              </a:ext>
            </a:extLst>
          </p:cNvPr>
          <p:cNvSpPr txBox="1"/>
          <p:nvPr/>
        </p:nvSpPr>
        <p:spPr>
          <a:xfrm>
            <a:off x="7082790" y="1871758"/>
            <a:ext cx="4075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Support for </a:t>
            </a:r>
            <a:r>
              <a:rPr lang="fr-FR" sz="2400" dirty="0" err="1"/>
              <a:t>sparse</a:t>
            </a:r>
            <a:r>
              <a:rPr lang="fr-FR" sz="2400" dirty="0"/>
              <a:t> </a:t>
            </a:r>
            <a:r>
              <a:rPr lang="fr-FR" sz="2400" dirty="0" err="1"/>
              <a:t>tensors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Speed </a:t>
            </a:r>
            <a:r>
              <a:rPr lang="fr-FR" sz="2400" dirty="0" err="1"/>
              <a:t>improvments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Better</a:t>
            </a:r>
            <a:r>
              <a:rPr lang="fr-FR" sz="2400" dirty="0"/>
              <a:t>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91437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B1A45-FFD7-483D-B0A8-D54DC32B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1491450"/>
            <a:ext cx="10515600" cy="4669654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.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 err="1"/>
              <a:t>Any</a:t>
            </a:r>
            <a:r>
              <a:rPr lang="fr-FR" dirty="0"/>
              <a:t> question: </a:t>
            </a:r>
            <a:r>
              <a:rPr lang="fr-FR" dirty="0">
                <a:hlinkClick r:id="rId2"/>
              </a:rPr>
              <a:t>xadupre@microsoft.com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76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56221-604D-4010-9F45-77311ABF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D4726-611F-4F15-AC30-2A5B2D8EE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9536" cy="3110359"/>
          </a:xfrm>
        </p:spPr>
        <p:txBody>
          <a:bodyPr/>
          <a:lstStyle/>
          <a:p>
            <a:r>
              <a:rPr lang="en-US" dirty="0"/>
              <a:t>Persistence and predictions</a:t>
            </a:r>
          </a:p>
          <a:p>
            <a:r>
              <a:rPr lang="en-US" dirty="0"/>
              <a:t>ONNX specifications</a:t>
            </a:r>
          </a:p>
          <a:p>
            <a:r>
              <a:rPr lang="en-US" dirty="0"/>
              <a:t>Conversion to ONNX</a:t>
            </a:r>
          </a:p>
          <a:p>
            <a:r>
              <a:rPr lang="en-US" dirty="0"/>
              <a:t>Runtime / Benchmark</a:t>
            </a:r>
          </a:p>
          <a:p>
            <a:r>
              <a:rPr lang="en-US" dirty="0"/>
              <a:t>Future Plans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788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B1A45-FFD7-483D-B0A8-D54DC32B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2531276"/>
            <a:ext cx="10515600" cy="1325563"/>
          </a:xfrm>
        </p:spPr>
        <p:txBody>
          <a:bodyPr/>
          <a:lstStyle/>
          <a:p>
            <a:r>
              <a:rPr lang="fr-FR" dirty="0" err="1"/>
              <a:t>Persistence</a:t>
            </a:r>
            <a:r>
              <a:rPr lang="fr-FR" dirty="0"/>
              <a:t> and </a:t>
            </a:r>
            <a:r>
              <a:rPr lang="fr-FR" dirty="0" err="1"/>
              <a:t>Prediction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881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362F8-B89D-4C53-A3F6-5C954A78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Persistence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pickle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C40109-AAE0-43B2-BFCE-506767465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3" y="1620914"/>
            <a:ext cx="1066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7270E3D-25D9-4016-929E-A315BBDE99DE}"/>
              </a:ext>
            </a:extLst>
          </p:cNvPr>
          <p:cNvSpPr txBox="1"/>
          <p:nvPr/>
        </p:nvSpPr>
        <p:spPr>
          <a:xfrm>
            <a:off x="958788" y="4775421"/>
            <a:ext cx="7046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Unpickle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unstable</a:t>
            </a:r>
            <a:r>
              <a:rPr lang="fr-FR" dirty="0"/>
              <a:t> (python version…)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Predictions</a:t>
            </a:r>
            <a:r>
              <a:rPr lang="fr-FR" dirty="0"/>
              <a:t> are not fast (</a:t>
            </a:r>
            <a:r>
              <a:rPr lang="fr-FR" dirty="0" err="1"/>
              <a:t>scikit-learn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optimized</a:t>
            </a:r>
            <a:r>
              <a:rPr lang="fr-FR" dirty="0"/>
              <a:t> for batch </a:t>
            </a:r>
            <a:r>
              <a:rPr lang="fr-FR" dirty="0" err="1"/>
              <a:t>predictions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531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362F8-B89D-4C53-A3F6-5C954A78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With</a:t>
            </a:r>
            <a:r>
              <a:rPr lang="fr-FR" dirty="0"/>
              <a:t> Iris: python &gt;&gt; </a:t>
            </a:r>
            <a:r>
              <a:rPr lang="fr-FR" dirty="0" err="1"/>
              <a:t>cython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9A4D81-A7F3-4906-8020-8CC22CDF0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240" y="1694180"/>
            <a:ext cx="8459414" cy="479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8B8A9F-F39B-4FE0-9A51-5B632E836E96}"/>
              </a:ext>
            </a:extLst>
          </p:cNvPr>
          <p:cNvSpPr/>
          <p:nvPr/>
        </p:nvSpPr>
        <p:spPr>
          <a:xfrm>
            <a:off x="1065040" y="3059668"/>
            <a:ext cx="1375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clr.predict</a:t>
            </a:r>
            <a:r>
              <a:rPr lang="fr-FR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89096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362F8-B89D-4C53-A3F6-5C954A78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Persistence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ONNX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D30D8A-2BB6-42E4-9D27-8D45EF3A1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1066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4A520DE-9D26-49FD-8FBD-49949E87DA5B}"/>
              </a:ext>
            </a:extLst>
          </p:cNvPr>
          <p:cNvSpPr txBox="1"/>
          <p:nvPr/>
        </p:nvSpPr>
        <p:spPr>
          <a:xfrm>
            <a:off x="1286799" y="4731798"/>
            <a:ext cx="9618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ONNX…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Is a </a:t>
            </a:r>
            <a:r>
              <a:rPr lang="fr-FR" sz="2400" dirty="0" err="1"/>
              <a:t>serialization</a:t>
            </a:r>
            <a:r>
              <a:rPr lang="fr-FR" sz="2400" dirty="0"/>
              <a:t> format </a:t>
            </a:r>
            <a:r>
              <a:rPr lang="fr-FR" sz="2400" dirty="0" err="1"/>
              <a:t>based</a:t>
            </a:r>
            <a:r>
              <a:rPr lang="fr-FR" sz="2400" dirty="0"/>
              <a:t> on </a:t>
            </a:r>
            <a:r>
              <a:rPr lang="fr-FR" sz="2400" dirty="0" err="1"/>
              <a:t>protobuf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Aims</a:t>
            </a:r>
            <a:r>
              <a:rPr lang="fr-FR" sz="2400" dirty="0"/>
              <a:t> at </a:t>
            </a:r>
            <a:r>
              <a:rPr lang="fr-FR" sz="2400" dirty="0" err="1"/>
              <a:t>describing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prediction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machine </a:t>
            </a:r>
            <a:r>
              <a:rPr lang="fr-FR" sz="2400" dirty="0" err="1"/>
              <a:t>learned</a:t>
            </a:r>
            <a:r>
              <a:rPr lang="fr-FR" sz="2400" dirty="0"/>
              <a:t> </a:t>
            </a:r>
            <a:r>
              <a:rPr lang="fr-FR" sz="2400" dirty="0" err="1"/>
              <a:t>models</a:t>
            </a: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924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362F8-B89D-4C53-A3F6-5C954A78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components for ONNX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457ED2-389C-4E0D-ABFD-19D4A7EA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6" y="2261697"/>
            <a:ext cx="11102344" cy="233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35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B1A45-FFD7-483D-B0A8-D54DC32B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2531276"/>
            <a:ext cx="10515600" cy="1325563"/>
          </a:xfrm>
        </p:spPr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2AA4E-CD13-4C05-8C50-D7941109A686}"/>
              </a:ext>
            </a:extLst>
          </p:cNvPr>
          <p:cNvSpPr/>
          <p:nvPr/>
        </p:nvSpPr>
        <p:spPr>
          <a:xfrm>
            <a:off x="1374558" y="4204876"/>
            <a:ext cx="9087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ONNX</a:t>
            </a:r>
            <a:r>
              <a:rPr lang="en-US" sz="2400" dirty="0"/>
              <a:t> = </a:t>
            </a:r>
            <a:r>
              <a:rPr lang="en-US" sz="2400" b="1" dirty="0"/>
              <a:t>Set of mathematical operations</a:t>
            </a:r>
            <a:r>
              <a:rPr lang="en-US" sz="2400" dirty="0"/>
              <a:t> assembled into a </a:t>
            </a:r>
            <a:r>
              <a:rPr lang="en-US" sz="2400" b="1" dirty="0"/>
              <a:t>graph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versioned and </a:t>
            </a:r>
            <a:r>
              <a:rPr lang="en-US" sz="2400" b="1" dirty="0"/>
              <a:t>stable</a:t>
            </a:r>
            <a:r>
              <a:rPr lang="en-US" sz="2400" dirty="0"/>
              <a:t>: backward compatibility.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optimized for deep learning, it works with </a:t>
            </a:r>
            <a:r>
              <a:rPr lang="en-US" sz="2400" b="1" dirty="0"/>
              <a:t>single float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09467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303</Words>
  <Application>Microsoft Office PowerPoint</Application>
  <PresentationFormat>Grand écran</PresentationFormat>
  <Paragraphs>61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Thème Office</vt:lpstr>
      <vt:lpstr>Model Persistence scikit-learn and ONNX</vt:lpstr>
      <vt:lpstr>Open Source</vt:lpstr>
      <vt:lpstr>Plan</vt:lpstr>
      <vt:lpstr>Persistence and Prediction</vt:lpstr>
      <vt:lpstr>Persistence with pickle</vt:lpstr>
      <vt:lpstr>With Iris: python &gt;&gt; cython</vt:lpstr>
      <vt:lpstr>Persistence with ONNX</vt:lpstr>
      <vt:lpstr>Three components for ONNX</vt:lpstr>
      <vt:lpstr>ONNX</vt:lpstr>
      <vt:lpstr>Simple function in ONNX</vt:lpstr>
      <vt:lpstr>Serialization, metadata</vt:lpstr>
      <vt:lpstr>Machine learning functions</vt:lpstr>
      <vt:lpstr>Conversion to ONNX</vt:lpstr>
      <vt:lpstr>Logistic Regression to ONNX</vt:lpstr>
      <vt:lpstr>Pipeline to ONNX</vt:lpstr>
      <vt:lpstr>Runtime</vt:lpstr>
      <vt:lpstr>onnxruntime (by Microsoft)</vt:lpstr>
      <vt:lpstr>Benchmark: one-off prediction LR</vt:lpstr>
      <vt:lpstr>Benchmark: one-off prediction RF</vt:lpstr>
      <vt:lpstr>Benchmark: deep learning (CPU)</vt:lpstr>
      <vt:lpstr>Future plans</vt:lpstr>
      <vt:lpstr>Today</vt:lpstr>
      <vt:lpstr>   Thank you.    Any question: xadupre@microsoft.com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Persistence scikit-learn and ONNX</dc:title>
  <dc:creator>dupre xavier</dc:creator>
  <cp:lastModifiedBy>dupre xavier</cp:lastModifiedBy>
  <cp:revision>7</cp:revision>
  <dcterms:created xsi:type="dcterms:W3CDTF">2019-05-27T15:28:16Z</dcterms:created>
  <dcterms:modified xsi:type="dcterms:W3CDTF">2019-05-27T16:39:39Z</dcterms:modified>
</cp:coreProperties>
</file>