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85" r:id="rId3"/>
    <p:sldId id="258" r:id="rId4"/>
    <p:sldId id="263" r:id="rId5"/>
    <p:sldId id="275" r:id="rId6"/>
    <p:sldId id="259" r:id="rId7"/>
    <p:sldId id="260" r:id="rId8"/>
    <p:sldId id="261" r:id="rId9"/>
    <p:sldId id="264" r:id="rId10"/>
    <p:sldId id="262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33" autoAdjust="0"/>
  </p:normalViewPr>
  <p:slideViewPr>
    <p:cSldViewPr>
      <p:cViewPr varScale="1">
        <p:scale>
          <a:sx n="68" d="100"/>
          <a:sy n="68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C04EA-CDDC-497B-8546-84D395B20C65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36BAB-210E-4A64-BE63-D810C49152F4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Atomicità</a:t>
            </a:r>
            <a:r>
              <a:rPr lang="it-IT" dirty="0" smtClean="0"/>
              <a:t>: Le operazioni</a:t>
            </a:r>
            <a:r>
              <a:rPr lang="it-IT" baseline="0" dirty="0" smtClean="0"/>
              <a:t> di lettura e scrittura vengono completate in modo atomico. FUFFA, tanta </a:t>
            </a:r>
            <a:r>
              <a:rPr lang="it-IT" baseline="0" dirty="0" err="1" smtClean="0"/>
              <a:t>fuffa</a:t>
            </a:r>
            <a:r>
              <a:rPr lang="it-IT" baseline="0" dirty="0" smtClean="0"/>
              <a:t>! Ovvero, o l’operazione viene portata completamente a termine </a:t>
            </a:r>
            <a:r>
              <a:rPr lang="en-US" baseline="0" dirty="0" smtClean="0"/>
              <a:t>o non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svolta</a:t>
            </a:r>
            <a:r>
              <a:rPr lang="en-US" baseline="0" dirty="0" smtClean="0"/>
              <a:t>.</a:t>
            </a:r>
          </a:p>
          <a:p>
            <a:r>
              <a:rPr lang="it-IT" b="1" baseline="0" dirty="0" smtClean="0"/>
              <a:t>Consistenza: </a:t>
            </a:r>
            <a:r>
              <a:rPr lang="it-IT" b="0" baseline="0" dirty="0" smtClean="0"/>
              <a:t>Non ci devono essere incongruenze tra i dati presenti nei vari nodi</a:t>
            </a:r>
          </a:p>
          <a:p>
            <a:r>
              <a:rPr lang="it-IT" b="1" baseline="0" dirty="0" smtClean="0"/>
              <a:t>Isolamento: </a:t>
            </a:r>
            <a:r>
              <a:rPr lang="it-IT" b="0" baseline="0" dirty="0" smtClean="0"/>
              <a:t>Due operazioni parallele devono essere effettuate una dopo l’altra in serie</a:t>
            </a:r>
          </a:p>
          <a:p>
            <a:r>
              <a:rPr lang="it-IT" b="1" baseline="0" dirty="0" smtClean="0"/>
              <a:t>Durabilità: </a:t>
            </a:r>
            <a:r>
              <a:rPr lang="it-IT" b="0" baseline="0" dirty="0" smtClean="0"/>
              <a:t>I dati devono essere permanenti</a:t>
            </a:r>
          </a:p>
          <a:p>
            <a:endParaRPr lang="it-IT" b="0" baseline="0" dirty="0" smtClean="0"/>
          </a:p>
          <a:p>
            <a:r>
              <a:rPr lang="it-IT" b="1" baseline="0" dirty="0" smtClean="0"/>
              <a:t>Omissioni: </a:t>
            </a:r>
            <a:r>
              <a:rPr lang="it-IT" b="0" baseline="0" dirty="0" smtClean="0"/>
              <a:t>Il client perde alcuni messaggi inviati durante la transazione. Il server deve tenere conto della possibile perdita.</a:t>
            </a:r>
          </a:p>
          <a:p>
            <a:r>
              <a:rPr lang="it-IT" b="1" baseline="0" dirty="0" err="1" smtClean="0"/>
              <a:t>Failstop</a:t>
            </a:r>
            <a:r>
              <a:rPr lang="it-IT" b="1" baseline="0" dirty="0" smtClean="0"/>
              <a:t>: </a:t>
            </a:r>
            <a:r>
              <a:rPr lang="it-IT" b="0" baseline="0" dirty="0" smtClean="0"/>
              <a:t>Crash! Il client (o il </a:t>
            </a:r>
            <a:r>
              <a:rPr lang="it-IT" b="0" baseline="0" dirty="0" err="1" smtClean="0"/>
              <a:t>sever</a:t>
            </a:r>
            <a:r>
              <a:rPr lang="it-IT" b="0" baseline="0" dirty="0" smtClean="0"/>
              <a:t>) subisce un crash durante la transazione o lo scambio di messaggi</a:t>
            </a:r>
          </a:p>
          <a:p>
            <a:r>
              <a:rPr lang="it-IT" b="1" baseline="0" dirty="0" smtClean="0"/>
              <a:t>Bizantini: </a:t>
            </a:r>
            <a:r>
              <a:rPr lang="it-IT" b="0" baseline="0" dirty="0" smtClean="0"/>
              <a:t>Il client o il server hanno un comportamento anomalo, del tutto casuale. Inviano messaggi arbitrari.</a:t>
            </a:r>
            <a:endParaRPr lang="it-IT" b="1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Questo protocollo prevede che il client contatta il server il quale diventa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primary</a:t>
            </a:r>
            <a:r>
              <a:rPr lang="it-IT" baseline="0" dirty="0" smtClean="0"/>
              <a:t> ed effettua le modifiche dà la conferma al client </a:t>
            </a:r>
            <a:r>
              <a:rPr lang="it-IT" baseline="0" dirty="0" smtClean="0"/>
              <a:t>e poi inoltra  gli aggiornamenti agli altri server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36BAB-210E-4A64-BE63-D810C49152F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5" name="Sottotito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1" name="Segnaposto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229BBA7-FCB6-4470-A30D-95524ACD22EA}" type="datetime1">
              <a:rPr lang="en-US" smtClean="0"/>
              <a:t>10/1/2010</a:t>
            </a:fld>
            <a:endParaRPr lang="en-US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4D2089-450B-472F-8D8D-FE9CFC1FC50C}" type="datetime1">
              <a:rPr lang="en-US" smtClean="0"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A6BD66D-4B89-4928-A578-2D172BCA0DED}" type="datetime1">
              <a:rPr lang="en-US" smtClean="0"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9E014-3A1B-4C20-9781-A795452757B4}" type="datetime1">
              <a:rPr lang="en-US" smtClean="0"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C1AE42-1B4C-4609-83BB-FD20BE2152B0}" type="datetime1">
              <a:rPr lang="en-US" smtClean="0"/>
              <a:t>10/1/2010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A99A8F-1505-4F35-8E66-EC65E8DC83B4}" type="datetime1">
              <a:rPr lang="en-US" smtClean="0"/>
              <a:t>10/1/2010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98BC69-6278-46D3-B78E-EFF6FBA1F8BD}" type="datetime1">
              <a:rPr lang="en-US" smtClean="0"/>
              <a:t>10/1/2010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42904F-F0CC-46D0-8DBC-2A2D81BF7601}" type="datetime1">
              <a:rPr lang="en-US" smtClean="0"/>
              <a:t>10/1/2010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549A2B-5BC5-4EC3-85EE-CF9BF1990F32}" type="datetime1">
              <a:rPr lang="en-US" smtClean="0"/>
              <a:t>10/1/2010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9E4943-CEDE-4FBA-AD42-3B0673C2DAB4}" type="datetime1">
              <a:rPr lang="en-US" smtClean="0"/>
              <a:t>10/1/2010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FA931-DAD0-4091-A288-54D575DFE2CD}" type="datetime1">
              <a:rPr lang="en-US" smtClean="0"/>
              <a:t>10/1/2010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Segnaposto immagin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egnaposto tito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1" name="Segnaposto tes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7" name="Segnaposto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B3F7D88-B893-4097-AF68-4C98FD477CA9}" type="datetime1">
              <a:rPr lang="en-US" smtClean="0"/>
              <a:t>10/1/2010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0DACA5F-A714-4875-8EF6-BE76863F991C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File system distribuito transazionale con replicazione 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75856" y="4365104"/>
            <a:ext cx="5114778" cy="1833352"/>
          </a:xfrm>
        </p:spPr>
        <p:txBody>
          <a:bodyPr>
            <a:normAutofit/>
          </a:bodyPr>
          <a:lstStyle/>
          <a:p>
            <a:pPr algn="l"/>
            <a:r>
              <a:rPr lang="it-IT" sz="1600" dirty="0" smtClean="0"/>
              <a:t>Prof. Valeria Cardellini</a:t>
            </a:r>
          </a:p>
          <a:p>
            <a:pPr algn="l"/>
            <a:r>
              <a:rPr lang="it-IT" sz="1600" dirty="0" smtClean="0"/>
              <a:t>Candidati:</a:t>
            </a:r>
          </a:p>
          <a:p>
            <a:pPr algn="l"/>
            <a:r>
              <a:rPr lang="it-IT" sz="1600" dirty="0" smtClean="0"/>
              <a:t>Alessandro Pacca</a:t>
            </a:r>
          </a:p>
          <a:p>
            <a:pPr algn="l"/>
            <a:r>
              <a:rPr lang="it-IT" sz="1600" dirty="0" smtClean="0"/>
              <a:t>Marina Dorelli</a:t>
            </a:r>
          </a:p>
          <a:p>
            <a:pPr algn="l"/>
            <a:r>
              <a:rPr lang="it-IT" sz="1600" dirty="0" smtClean="0"/>
              <a:t>Vienna </a:t>
            </a:r>
            <a:r>
              <a:rPr lang="it-IT" sz="1600" dirty="0" err="1" smtClean="0"/>
              <a:t>Codeluppi</a:t>
            </a:r>
            <a:r>
              <a:rPr lang="it-IT" sz="1600" dirty="0" smtClean="0"/>
              <a:t> </a:t>
            </a:r>
            <a:r>
              <a:rPr lang="it-IT" sz="1600" dirty="0" smtClean="0"/>
              <a:t>0130452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15430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Struttura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2" name="Immagine 11" descr="figli del server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340768"/>
            <a:ext cx="5236048" cy="5164880"/>
          </a:xfrm>
          <a:prstGeom prst="rect">
            <a:avLst/>
          </a:prstGeom>
        </p:spPr>
      </p:pic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10</a:t>
            </a:fld>
            <a:endParaRPr lang="en-US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struttura server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13458" y="1412776"/>
            <a:ext cx="7070910" cy="5092799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7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Interazione tra client e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11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7239000" cy="4876552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Il client contatta il DNS</a:t>
            </a:r>
          </a:p>
          <a:p>
            <a:r>
              <a:rPr lang="it-IT" dirty="0" smtClean="0"/>
              <a:t>Il DNS fornisce indirizzo IP e porta per contattare il sistema distribuito</a:t>
            </a:r>
          </a:p>
          <a:p>
            <a:r>
              <a:rPr lang="it-IT" dirty="0" smtClean="0"/>
              <a:t>Si connette ad un server</a:t>
            </a:r>
          </a:p>
          <a:p>
            <a:r>
              <a:rPr lang="it-IT" dirty="0" smtClean="0"/>
              <a:t>Interagisce con il server tramite una serie di operazioni</a:t>
            </a:r>
          </a:p>
          <a:p>
            <a:r>
              <a:rPr lang="it-IT" dirty="0" smtClean="0"/>
              <a:t>Il server effettua le operazioni richieste e conferma la corretta esecuzione</a:t>
            </a:r>
          </a:p>
          <a:p>
            <a:r>
              <a:rPr lang="it-IT" dirty="0" smtClean="0"/>
              <a:t>Il client chiude la connessione</a:t>
            </a:r>
          </a:p>
          <a:p>
            <a:r>
              <a:rPr lang="it-IT" dirty="0" smtClean="0"/>
              <a:t>Il figlio del server termina la sua esecuzione</a:t>
            </a:r>
          </a:p>
          <a:p>
            <a:r>
              <a:rPr lang="it-IT" dirty="0" smtClean="0"/>
              <a:t>Il client termina</a:t>
            </a:r>
          </a:p>
          <a:p>
            <a:endParaRPr lang="it-IT" dirty="0" smtClean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Interazione tra client e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12</a:t>
            </a:fld>
            <a:endParaRPr lang="en-US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Tipo di consistenza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Primary-based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local-write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7028439" cy="401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13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Il processo server che vuole accedere alla CS invia una richiesta a tutti gli altri processi del sistema</a:t>
            </a:r>
          </a:p>
          <a:p>
            <a:r>
              <a:rPr lang="it-IT" dirty="0" smtClean="0"/>
              <a:t>I processi che ricevono la richiesta</a:t>
            </a:r>
          </a:p>
          <a:p>
            <a:pPr lvl="1"/>
            <a:r>
              <a:rPr lang="it-IT" dirty="0" smtClean="0"/>
              <a:t>Se non intendono accedere alla CS danno l’ok</a:t>
            </a:r>
          </a:p>
          <a:p>
            <a:pPr lvl="1"/>
            <a:r>
              <a:rPr lang="it-IT" dirty="0" smtClean="0"/>
              <a:t>Se è stata fatta richiesta di accedere alla CS confrontano il proprio ID con quello del server che ha effettuato la richiesta</a:t>
            </a:r>
          </a:p>
          <a:p>
            <a:pPr lvl="2"/>
            <a:r>
              <a:rPr lang="it-IT" dirty="0" smtClean="0"/>
              <a:t>Se il proprio ID è minore ha la precedenza e non risponde</a:t>
            </a:r>
          </a:p>
          <a:p>
            <a:pPr lvl="2"/>
            <a:r>
              <a:rPr lang="it-IT" dirty="0" smtClean="0"/>
              <a:t>Se è maggiore dà l’ok</a:t>
            </a:r>
          </a:p>
          <a:p>
            <a:r>
              <a:rPr lang="it-IT" dirty="0" smtClean="0"/>
              <a:t>Una volta ricevuta la conferma da tutti accede alla CS effettua le modifiche</a:t>
            </a:r>
          </a:p>
          <a:p>
            <a:r>
              <a:rPr lang="it-IT" dirty="0" smtClean="0"/>
              <a:t>Una volta finita la scrittura invia la conferma ai processi che eventualmente sono in attesa di permesso per accedere alla sezione critica</a:t>
            </a:r>
          </a:p>
          <a:p>
            <a:pPr lvl="2"/>
            <a:endParaRPr lang="en-US" dirty="0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Mutua esclusione in ambito distribuito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 di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Ricart-Agrawala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14</a:t>
            </a:fld>
            <a:endParaRPr lang="en-US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Mutua esclusione in ambito distribuito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 di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Ricart-Agrawala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Segnaposto contenuto 6" descr="conferme agrawala.pn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2132856"/>
            <a:ext cx="7499176" cy="4079643"/>
          </a:xfrm>
          <a:prstGeom prst="rect">
            <a:avLst/>
          </a:prstGeom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15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Mutua esclusione in ambito locale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locking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Meccanismo che permette la scrittura di due processi server concorrenti su uno stesso file</a:t>
            </a:r>
          </a:p>
          <a:p>
            <a:r>
              <a:rPr lang="it-IT" dirty="0" smtClean="0"/>
              <a:t>Quando un server ha intenzione di effettuare delle modifiche a un file</a:t>
            </a:r>
          </a:p>
          <a:p>
            <a:pPr lvl="1"/>
            <a:r>
              <a:rPr lang="it-IT" dirty="0" smtClean="0"/>
              <a:t>Effettua delle chiamate di sistema per avere accesso esclusivo al file</a:t>
            </a:r>
          </a:p>
          <a:p>
            <a:pPr lvl="2"/>
            <a:r>
              <a:rPr lang="it-IT" dirty="0" err="1" smtClean="0"/>
              <a:t>fcntl</a:t>
            </a:r>
            <a:r>
              <a:rPr lang="it-IT" dirty="0" smtClean="0"/>
              <a:t>() con opzioni per effettuare </a:t>
            </a:r>
            <a:r>
              <a:rPr lang="it-IT" dirty="0" err="1" smtClean="0"/>
              <a:t>lock</a:t>
            </a:r>
            <a:r>
              <a:rPr lang="it-IT" dirty="0" smtClean="0"/>
              <a:t> ed </a:t>
            </a:r>
            <a:r>
              <a:rPr lang="it-IT" dirty="0" err="1" smtClean="0"/>
              <a:t>unlock</a:t>
            </a:r>
            <a:r>
              <a:rPr lang="it-IT" dirty="0" smtClean="0"/>
              <a:t> del file</a:t>
            </a:r>
          </a:p>
          <a:p>
            <a:pPr lvl="2"/>
            <a:r>
              <a:rPr lang="it-IT" dirty="0" smtClean="0"/>
              <a:t>le opzioni sono passate tramite </a:t>
            </a:r>
            <a:r>
              <a:rPr lang="it-IT" dirty="0" err="1" smtClean="0"/>
              <a:t>struct</a:t>
            </a:r>
            <a:r>
              <a:rPr lang="it-IT" dirty="0" smtClean="0"/>
              <a:t> di tipo </a:t>
            </a:r>
            <a:r>
              <a:rPr lang="it-IT" dirty="0" err="1" smtClean="0"/>
              <a:t>flock</a:t>
            </a:r>
            <a:endParaRPr lang="it-IT" dirty="0" smtClean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16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omiss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4869160"/>
            <a:ext cx="3430538" cy="1743504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client: omissioni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7239000" cy="4371752"/>
          </a:xfrm>
        </p:spPr>
        <p:txBody>
          <a:bodyPr>
            <a:normAutofit/>
          </a:bodyPr>
          <a:lstStyle/>
          <a:p>
            <a:pPr lvl="0"/>
            <a:r>
              <a:rPr lang="it-IT" dirty="0" smtClean="0"/>
              <a:t>Client e server hanno già stabilito una connessione e si scambiano messaggi.</a:t>
            </a:r>
          </a:p>
          <a:p>
            <a:pPr lvl="1"/>
            <a:r>
              <a:rPr lang="it-IT" dirty="0" smtClean="0"/>
              <a:t>Durante la transazione il client non può inviare un nuovo messaggio fin quando non ha avuto conferma dal server</a:t>
            </a:r>
          </a:p>
          <a:p>
            <a:pPr lvl="1"/>
            <a:r>
              <a:rPr lang="it-IT" dirty="0" smtClean="0"/>
              <a:t>Viene controllato il numero di sequenza dei messaggi nel campo </a:t>
            </a:r>
            <a:r>
              <a:rPr lang="it-IT" dirty="0" err="1" smtClean="0"/>
              <a:t>timpestamp</a:t>
            </a:r>
            <a:r>
              <a:rPr lang="it-IT" dirty="0" smtClean="0"/>
              <a:t> del pacchetto applicativo</a:t>
            </a: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17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rashserver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2564904"/>
            <a:ext cx="2736304" cy="932309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1300808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client: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Il server subisce un crash  </a:t>
            </a:r>
          </a:p>
          <a:p>
            <a:r>
              <a:rPr lang="it-IT" dirty="0" smtClean="0"/>
              <a:t>I</a:t>
            </a:r>
            <a:r>
              <a:rPr lang="it-IT" dirty="0" smtClean="0"/>
              <a:t>l client ha un timeout</a:t>
            </a:r>
            <a:endParaRPr lang="it-IT" i="1" dirty="0" smtClean="0"/>
          </a:p>
          <a:p>
            <a:r>
              <a:rPr lang="it-IT" dirty="0" smtClean="0"/>
              <a:t>Una volta scaduto: </a:t>
            </a:r>
          </a:p>
          <a:p>
            <a:pPr lvl="1"/>
            <a:r>
              <a:rPr lang="it-IT" dirty="0" smtClean="0"/>
              <a:t>Se il server non è disponibile per l’avvio di una comunicazione il client effettua una nuova richiesta al</a:t>
            </a:r>
            <a:r>
              <a:rPr lang="it-IT" dirty="0" smtClean="0"/>
              <a:t> </a:t>
            </a:r>
            <a:r>
              <a:rPr lang="it-IT" dirty="0" smtClean="0"/>
              <a:t>DNS</a:t>
            </a:r>
          </a:p>
          <a:p>
            <a:pPr lvl="1"/>
            <a:r>
              <a:rPr lang="it-IT" dirty="0" smtClean="0"/>
              <a:t>Se il server </a:t>
            </a:r>
            <a:r>
              <a:rPr lang="it-IT" dirty="0" err="1" smtClean="0"/>
              <a:t>crasha</a:t>
            </a:r>
            <a:r>
              <a:rPr lang="it-IT" dirty="0" smtClean="0"/>
              <a:t> durante uno scambio di messaggi, il client effettua 5 tentativi di ritrasmissione. Se non vanno a termine chiude la connessione</a:t>
            </a: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18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bizantin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5805264"/>
            <a:ext cx="3631704" cy="830983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764704"/>
            <a:ext cx="7344816" cy="61514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client: comportamenti bizantini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239000" cy="4176464"/>
          </a:xfrm>
        </p:spPr>
        <p:txBody>
          <a:bodyPr>
            <a:normAutofit/>
          </a:bodyPr>
          <a:lstStyle/>
          <a:p>
            <a:r>
              <a:rPr lang="it-IT" dirty="0" smtClean="0"/>
              <a:t>Il client invia messaggi arbitrali al server</a:t>
            </a:r>
          </a:p>
          <a:p>
            <a:r>
              <a:rPr lang="it-IT" dirty="0" smtClean="0"/>
              <a:t>Il server e il client, ad ogni scambio di messaggi, controllano il campo </a:t>
            </a:r>
            <a:r>
              <a:rPr lang="it-IT" i="1" dirty="0" smtClean="0"/>
              <a:t>“tipo operazione”</a:t>
            </a:r>
            <a:r>
              <a:rPr lang="it-IT" dirty="0" smtClean="0"/>
              <a:t> </a:t>
            </a:r>
            <a:r>
              <a:rPr lang="it-IT" dirty="0" smtClean="0"/>
              <a:t>(e </a:t>
            </a:r>
            <a:r>
              <a:rPr lang="it-IT" dirty="0" err="1" smtClean="0"/>
              <a:t>IDgenerato</a:t>
            </a:r>
            <a:r>
              <a:rPr lang="it-IT" dirty="0" smtClean="0"/>
              <a:t> nel caso di invio/ricezione di file)</a:t>
            </a:r>
          </a:p>
          <a:p>
            <a:r>
              <a:rPr lang="it-IT" dirty="0" smtClean="0"/>
              <a:t>Se non coincide, il server chiede nuovamente il messaggio</a:t>
            </a:r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19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r>
              <a:rPr lang="it-IT" dirty="0" smtClean="0"/>
              <a:t>Obiettivi del lavoro: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Creare un file system </a:t>
            </a:r>
            <a:r>
              <a:rPr lang="it-IT" dirty="0" smtClean="0"/>
              <a:t>distribuito</a:t>
            </a:r>
            <a:endParaRPr lang="it-IT" dirty="0" smtClean="0"/>
          </a:p>
          <a:p>
            <a:r>
              <a:rPr lang="it-IT" dirty="0" smtClean="0"/>
              <a:t>Supporto delle proprietà ACID</a:t>
            </a:r>
          </a:p>
          <a:p>
            <a:pPr lvl="1"/>
            <a:r>
              <a:rPr lang="it-IT" dirty="0" smtClean="0"/>
              <a:t>Atomicità</a:t>
            </a:r>
            <a:endParaRPr lang="it-IT" dirty="0" smtClean="0"/>
          </a:p>
          <a:p>
            <a:pPr lvl="1"/>
            <a:r>
              <a:rPr lang="it-IT" dirty="0" smtClean="0"/>
              <a:t>Consistenza</a:t>
            </a:r>
            <a:endParaRPr lang="it-IT" dirty="0" smtClean="0"/>
          </a:p>
          <a:p>
            <a:pPr lvl="1"/>
            <a:r>
              <a:rPr lang="it-IT" dirty="0" smtClean="0"/>
              <a:t>Isolamento</a:t>
            </a:r>
            <a:endParaRPr lang="it-IT" dirty="0" smtClean="0"/>
          </a:p>
          <a:p>
            <a:pPr lvl="1"/>
            <a:r>
              <a:rPr lang="it-IT" dirty="0" smtClean="0"/>
              <a:t>Durabilità</a:t>
            </a:r>
            <a:endParaRPr lang="it-IT" dirty="0" smtClean="0"/>
          </a:p>
          <a:p>
            <a:r>
              <a:rPr lang="it-IT" dirty="0" smtClean="0"/>
              <a:t>Tolleranza </a:t>
            </a:r>
            <a:r>
              <a:rPr lang="it-IT" dirty="0" smtClean="0"/>
              <a:t>a determinate </a:t>
            </a:r>
            <a:r>
              <a:rPr lang="it-IT" dirty="0" err="1" smtClean="0"/>
              <a:t>failure</a:t>
            </a:r>
            <a:endParaRPr lang="it-IT" dirty="0" smtClean="0"/>
          </a:p>
          <a:p>
            <a:pPr lvl="1"/>
            <a:r>
              <a:rPr lang="it-IT" dirty="0" smtClean="0"/>
              <a:t>Client</a:t>
            </a:r>
            <a:r>
              <a:rPr lang="it-IT" dirty="0" smtClean="0"/>
              <a:t>: Omissioni, </a:t>
            </a:r>
            <a:r>
              <a:rPr lang="it-IT" dirty="0" err="1" smtClean="0"/>
              <a:t>failstop</a:t>
            </a:r>
            <a:r>
              <a:rPr lang="it-IT" dirty="0" smtClean="0"/>
              <a:t>, bizantini</a:t>
            </a:r>
          </a:p>
          <a:p>
            <a:pPr lvl="1"/>
            <a:r>
              <a:rPr lang="it-IT" dirty="0" smtClean="0"/>
              <a:t>Server</a:t>
            </a:r>
            <a:r>
              <a:rPr lang="it-IT" dirty="0" smtClean="0"/>
              <a:t>: </a:t>
            </a:r>
            <a:r>
              <a:rPr lang="it-IT" dirty="0" err="1" smtClean="0"/>
              <a:t>Failstop</a:t>
            </a:r>
            <a:endParaRPr lang="it-IT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rashclien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5976" y="5589240"/>
            <a:ext cx="3438525" cy="1076325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Tolleranza alle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lato server: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7239000" cy="4176464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Il </a:t>
            </a:r>
            <a:r>
              <a:rPr lang="it-IT" dirty="0" smtClean="0"/>
              <a:t>client subisce </a:t>
            </a:r>
            <a:r>
              <a:rPr lang="it-IT" dirty="0" smtClean="0"/>
              <a:t>un crash  </a:t>
            </a:r>
          </a:p>
          <a:p>
            <a:r>
              <a:rPr lang="it-IT" dirty="0" smtClean="0"/>
              <a:t>Il </a:t>
            </a:r>
            <a:r>
              <a:rPr lang="it-IT" dirty="0" smtClean="0"/>
              <a:t>server ha </a:t>
            </a:r>
            <a:r>
              <a:rPr lang="it-IT" dirty="0" smtClean="0"/>
              <a:t>un timeout</a:t>
            </a:r>
            <a:endParaRPr lang="it-IT" i="1" dirty="0" smtClean="0"/>
          </a:p>
          <a:p>
            <a:r>
              <a:rPr lang="it-IT" dirty="0" smtClean="0"/>
              <a:t>Una volta </a:t>
            </a:r>
            <a:r>
              <a:rPr lang="it-IT" dirty="0" smtClean="0"/>
              <a:t>scaduto:</a:t>
            </a:r>
          </a:p>
          <a:p>
            <a:pPr lvl="1"/>
            <a:r>
              <a:rPr lang="it-IT" dirty="0" smtClean="0"/>
              <a:t>Se </a:t>
            </a:r>
            <a:r>
              <a:rPr lang="it-IT" dirty="0" smtClean="0"/>
              <a:t>il </a:t>
            </a:r>
            <a:r>
              <a:rPr lang="it-IT" dirty="0" smtClean="0"/>
              <a:t>client </a:t>
            </a:r>
            <a:r>
              <a:rPr lang="it-IT" dirty="0" err="1" smtClean="0"/>
              <a:t>crasha</a:t>
            </a:r>
            <a:r>
              <a:rPr lang="it-IT" dirty="0" smtClean="0"/>
              <a:t> </a:t>
            </a:r>
            <a:r>
              <a:rPr lang="it-IT" dirty="0" smtClean="0"/>
              <a:t>durante uno scambio di messaggi, il </a:t>
            </a:r>
            <a:r>
              <a:rPr lang="it-IT" dirty="0" smtClean="0"/>
              <a:t>server effettua </a:t>
            </a:r>
            <a:r>
              <a:rPr lang="it-IT" dirty="0" smtClean="0"/>
              <a:t>5 tentativi di ritrasmissione. Se non vanno a termine chiude la </a:t>
            </a:r>
            <a:r>
              <a:rPr lang="it-IT" dirty="0" smtClean="0"/>
              <a:t>connessione.</a:t>
            </a:r>
          </a:p>
          <a:p>
            <a:pPr lvl="1"/>
            <a:r>
              <a:rPr lang="it-IT" dirty="0" smtClean="0"/>
              <a:t>Se il server stava effettuando operazioni di scrittura su un file, vengono annullate.</a:t>
            </a:r>
            <a:endParaRPr lang="it-IT" dirty="0" smtClean="0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20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senza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323528" y="692696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Avvio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Immagine 6" descr="2_avvioreplica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1268760"/>
            <a:ext cx="7056784" cy="5240235"/>
          </a:xfrm>
          <a:prstGeom prst="rect">
            <a:avLst/>
          </a:prstGeom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senza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548680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Scrittura di un file: client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Immagine 7" descr="8_client1scrivefileesidisconnett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1124744"/>
            <a:ext cx="5832648" cy="5495567"/>
          </a:xfrm>
          <a:prstGeom prst="rect">
            <a:avLst/>
          </a:prstGeom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22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Senza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548680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Scrittura di un file: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Immagine 6" descr="13_server3chehaavviatolascritturaepropagatoilfileerichiestoagra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1056411"/>
            <a:ext cx="5215856" cy="5612949"/>
          </a:xfrm>
          <a:prstGeom prst="rect">
            <a:avLst/>
          </a:prstGeom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23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client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8" name="Immagin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774607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24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Failstop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25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pic>
        <p:nvPicPr>
          <p:cNvPr id="7" name="Immagin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700808"/>
            <a:ext cx="7776864" cy="373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539552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Failure</a:t>
            </a: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bizantine del client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26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pic>
        <p:nvPicPr>
          <p:cNvPr id="8" name="Immagin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1268760"/>
            <a:ext cx="763588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1560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TESTING delle </a:t>
            </a:r>
            <a:r>
              <a:rPr lang="it-IT" sz="3800" dirty="0" err="1" smtClean="0"/>
              <a:t>failure</a:t>
            </a:r>
            <a:endParaRPr lang="en-US" sz="3800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idx="2"/>
          </p:nvPr>
        </p:nvSpPr>
        <p:spPr>
          <a:xfrm>
            <a:off x="467544" y="692696"/>
            <a:ext cx="7560840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Omissioni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27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050051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611560" y="0"/>
            <a:ext cx="7067128" cy="608112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Conclusioni</a:t>
            </a:r>
            <a:endParaRPr lang="en-US" sz="3800" dirty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28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 dirty="0"/>
          </a:p>
        </p:txBody>
      </p:sp>
      <p:sp>
        <p:nvSpPr>
          <p:cNvPr id="7" name="Segnaposto contenuto 7"/>
          <p:cNvSpPr>
            <a:spLocks noGrp="1"/>
          </p:cNvSpPr>
          <p:nvPr>
            <p:ph sz="half" idx="1"/>
          </p:nvPr>
        </p:nvSpPr>
        <p:spPr>
          <a:xfrm>
            <a:off x="395536" y="1052736"/>
            <a:ext cx="7239000" cy="403244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Replicazione del DNS</a:t>
            </a:r>
          </a:p>
          <a:p>
            <a:r>
              <a:rPr lang="it-IT" dirty="0" smtClean="0"/>
              <a:t>Algoritmo di suddivisione del carico per il DNS diverso da </a:t>
            </a:r>
            <a:r>
              <a:rPr lang="it-IT" dirty="0" err="1" smtClean="0"/>
              <a:t>Round-Robin</a:t>
            </a:r>
            <a:endParaRPr lang="it-IT" dirty="0" smtClean="0"/>
          </a:p>
          <a:p>
            <a:r>
              <a:rPr lang="it-IT" dirty="0" err="1" smtClean="0"/>
              <a:t>Ricart-Agrawala</a:t>
            </a:r>
            <a:r>
              <a:rPr lang="it-IT" dirty="0" smtClean="0"/>
              <a:t> completo per ordinamento temporale delle scritture</a:t>
            </a:r>
          </a:p>
          <a:p>
            <a:r>
              <a:rPr lang="it-IT" dirty="0" err="1" smtClean="0"/>
              <a:t>Testing</a:t>
            </a:r>
            <a:r>
              <a:rPr lang="it-IT" dirty="0" smtClean="0"/>
              <a:t> su file di grandi dimensioni (&gt; 30MB) non effettuato</a:t>
            </a:r>
          </a:p>
        </p:txBody>
      </p:sp>
      <p:pic>
        <p:nvPicPr>
          <p:cNvPr id="6154" name="Picture 10" descr="C:\Users\Alessandro\AppData\Local\Microsoft\Windows\Temporary Internet Files\Content.IE5\4EMTECRW\MC90028693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797152"/>
            <a:ext cx="1739329" cy="1766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/>
          <a:lstStyle/>
          <a:p>
            <a:pPr algn="ctr"/>
            <a:r>
              <a:rPr lang="it-IT" dirty="0" smtClean="0"/>
              <a:t>Architettura del sistema</a:t>
            </a:r>
            <a:endParaRPr lang="en-US" dirty="0"/>
          </a:p>
        </p:txBody>
      </p:sp>
      <p:pic>
        <p:nvPicPr>
          <p:cNvPr id="4" name="Segnaposto contenuto 3" descr="figura_dns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196752"/>
            <a:ext cx="6912768" cy="5328592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Pacchetto Applicativ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20889"/>
            <a:ext cx="7355160" cy="2567352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 txBox="1">
            <a:spLocks/>
          </p:cNvSpPr>
          <p:nvPr/>
        </p:nvSpPr>
        <p:spPr>
          <a:xfrm>
            <a:off x="395536" y="764704"/>
            <a:ext cx="7344816" cy="6151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Pacchetto applicativo</a:t>
            </a:r>
            <a:endParaRPr kumimoji="0" lang="en-US" sz="32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4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 txBox="1">
            <a:spLocks/>
          </p:cNvSpPr>
          <p:nvPr/>
        </p:nvSpPr>
        <p:spPr>
          <a:xfrm>
            <a:off x="395536" y="764704"/>
            <a:ext cx="7344816" cy="61514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Meccanismi di comunicazione tra processi</a:t>
            </a:r>
            <a:endParaRPr kumimoji="0" lang="en-US" sz="32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i="1" dirty="0" smtClean="0"/>
              <a:t>Socket:</a:t>
            </a:r>
          </a:p>
          <a:p>
            <a:pPr lvl="1"/>
            <a:r>
              <a:rPr lang="it-IT" dirty="0" smtClean="0"/>
              <a:t>Due processi non residenti sulla stessa macchina comunicano tra di loro tramite i socket</a:t>
            </a:r>
          </a:p>
          <a:p>
            <a:r>
              <a:rPr lang="it-IT" i="1" dirty="0" smtClean="0"/>
              <a:t>Area di memoria </a:t>
            </a:r>
            <a:r>
              <a:rPr lang="it-IT" i="1" dirty="0" err="1" smtClean="0"/>
              <a:t>convidisa</a:t>
            </a:r>
            <a:r>
              <a:rPr lang="it-IT" i="1" dirty="0" smtClean="0"/>
              <a:t>:</a:t>
            </a:r>
          </a:p>
          <a:p>
            <a:pPr lvl="1"/>
            <a:r>
              <a:rPr lang="it-IT" dirty="0" smtClean="0"/>
              <a:t>E’ vista da tutti i processi residenti sulla stessa macchina</a:t>
            </a:r>
          </a:p>
          <a:p>
            <a:pPr lvl="1"/>
            <a:r>
              <a:rPr lang="it-IT" dirty="0" smtClean="0"/>
              <a:t>Utilizzata tra i processi figlio che servono le richieste dei client</a:t>
            </a:r>
          </a:p>
          <a:p>
            <a:pPr lvl="1"/>
            <a:r>
              <a:rPr lang="it-IT" dirty="0" smtClean="0"/>
              <a:t>Contiene i nomi dei file attualmente aperti dal server e su cui si intende effettuare una scrittura</a:t>
            </a:r>
          </a:p>
          <a:p>
            <a:r>
              <a:rPr lang="it-IT" i="1" dirty="0" smtClean="0"/>
              <a:t>PIPE:</a:t>
            </a:r>
          </a:p>
          <a:p>
            <a:pPr lvl="1"/>
            <a:r>
              <a:rPr lang="it-IT" dirty="0" smtClean="0"/>
              <a:t>Utilizzata per permettere a due processi di comunicare tra di loro.</a:t>
            </a:r>
          </a:p>
          <a:p>
            <a:pPr lvl="1"/>
            <a:r>
              <a:rPr lang="it-IT" dirty="0" smtClean="0"/>
              <a:t>Permette la comunicazione tra il figlio che serve le richieste dei client e il figlio che gestisce le richieste di </a:t>
            </a:r>
            <a:r>
              <a:rPr lang="it-IT" dirty="0" err="1" smtClean="0"/>
              <a:t>agrawala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5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Funzionalità del DNS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239000" cy="3600400"/>
          </a:xfrm>
        </p:spPr>
        <p:txBody>
          <a:bodyPr/>
          <a:lstStyle/>
          <a:p>
            <a:r>
              <a:rPr lang="it-IT" dirty="0" smtClean="0"/>
              <a:t>Fornire ai Client l’indirizzo IP di un client secondo la modalità </a:t>
            </a:r>
            <a:r>
              <a:rPr lang="it-IT" dirty="0" err="1" smtClean="0"/>
              <a:t>Round-Robin</a:t>
            </a:r>
            <a:endParaRPr lang="it-IT" dirty="0" smtClean="0"/>
          </a:p>
          <a:p>
            <a:r>
              <a:rPr lang="it-IT" dirty="0" smtClean="0"/>
              <a:t>Fornire ai Server gli indirizzi IP degli altri server facenti parte del sistema distribuito.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6</a:t>
            </a:fld>
            <a:endParaRPr lang="en-US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Il DNS è di tipo ricorsivo</a:t>
            </a:r>
          </a:p>
          <a:p>
            <a:r>
              <a:rPr lang="it-IT" dirty="0" smtClean="0"/>
              <a:t>All’avvio viene creato un processo padre</a:t>
            </a:r>
          </a:p>
          <a:p>
            <a:r>
              <a:rPr lang="it-IT" dirty="0" smtClean="0"/>
              <a:t>Il processo si occupa di: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IT" dirty="0" smtClean="0"/>
              <a:t>Ascoltare le richieste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IT" dirty="0" smtClean="0"/>
              <a:t>Creare un figlio che fornisce indirizzi IP e porta</a:t>
            </a:r>
          </a:p>
          <a:p>
            <a:pPr marL="806958" lvl="1" indent="-514350">
              <a:buFont typeface="+mj-lt"/>
              <a:buAutoNum type="arabicPeriod"/>
            </a:pPr>
            <a:r>
              <a:rPr lang="it-IT" dirty="0" smtClean="0"/>
              <a:t>Rimettersi in ascolto di altre richieste dopo aver creato il figlio</a:t>
            </a:r>
            <a:endParaRPr lang="en-US" dirty="0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7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Struttura del DNS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7</a:t>
            </a:fld>
            <a:endParaRPr lang="en-US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7239000" cy="3672408"/>
          </a:xfrm>
        </p:spPr>
        <p:txBody>
          <a:bodyPr/>
          <a:lstStyle/>
          <a:p>
            <a:r>
              <a:rPr lang="it-IT" dirty="0" smtClean="0"/>
              <a:t>Verso i server</a:t>
            </a:r>
          </a:p>
          <a:p>
            <a:pPr lvl="1"/>
            <a:r>
              <a:rPr lang="it-IT" dirty="0" smtClean="0"/>
              <a:t>Lista file</a:t>
            </a:r>
          </a:p>
          <a:p>
            <a:pPr lvl="1"/>
            <a:r>
              <a:rPr lang="it-IT" dirty="0" smtClean="0"/>
              <a:t>Richiesta di </a:t>
            </a:r>
            <a:r>
              <a:rPr lang="it-IT" dirty="0" err="1" smtClean="0"/>
              <a:t>commit</a:t>
            </a:r>
            <a:endParaRPr lang="it-IT" dirty="0" smtClean="0"/>
          </a:p>
          <a:p>
            <a:pPr lvl="1"/>
            <a:r>
              <a:rPr lang="it-IT" dirty="0" smtClean="0"/>
              <a:t>Aggiornamento dei file</a:t>
            </a:r>
          </a:p>
          <a:p>
            <a:pPr lvl="1"/>
            <a:r>
              <a:rPr lang="it-IT" dirty="0" smtClean="0"/>
              <a:t>Copia dei file</a:t>
            </a:r>
          </a:p>
          <a:p>
            <a:pPr lvl="1"/>
            <a:r>
              <a:rPr lang="it-IT" dirty="0" smtClean="0"/>
              <a:t>Sincronizzazione del file system</a:t>
            </a:r>
          </a:p>
          <a:p>
            <a:pPr lvl="1"/>
            <a:endParaRPr lang="en-US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Funzionalità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88840"/>
            <a:ext cx="104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egnaposto numero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8</a:t>
            </a:fld>
            <a:endParaRPr lang="en-US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7239000" cy="3672408"/>
          </a:xfrm>
        </p:spPr>
        <p:txBody>
          <a:bodyPr/>
          <a:lstStyle/>
          <a:p>
            <a:r>
              <a:rPr lang="it-IT" dirty="0" smtClean="0"/>
              <a:t>Verso i client</a:t>
            </a:r>
          </a:p>
          <a:p>
            <a:pPr lvl="1"/>
            <a:r>
              <a:rPr lang="it-IT" dirty="0" smtClean="0"/>
              <a:t>Lista file</a:t>
            </a:r>
          </a:p>
          <a:p>
            <a:pPr lvl="1"/>
            <a:r>
              <a:rPr lang="it-IT" dirty="0" smtClean="0"/>
              <a:t>Lettura dei file</a:t>
            </a:r>
          </a:p>
          <a:p>
            <a:pPr lvl="1"/>
            <a:r>
              <a:rPr lang="it-IT" dirty="0" smtClean="0"/>
              <a:t>Scrittura e modifica dei file</a:t>
            </a:r>
          </a:p>
          <a:p>
            <a:pPr lvl="1"/>
            <a:endParaRPr lang="it-IT" dirty="0" smtClean="0"/>
          </a:p>
          <a:p>
            <a:pPr lvl="1"/>
            <a:endParaRPr lang="en-US" dirty="0"/>
          </a:p>
        </p:txBody>
      </p:sp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67128" cy="536104"/>
          </a:xfrm>
        </p:spPr>
        <p:txBody>
          <a:bodyPr>
            <a:noAutofit/>
          </a:bodyPr>
          <a:lstStyle/>
          <a:p>
            <a:pPr algn="ctr"/>
            <a:r>
              <a:rPr lang="it-IT" sz="3800" dirty="0" smtClean="0"/>
              <a:t>Architettura del sistema</a:t>
            </a:r>
            <a:endParaRPr lang="en-US" sz="3800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idx="2"/>
          </p:nvPr>
        </p:nvSpPr>
        <p:spPr>
          <a:xfrm>
            <a:off x="395536" y="764704"/>
            <a:ext cx="7344816" cy="61514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Funzionalità del server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988840"/>
            <a:ext cx="104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CA5F-A714-4875-8EF6-BE76863F991C}" type="slidenum">
              <a:rPr lang="en-US" smtClean="0"/>
              <a:t>9</a:t>
            </a:fld>
            <a:endParaRPr lang="en-US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Marina Dorelli, Vienna Codeluppi, Alessandro Pacca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to">
  <a:themeElements>
    <a:clrScheme name="Mi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Mi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439</TotalTime>
  <Words>1298</Words>
  <Application>Microsoft Office PowerPoint</Application>
  <PresentationFormat>Presentazione su schermo (4:3)</PresentationFormat>
  <Paragraphs>212</Paragraphs>
  <Slides>28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Mito</vt:lpstr>
      <vt:lpstr>File system distribuito transazionale con replicazione </vt:lpstr>
      <vt:lpstr>Obiettivi del lavoro: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Architettura del sistema</vt:lpstr>
      <vt:lpstr>Tipo di consistenza</vt:lpstr>
      <vt:lpstr>Mutua esclusione in ambito distribuito</vt:lpstr>
      <vt:lpstr>Mutua esclusione in ambito distribuito</vt:lpstr>
      <vt:lpstr>Mutua esclusione in ambito locale</vt:lpstr>
      <vt:lpstr>Tolleranza alle failure</vt:lpstr>
      <vt:lpstr>Tolleranza alle failure</vt:lpstr>
      <vt:lpstr>Tolleranza alle failure</vt:lpstr>
      <vt:lpstr>Tolleranza alle failure</vt:lpstr>
      <vt:lpstr>TESTING senza failure</vt:lpstr>
      <vt:lpstr>TESTING senza failure</vt:lpstr>
      <vt:lpstr>TESTING Senza failure</vt:lpstr>
      <vt:lpstr>TESTING delle failure</vt:lpstr>
      <vt:lpstr>TESTING delle failure</vt:lpstr>
      <vt:lpstr>TESTING delle failure</vt:lpstr>
      <vt:lpstr>TESTING delle failure</vt:lpstr>
      <vt:lpstr>Conclusioni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distribuito transazionale con replicazione</dc:title>
  <dc:creator>Alessandro</dc:creator>
  <cp:lastModifiedBy>Alessandro</cp:lastModifiedBy>
  <cp:revision>54</cp:revision>
  <dcterms:created xsi:type="dcterms:W3CDTF">2010-10-01T07:39:41Z</dcterms:created>
  <dcterms:modified xsi:type="dcterms:W3CDTF">2010-10-01T14:58:53Z</dcterms:modified>
</cp:coreProperties>
</file>