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7" r:id="rId3"/>
    <p:sldId id="266" r:id="rId4"/>
    <p:sldId id="272" r:id="rId5"/>
    <p:sldId id="271" r:id="rId6"/>
    <p:sldId id="270" r:id="rId7"/>
    <p:sldId id="269" r:id="rId8"/>
    <p:sldId id="265" r:id="rId9"/>
    <p:sldId id="268" r:id="rId10"/>
    <p:sldId id="264" r:id="rId11"/>
    <p:sldId id="273" r:id="rId12"/>
    <p:sldId id="274" r:id="rId13"/>
    <p:sldId id="275" r:id="rId14"/>
    <p:sldId id="278" r:id="rId15"/>
    <p:sldId id="259" r:id="rId16"/>
    <p:sldId id="263"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3F4"/>
    <a:srgbClr val="EBECED"/>
    <a:srgbClr val="E9E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F4491-E2B7-4DDD-B42F-925B6C8F5812}" v="287" dt="2021-10-08T19:41:17.407"/>
    <p1510:client id="{3D84F78B-7968-4AA5-A3B0-DF9DF9A7CDE8}" v="40" dt="2021-10-09T09:18:42.534"/>
    <p1510:client id="{D64DC5A8-3B60-4550-9BFB-5B275C290E84}" v="8" dt="2021-10-08T19:43:17.89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682" y="4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5207224" y="4746030"/>
            <a:ext cx="19370152" cy="4407068"/>
          </a:xfrm>
          <a:prstGeom prst="rect">
            <a:avLst/>
          </a:prstGeom>
          <a:solidFill>
            <a:schemeClr val="accent1">
              <a:lumMod val="20000"/>
              <a:lumOff val="8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sz="7000" b="1" cap="all" dirty="0">
                <a:solidFill>
                  <a:srgbClr val="FF0000"/>
                </a:solidFill>
              </a:rPr>
              <a:t>Русский язык </a:t>
            </a:r>
            <a:endParaRPr lang="ru-RU" sz="7000" b="1" cap="all" dirty="0">
              <a:solidFill>
                <a:srgbClr val="FF0000"/>
              </a:solidFill>
              <a:sym typeface="Arial Narrow"/>
            </a:endParaRPr>
          </a:p>
          <a:p>
            <a:pPr>
              <a:defRPr sz="7000" b="1" cap="all">
                <a:solidFill>
                  <a:srgbClr val="253957"/>
                </a:solidFill>
                <a:latin typeface="+mn-lt"/>
                <a:ea typeface="+mn-ea"/>
                <a:cs typeface="+mn-cs"/>
                <a:sym typeface="Arial Narrow"/>
              </a:defRPr>
            </a:pPr>
            <a:r>
              <a:rPr lang="ru-RU" sz="7000" b="1" cap="all" dirty="0">
                <a:solidFill>
                  <a:srgbClr val="FF0000"/>
                </a:solidFill>
              </a:rPr>
              <a:t>11 класс</a:t>
            </a:r>
          </a:p>
          <a:p>
            <a:pPr>
              <a:defRPr sz="7000" b="1" cap="all">
                <a:solidFill>
                  <a:srgbClr val="253957"/>
                </a:solidFill>
                <a:latin typeface="+mn-lt"/>
                <a:ea typeface="+mn-ea"/>
                <a:cs typeface="+mn-cs"/>
                <a:sym typeface="Arial Narrow"/>
              </a:defRPr>
            </a:pPr>
            <a:endParaRPr lang="ru-RU" sz="7000" b="1" cap="all" dirty="0">
              <a:solidFill>
                <a:srgbClr val="253957"/>
              </a:solidFill>
              <a:sym typeface="Arial Narrow"/>
            </a:endParaRPr>
          </a:p>
          <a:p>
            <a:pPr>
              <a:defRPr sz="7000" b="1" cap="all">
                <a:solidFill>
                  <a:srgbClr val="253957"/>
                </a:solidFill>
                <a:latin typeface="+mn-lt"/>
                <a:ea typeface="+mn-ea"/>
                <a:cs typeface="+mn-cs"/>
                <a:sym typeface="Arial Narrow"/>
              </a:defRPr>
            </a:pPr>
            <a:r>
              <a:rPr lang="ru-RU" sz="4400" b="1" cap="all" dirty="0">
                <a:solidFill>
                  <a:srgbClr val="253957"/>
                </a:solidFill>
                <a:sym typeface="Arial Narrow"/>
              </a:rPr>
              <a:t> </a:t>
            </a:r>
          </a:p>
        </p:txBody>
      </p:sp>
      <p:sp>
        <p:nvSpPr>
          <p:cNvPr id="53" name="Очень крутой подзаголовок презентации"/>
          <p:cNvSpPr txBox="1"/>
          <p:nvPr/>
        </p:nvSpPr>
        <p:spPr>
          <a:xfrm>
            <a:off x="5207224" y="8082136"/>
            <a:ext cx="19370152" cy="5633864"/>
          </a:xfrm>
          <a:prstGeom prst="rect">
            <a:avLst/>
          </a:prstGeom>
          <a:solidFill>
            <a:schemeClr val="accent1">
              <a:lumMod val="20000"/>
              <a:lumOff val="8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lvl1pPr algn="l">
              <a:defRPr sz="4200">
                <a:solidFill>
                  <a:srgbClr val="253957"/>
                </a:solidFill>
                <a:latin typeface="+mn-lt"/>
                <a:ea typeface="+mn-ea"/>
                <a:cs typeface="+mn-cs"/>
                <a:sym typeface="Arial Narrow"/>
              </a:defRPr>
            </a:lvl1pPr>
          </a:lstStyle>
          <a:p>
            <a:pPr algn="ctr"/>
            <a:r>
              <a:rPr lang="ru-RU" dirty="0"/>
              <a:t>                                                                          </a:t>
            </a:r>
          </a:p>
          <a:p>
            <a:pPr algn="ctr"/>
            <a:r>
              <a:rPr lang="ru-RU" dirty="0"/>
              <a:t>                                                                                                                 </a:t>
            </a:r>
          </a:p>
          <a:p>
            <a:pPr algn="ctr"/>
            <a:endParaRPr lang="ru-RU" dirty="0"/>
          </a:p>
          <a:p>
            <a:pPr algn="ctr"/>
            <a:r>
              <a:rPr lang="ru-RU" dirty="0"/>
              <a:t>                                                                                                                     1 учебная неделя</a:t>
            </a:r>
          </a:p>
          <a:p>
            <a:pPr algn="ctr"/>
            <a:endParaRPr lang="ru-RU" dirty="0"/>
          </a:p>
          <a:p>
            <a:pPr algn="ctr"/>
            <a:endParaRPr lang="ru-RU" sz="2800" dirty="0"/>
          </a:p>
          <a:p>
            <a:pPr algn="ctr"/>
            <a:r>
              <a:rPr lang="ru-RU" sz="2800" dirty="0"/>
              <a:t>Москва, 2021</a:t>
            </a:r>
          </a:p>
          <a:p>
            <a:pPr algn="ctr"/>
            <a:endParaRPr dirty="0"/>
          </a:p>
        </p:txBody>
      </p:sp>
      <p:sp>
        <p:nvSpPr>
          <p:cNvPr id="54" name="Название подразделения,  лаборатории, факультета и т.д."/>
          <p:cNvSpPr txBox="1"/>
          <p:nvPr/>
        </p:nvSpPr>
        <p:spPr>
          <a:xfrm>
            <a:off x="5207224" y="0"/>
            <a:ext cx="19370152" cy="4760918"/>
          </a:xfrm>
          <a:prstGeom prst="rect">
            <a:avLst/>
          </a:prstGeom>
          <a:solidFill>
            <a:schemeClr val="accent1">
              <a:lumMod val="20000"/>
              <a:lumOff val="8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defRPr sz="4200">
                <a:solidFill>
                  <a:srgbClr val="253957"/>
                </a:solidFill>
                <a:latin typeface="+mn-lt"/>
                <a:ea typeface="+mn-ea"/>
                <a:cs typeface="+mn-cs"/>
                <a:sym typeface="Arial Narrow"/>
              </a:defRPr>
            </a:pPr>
            <a:endParaRPr lang="ru-RU" sz="6000" b="1" dirty="0"/>
          </a:p>
          <a:p>
            <a:pPr>
              <a:defRPr sz="4200">
                <a:solidFill>
                  <a:srgbClr val="253957"/>
                </a:solidFill>
                <a:latin typeface="+mn-lt"/>
                <a:ea typeface="+mn-ea"/>
                <a:cs typeface="+mn-cs"/>
                <a:sym typeface="Arial Narrow"/>
              </a:defRPr>
            </a:pPr>
            <a:endParaRPr lang="ru-RU" sz="6000" b="1" dirty="0"/>
          </a:p>
          <a:p>
            <a:pPr>
              <a:defRPr sz="4200">
                <a:solidFill>
                  <a:srgbClr val="253957"/>
                </a:solidFill>
                <a:latin typeface="+mn-lt"/>
                <a:ea typeface="+mn-ea"/>
                <a:cs typeface="+mn-cs"/>
                <a:sym typeface="Arial Narrow"/>
              </a:defRPr>
            </a:pPr>
            <a:r>
              <a:rPr lang="ru-RU" sz="6000" b="1" dirty="0"/>
              <a:t>Факультет довузовской подготовки</a:t>
            </a:r>
          </a:p>
          <a:p>
            <a:pPr algn="l">
              <a:defRPr sz="4200">
                <a:solidFill>
                  <a:srgbClr val="253957"/>
                </a:solidFill>
                <a:latin typeface="+mn-lt"/>
                <a:ea typeface="+mn-ea"/>
                <a:cs typeface="+mn-cs"/>
                <a:sym typeface="Arial Narrow"/>
              </a:defRPr>
            </a:pPr>
            <a:endParaRPr lang="ru-RU" sz="6000" b="1" dirty="0"/>
          </a:p>
          <a:p>
            <a:pPr algn="l">
              <a:defRPr sz="4200">
                <a:solidFill>
                  <a:srgbClr val="253957"/>
                </a:solidFill>
                <a:latin typeface="+mn-lt"/>
                <a:ea typeface="+mn-ea"/>
                <a:cs typeface="+mn-cs"/>
                <a:sym typeface="Arial Narrow"/>
              </a:defRPr>
            </a:pPr>
            <a:r>
              <a:rPr sz="6000" b="1" dirty="0"/>
              <a:t> </a:t>
            </a:r>
          </a:p>
        </p:txBody>
      </p:sp>
      <p:pic>
        <p:nvPicPr>
          <p:cNvPr id="56" name="Изображение" descr="Изображение"/>
          <p:cNvPicPr>
            <a:picLocks noChangeAspect="1"/>
          </p:cNvPicPr>
          <p:nvPr/>
        </p:nvPicPr>
        <p:blipFill>
          <a:blip r:embed="rId2"/>
          <a:stretch>
            <a:fillRect/>
          </a:stretch>
        </p:blipFill>
        <p:spPr>
          <a:xfrm>
            <a:off x="775972" y="764490"/>
            <a:ext cx="3350916" cy="3240000"/>
          </a:xfrm>
          <a:prstGeom prst="rect">
            <a:avLst/>
          </a:prstGeom>
          <a:ln w="12700">
            <a:miter lim="400000"/>
          </a:ln>
        </p:spPr>
      </p:pic>
      <p:sp>
        <p:nvSpPr>
          <p:cNvPr id="2" name="TextBox 1">
            <a:extLst>
              <a:ext uri="{FF2B5EF4-FFF2-40B4-BE49-F238E27FC236}">
                <a16:creationId xmlns:a16="http://schemas.microsoft.com/office/drawing/2014/main" id="{A2A3F161-DD84-49AF-A716-EBCADEE3ADFF}"/>
              </a:ext>
            </a:extLst>
          </p:cNvPr>
          <p:cNvSpPr txBox="1"/>
          <p:nvPr/>
        </p:nvSpPr>
        <p:spPr>
          <a:xfrm>
            <a:off x="10363833" y="5145588"/>
            <a:ext cx="274320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fromWordArt="0" anchor="ctr" anchorCtr="0" forceAA="0" compatLnSpc="1">
            <a:prstTxWarp prst="textNoShape">
              <a:avLst/>
            </a:prstTxWarp>
            <a:spAutoFit/>
          </a:bodyPr>
          <a:lstStyle/>
          <a:p>
            <a:pPr marL="0" marR="0" indent="0" algn="l" defTabSz="821531" rtl="0" fontAlgn="auto" latinLnBrk="0" hangingPunct="0">
              <a:lnSpc>
                <a:spcPct val="100000"/>
              </a:lnSpc>
              <a:spcBef>
                <a:spcPts val="0"/>
              </a:spcBef>
              <a:spcAft>
                <a:spcPts val="0"/>
              </a:spcAft>
              <a:buClrTx/>
              <a:buSzTx/>
              <a:buFontTx/>
              <a:buNone/>
              <a:tabLst/>
            </a:pPr>
            <a:endParaRPr lang="ru-RU" sz="5000" b="0" i="0" u="none" strike="noStrike" cap="none" spc="0" normalizeH="0" baseline="0" dirty="0">
              <a:ln>
                <a:noFill/>
              </a:ln>
              <a:solidFill>
                <a:srgbClr val="000000"/>
              </a:solidFill>
              <a:effectLst/>
              <a:uFillTx/>
              <a:latin typeface="+mj-lt"/>
              <a:ea typeface="+mj-ea"/>
              <a:cs typeface="+mj-cs"/>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5" name="Линия"/>
          <p:cNvSpPr/>
          <p:nvPr/>
        </p:nvSpPr>
        <p:spPr>
          <a:xfrm>
            <a:off x="1391359" y="2617668"/>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637989" y="1059724"/>
            <a:ext cx="11366416"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600" b="1" dirty="0">
                <a:solidFill>
                  <a:srgbClr val="002060"/>
                </a:solidFill>
              </a:rPr>
              <a:t>Факультет довузовской подготовки</a:t>
            </a:r>
            <a:endParaRPr sz="3600" dirty="0"/>
          </a:p>
        </p:txBody>
      </p:sp>
      <p:pic>
        <p:nvPicPr>
          <p:cNvPr id="77" name="Изображение" descr="Изображение"/>
          <p:cNvPicPr>
            <a:picLocks noChangeAspect="1"/>
          </p:cNvPicPr>
          <p:nvPr/>
        </p:nvPicPr>
        <p:blipFill>
          <a:blip r:embed="rId2"/>
          <a:stretch>
            <a:fillRect/>
          </a:stretch>
        </p:blipFill>
        <p:spPr>
          <a:xfrm>
            <a:off x="1226605" y="586179"/>
            <a:ext cx="1764000" cy="1764000"/>
          </a:xfrm>
          <a:prstGeom prst="rect">
            <a:avLst/>
          </a:prstGeom>
          <a:ln w="12700">
            <a:miter lim="400000"/>
          </a:ln>
        </p:spPr>
      </p:pic>
      <p:pic>
        <p:nvPicPr>
          <p:cNvPr id="2" name="Рисунок 2" descr="Изображение выглядит как стол&#10;&#10;Автоматически созданное описание">
            <a:extLst>
              <a:ext uri="{FF2B5EF4-FFF2-40B4-BE49-F238E27FC236}">
                <a16:creationId xmlns:a16="http://schemas.microsoft.com/office/drawing/2014/main" id="{81F0153E-C170-437D-83AD-E5260206803E}"/>
              </a:ext>
            </a:extLst>
          </p:cNvPr>
          <p:cNvPicPr>
            <a:picLocks noChangeAspect="1"/>
          </p:cNvPicPr>
          <p:nvPr/>
        </p:nvPicPr>
        <p:blipFill>
          <a:blip r:embed="rId3"/>
          <a:stretch>
            <a:fillRect/>
          </a:stretch>
        </p:blipFill>
        <p:spPr>
          <a:xfrm>
            <a:off x="1656393" y="2265984"/>
            <a:ext cx="17583150" cy="13124000"/>
          </a:xfrm>
          <a:prstGeom prst="rect">
            <a:avLst/>
          </a:prstGeom>
        </p:spPr>
      </p:pic>
    </p:spTree>
    <p:extLst>
      <p:ext uri="{BB962C8B-B14F-4D97-AF65-F5344CB8AC3E}">
        <p14:creationId xmlns:p14="http://schemas.microsoft.com/office/powerpoint/2010/main" val="315591421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95320F-9A90-4008-98D7-20DAC3E18944}"/>
              </a:ext>
            </a:extLst>
          </p:cNvPr>
          <p:cNvSpPr txBox="1"/>
          <p:nvPr/>
        </p:nvSpPr>
        <p:spPr>
          <a:xfrm>
            <a:off x="10820399" y="6401144"/>
            <a:ext cx="274320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fromWordArt="0" anchor="ctr" anchorCtr="0" forceAA="0" compatLnSpc="1">
            <a:prstTxWarp prst="textNoShape">
              <a:avLst/>
            </a:prstTxWarp>
            <a:spAutoFit/>
          </a:bodyPr>
          <a:lstStyle/>
          <a:p>
            <a:pPr marL="0" marR="0" indent="0" algn="l" defTabSz="821531" rtl="0" fontAlgn="auto" latinLnBrk="0" hangingPunct="0">
              <a:lnSpc>
                <a:spcPct val="100000"/>
              </a:lnSpc>
              <a:spcBef>
                <a:spcPts val="0"/>
              </a:spcBef>
              <a:spcAft>
                <a:spcPts val="0"/>
              </a:spcAft>
              <a:buClrTx/>
              <a:buSzTx/>
              <a:buFontTx/>
              <a:buNone/>
              <a:tabLst/>
            </a:pPr>
            <a:endParaRPr lang="ru-RU" sz="5000" b="0" i="0" u="none" strike="noStrike" cap="none" spc="0" normalizeH="0" baseline="0" dirty="0">
              <a:ln>
                <a:noFill/>
              </a:ln>
              <a:solidFill>
                <a:srgbClr val="000000"/>
              </a:solidFill>
              <a:effectLst/>
              <a:uFillTx/>
              <a:latin typeface="+mj-lt"/>
              <a:ea typeface="+mj-ea"/>
              <a:cs typeface="+mj-cs"/>
            </a:endParaRPr>
          </a:p>
        </p:txBody>
      </p:sp>
      <p:pic>
        <p:nvPicPr>
          <p:cNvPr id="3" name="Рисунок 3" descr="Изображение выглядит как текст&#10;&#10;Автоматически созданное описание">
            <a:extLst>
              <a:ext uri="{FF2B5EF4-FFF2-40B4-BE49-F238E27FC236}">
                <a16:creationId xmlns:a16="http://schemas.microsoft.com/office/drawing/2014/main" id="{82AC9A36-98B0-4542-BADE-7B8C16867F20}"/>
              </a:ext>
            </a:extLst>
          </p:cNvPr>
          <p:cNvPicPr>
            <a:picLocks noChangeAspect="1"/>
          </p:cNvPicPr>
          <p:nvPr/>
        </p:nvPicPr>
        <p:blipFill>
          <a:blip r:embed="rId2"/>
          <a:stretch>
            <a:fillRect/>
          </a:stretch>
        </p:blipFill>
        <p:spPr>
          <a:xfrm>
            <a:off x="3654926" y="425066"/>
            <a:ext cx="19027034" cy="14327238"/>
          </a:xfrm>
          <a:prstGeom prst="rect">
            <a:avLst/>
          </a:prstGeom>
        </p:spPr>
      </p:pic>
    </p:spTree>
    <p:extLst>
      <p:ext uri="{BB962C8B-B14F-4D97-AF65-F5344CB8AC3E}">
        <p14:creationId xmlns:p14="http://schemas.microsoft.com/office/powerpoint/2010/main" val="33637289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3" descr="Изображение выглядит как текст&#10;&#10;Автоматически созданное описание">
            <a:extLst>
              <a:ext uri="{FF2B5EF4-FFF2-40B4-BE49-F238E27FC236}">
                <a16:creationId xmlns:a16="http://schemas.microsoft.com/office/drawing/2014/main" id="{845DF09A-4ABF-4AD5-8ED9-39E06BDBCCE9}"/>
              </a:ext>
            </a:extLst>
          </p:cNvPr>
          <p:cNvPicPr>
            <a:picLocks noChangeAspect="1"/>
          </p:cNvPicPr>
          <p:nvPr/>
        </p:nvPicPr>
        <p:blipFill>
          <a:blip r:embed="rId2"/>
          <a:stretch>
            <a:fillRect/>
          </a:stretch>
        </p:blipFill>
        <p:spPr>
          <a:xfrm>
            <a:off x="2736051" y="-757311"/>
            <a:ext cx="18860021" cy="15147115"/>
          </a:xfrm>
          <a:prstGeom prst="rect">
            <a:avLst/>
          </a:prstGeom>
        </p:spPr>
      </p:pic>
    </p:spTree>
    <p:extLst>
      <p:ext uri="{BB962C8B-B14F-4D97-AF65-F5344CB8AC3E}">
        <p14:creationId xmlns:p14="http://schemas.microsoft.com/office/powerpoint/2010/main" val="32053662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61E9A-BE55-4CF8-8D5A-4B3BD8B9805B}"/>
              </a:ext>
            </a:extLst>
          </p:cNvPr>
          <p:cNvSpPr txBox="1"/>
          <p:nvPr/>
        </p:nvSpPr>
        <p:spPr>
          <a:xfrm>
            <a:off x="5684728" y="2043956"/>
            <a:ext cx="14288021" cy="9377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fromWordArt="0" anchor="ctr" anchorCtr="0" forceAA="0" compatLnSpc="1">
            <a:prstTxWarp prst="textNoShape">
              <a:avLst/>
            </a:prstTxWarp>
            <a:spAutoFit/>
          </a:bodyPr>
          <a:lstStyle/>
          <a:p>
            <a:pPr algn="l"/>
            <a:r>
              <a:rPr lang="ru-RU" dirty="0"/>
              <a:t>Типы речи </a:t>
            </a:r>
          </a:p>
          <a:p>
            <a:pPr algn="l"/>
            <a:endParaRPr lang="ru-RU" dirty="0"/>
          </a:p>
          <a:p>
            <a:pPr algn="l"/>
            <a:endParaRPr lang="ru-RU" dirty="0"/>
          </a:p>
          <a:p>
            <a:pPr algn="l"/>
            <a:r>
              <a:rPr lang="ru-RU" dirty="0">
                <a:ea typeface="+mj-lt"/>
                <a:cs typeface="+mj-lt"/>
              </a:rPr>
              <a:t>•Повествование</a:t>
            </a:r>
            <a:endParaRPr lang="ru-RU" dirty="0"/>
          </a:p>
          <a:p>
            <a:pPr algn="l"/>
            <a:r>
              <a:rPr lang="ru-RU" dirty="0">
                <a:ea typeface="+mj-lt"/>
                <a:cs typeface="+mj-lt"/>
              </a:rPr>
              <a:t>• Описание </a:t>
            </a:r>
            <a:endParaRPr lang="ru-RU"/>
          </a:p>
          <a:p>
            <a:pPr algn="l"/>
            <a:r>
              <a:rPr lang="ru-RU" dirty="0">
                <a:ea typeface="+mj-lt"/>
                <a:cs typeface="+mj-lt"/>
              </a:rPr>
              <a:t>• Рассуждение</a:t>
            </a:r>
            <a:endParaRPr lang="ru-RU" dirty="0"/>
          </a:p>
          <a:p>
            <a:pPr algn="l"/>
            <a:endParaRPr lang="ru-RU" dirty="0">
              <a:ea typeface="+mj-lt"/>
              <a:cs typeface="+mj-lt"/>
            </a:endParaRPr>
          </a:p>
          <a:p>
            <a:pPr algn="l"/>
            <a:endParaRPr lang="ru-RU" dirty="0">
              <a:ea typeface="+mj-lt"/>
              <a:cs typeface="+mj-lt"/>
            </a:endParaRPr>
          </a:p>
          <a:p>
            <a:pPr algn="l"/>
            <a:endParaRPr lang="ru-RU" dirty="0">
              <a:ea typeface="+mj-lt"/>
              <a:cs typeface="+mj-lt"/>
            </a:endParaRPr>
          </a:p>
          <a:p>
            <a:pPr algn="l"/>
            <a:endParaRPr lang="ru-RU" dirty="0">
              <a:ea typeface="+mj-lt"/>
              <a:cs typeface="+mj-lt"/>
            </a:endParaRPr>
          </a:p>
          <a:p>
            <a:pPr algn="l"/>
            <a:endParaRPr lang="ru-RU" dirty="0">
              <a:ea typeface="+mj-lt"/>
              <a:cs typeface="+mj-lt"/>
            </a:endParaRPr>
          </a:p>
          <a:p>
            <a:pPr algn="l"/>
            <a:r>
              <a:rPr lang="ru-RU" dirty="0">
                <a:ea typeface="+mj-lt"/>
                <a:cs typeface="+mj-lt"/>
              </a:rPr>
              <a:t> - </a:t>
            </a:r>
            <a:r>
              <a:rPr lang="ru-RU" b="1" dirty="0">
                <a:ea typeface="+mj-lt"/>
                <a:cs typeface="+mj-lt"/>
              </a:rPr>
              <a:t>Как их различить?</a:t>
            </a:r>
            <a:endParaRPr lang="ru-RU" dirty="0"/>
          </a:p>
        </p:txBody>
      </p:sp>
    </p:spTree>
    <p:extLst>
      <p:ext uri="{BB962C8B-B14F-4D97-AF65-F5344CB8AC3E}">
        <p14:creationId xmlns:p14="http://schemas.microsoft.com/office/powerpoint/2010/main" val="26616865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descr="Изображение выглядит как стол&#10;&#10;Автоматически созданное описание">
            <a:extLst>
              <a:ext uri="{FF2B5EF4-FFF2-40B4-BE49-F238E27FC236}">
                <a16:creationId xmlns:a16="http://schemas.microsoft.com/office/drawing/2014/main" id="{DBEB731A-E1DF-47CD-85D9-87F2D8F9B43D}"/>
              </a:ext>
            </a:extLst>
          </p:cNvPr>
          <p:cNvPicPr>
            <a:picLocks noChangeAspect="1"/>
          </p:cNvPicPr>
          <p:nvPr/>
        </p:nvPicPr>
        <p:blipFill>
          <a:blip r:embed="rId2"/>
          <a:stretch>
            <a:fillRect/>
          </a:stretch>
        </p:blipFill>
        <p:spPr>
          <a:xfrm>
            <a:off x="3285001" y="-14256"/>
            <a:ext cx="17503033" cy="14312087"/>
          </a:xfrm>
          <a:prstGeom prst="rect">
            <a:avLst/>
          </a:prstGeom>
        </p:spPr>
      </p:pic>
    </p:spTree>
    <p:extLst>
      <p:ext uri="{BB962C8B-B14F-4D97-AF65-F5344CB8AC3E}">
        <p14:creationId xmlns:p14="http://schemas.microsoft.com/office/powerpoint/2010/main" val="6512685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47447" y="6569968"/>
            <a:ext cx="21523142"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spcBef>
                <a:spcPts val="2800"/>
              </a:spcBef>
              <a:buSzPct val="100000"/>
              <a:defRPr sz="2800">
                <a:solidFill>
                  <a:srgbClr val="253957"/>
                </a:solidFill>
                <a:latin typeface="+mn-lt"/>
                <a:ea typeface="+mn-ea"/>
                <a:cs typeface="+mn-cs"/>
                <a:sym typeface="Arial Narrow"/>
              </a:defRPr>
            </a:pPr>
            <a:r>
              <a:rPr lang="ru-RU" sz="4800" dirty="0">
                <a:latin typeface="Times New Roman"/>
                <a:cs typeface="Times New Roman"/>
              </a:rPr>
              <a:t>1. Повторить правила </a:t>
            </a:r>
            <a:endParaRPr lang="ru-RU" sz="4800" dirty="0">
              <a:latin typeface="Times New Roman" panose="02020603050405020304" pitchFamily="18" charset="0"/>
              <a:cs typeface="Times New Roman" panose="02020603050405020304" pitchFamily="18" charset="0"/>
            </a:endParaRPr>
          </a:p>
          <a:p>
            <a:pPr algn="l">
              <a:spcBef>
                <a:spcPts val="2800"/>
              </a:spcBef>
              <a:buSzPct val="100000"/>
              <a:defRPr sz="2800">
                <a:solidFill>
                  <a:srgbClr val="253957"/>
                </a:solidFill>
                <a:latin typeface="+mn-lt"/>
                <a:ea typeface="+mn-ea"/>
                <a:cs typeface="+mn-cs"/>
                <a:sym typeface="Arial Narrow"/>
              </a:defRPr>
            </a:pPr>
            <a:r>
              <a:rPr lang="ru-RU" sz="4800" dirty="0">
                <a:latin typeface="Times New Roman"/>
                <a:cs typeface="Times New Roman"/>
                <a:sym typeface="Arial Narrow"/>
              </a:rPr>
              <a:t>2. Сочинение по тексту 1</a:t>
            </a:r>
            <a:endParaRPr lang="ru-RU" sz="4800" dirty="0">
              <a:latin typeface="Times New Roman" panose="02020603050405020304" pitchFamily="18" charset="0"/>
              <a:cs typeface="Times New Roman" panose="02020603050405020304" pitchFamily="18" charset="0"/>
            </a:endParaRPr>
          </a:p>
          <a:p>
            <a:pPr algn="l">
              <a:spcBef>
                <a:spcPts val="2800"/>
              </a:spcBef>
              <a:buSzPct val="100000"/>
              <a:defRPr sz="2800">
                <a:solidFill>
                  <a:srgbClr val="253957"/>
                </a:solidFill>
                <a:latin typeface="+mn-lt"/>
                <a:ea typeface="+mn-ea"/>
                <a:cs typeface="+mn-cs"/>
                <a:sym typeface="Arial Narrow"/>
              </a:defRPr>
            </a:pPr>
            <a:endParaRPr lang="ru-RU" sz="4800" dirty="0">
              <a:latin typeface="Times New Roman" panose="02020603050405020304" pitchFamily="18" charset="0"/>
              <a:cs typeface="Times New Roman" panose="02020603050405020304" pitchFamily="18" charset="0"/>
              <a:sym typeface="Arial Narrow"/>
            </a:endParaRPr>
          </a:p>
          <a:p>
            <a:pPr algn="l">
              <a:spcBef>
                <a:spcPts val="2800"/>
              </a:spcBef>
              <a:buSzPct val="100000"/>
              <a:defRPr sz="2800">
                <a:solidFill>
                  <a:srgbClr val="253957"/>
                </a:solidFill>
                <a:latin typeface="+mn-lt"/>
                <a:ea typeface="+mn-ea"/>
                <a:cs typeface="+mn-cs"/>
                <a:sym typeface="Arial Narrow"/>
              </a:defRPr>
            </a:pPr>
            <a:endParaRPr sz="4800" dirty="0">
              <a:latin typeface="Times New Roman" panose="02020603050405020304" pitchFamily="18" charset="0"/>
              <a:cs typeface="Times New Roman" panose="02020603050405020304" pitchFamily="18" charset="0"/>
            </a:endParaRPr>
          </a:p>
        </p:txBody>
      </p:sp>
      <p:sp>
        <p:nvSpPr>
          <p:cNvPr id="73" name="Очень крутой заголовок…"/>
          <p:cNvSpPr txBox="1"/>
          <p:nvPr/>
        </p:nvSpPr>
        <p:spPr>
          <a:xfrm>
            <a:off x="1455831" y="4337022"/>
            <a:ext cx="21506374" cy="1220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3600" dirty="0"/>
              <a:t>Домашнее задание</a:t>
            </a:r>
            <a:endParaRPr sz="3600" dirty="0"/>
          </a:p>
        </p:txBody>
      </p:sp>
      <p:sp>
        <p:nvSpPr>
          <p:cNvPr id="75" name="Линия"/>
          <p:cNvSpPr/>
          <p:nvPr/>
        </p:nvSpPr>
        <p:spPr>
          <a:xfrm>
            <a:off x="1391359" y="2617668"/>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637989" y="1059724"/>
            <a:ext cx="11366416"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600" b="1" dirty="0">
                <a:solidFill>
                  <a:srgbClr val="002060"/>
                </a:solidFill>
              </a:rPr>
              <a:t>Факультет довузовской подготовки</a:t>
            </a:r>
            <a:endParaRPr sz="3600" dirty="0"/>
          </a:p>
        </p:txBody>
      </p:sp>
      <p:pic>
        <p:nvPicPr>
          <p:cNvPr id="77" name="Изображение" descr="Изображение"/>
          <p:cNvPicPr>
            <a:picLocks noChangeAspect="1"/>
          </p:cNvPicPr>
          <p:nvPr/>
        </p:nvPicPr>
        <p:blipFill>
          <a:blip r:embed="rId2"/>
          <a:stretch>
            <a:fillRect/>
          </a:stretch>
        </p:blipFill>
        <p:spPr>
          <a:xfrm>
            <a:off x="1226605" y="586179"/>
            <a:ext cx="1764000" cy="1764000"/>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8240672" y="11387592"/>
            <a:ext cx="3682958"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sz="3200" dirty="0" err="1"/>
              <a:t>Адрес</a:t>
            </a:r>
            <a:r>
              <a:rPr sz="3200" dirty="0"/>
              <a:t>:</a:t>
            </a:r>
            <a:r>
              <a:rPr lang="en-US" sz="3200" dirty="0"/>
              <a:t> fdp@hse.ru</a:t>
            </a:r>
            <a:endParaRPr sz="3200" dirty="0"/>
          </a:p>
        </p:txBody>
      </p:sp>
      <p:sp>
        <p:nvSpPr>
          <p:cNvPr id="101" name="www.text"/>
          <p:cNvSpPr txBox="1"/>
          <p:nvPr/>
        </p:nvSpPr>
        <p:spPr>
          <a:xfrm>
            <a:off x="2182888" y="11430860"/>
            <a:ext cx="2520280"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sz="3200" dirty="0"/>
              <a:t>www.</a:t>
            </a:r>
            <a:r>
              <a:rPr lang="en-US" sz="3200" dirty="0"/>
              <a:t>fdp.hse.ru</a:t>
            </a:r>
            <a:endParaRPr sz="3200" dirty="0"/>
          </a:p>
        </p:txBody>
      </p:sp>
      <p:sp>
        <p:nvSpPr>
          <p:cNvPr id="102" name="Телефон.: +Х (ХХХ) ХХХ ХХХХ"/>
          <p:cNvSpPr txBox="1"/>
          <p:nvPr/>
        </p:nvSpPr>
        <p:spPr>
          <a:xfrm>
            <a:off x="9779731" y="11399652"/>
            <a:ext cx="4832311"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sz="3200" dirty="0" err="1"/>
              <a:t>Телефон</a:t>
            </a:r>
            <a:r>
              <a:rPr sz="3200" dirty="0"/>
              <a:t>.: +</a:t>
            </a:r>
            <a:r>
              <a:rPr lang="en-US" sz="3200" dirty="0"/>
              <a:t>7</a:t>
            </a:r>
            <a:r>
              <a:rPr sz="3200" dirty="0"/>
              <a:t> (</a:t>
            </a:r>
            <a:r>
              <a:rPr lang="en-US" sz="3200" dirty="0"/>
              <a:t>495</a:t>
            </a:r>
            <a:r>
              <a:rPr sz="3200" dirty="0"/>
              <a:t>) </a:t>
            </a:r>
            <a:r>
              <a:rPr lang="en-US" sz="3200" dirty="0"/>
              <a:t>624-43-40</a:t>
            </a:r>
            <a:endParaRPr sz="3200" dirty="0"/>
          </a:p>
        </p:txBody>
      </p:sp>
      <p:pic>
        <p:nvPicPr>
          <p:cNvPr id="103" name="Изображение" descr="Изображение"/>
          <p:cNvPicPr>
            <a:picLocks noChangeAspect="1"/>
          </p:cNvPicPr>
          <p:nvPr/>
        </p:nvPicPr>
        <p:blipFill>
          <a:blip r:embed="rId2"/>
          <a:stretch>
            <a:fillRect/>
          </a:stretch>
        </p:blipFill>
        <p:spPr>
          <a:xfrm>
            <a:off x="10203954" y="4913784"/>
            <a:ext cx="3983866" cy="3852000"/>
          </a:xfrm>
          <a:prstGeom prst="rect">
            <a:avLst/>
          </a:prstGeom>
          <a:ln w="12700">
            <a:miter lim="400000"/>
          </a:ln>
        </p:spPr>
      </p:pic>
      <p:sp>
        <p:nvSpPr>
          <p:cNvPr id="2" name="Прямоугольник 1"/>
          <p:cNvSpPr/>
          <p:nvPr/>
        </p:nvSpPr>
        <p:spPr>
          <a:xfrm>
            <a:off x="6287344" y="1804434"/>
            <a:ext cx="12192000" cy="1754326"/>
          </a:xfrm>
          <a:prstGeom prst="rect">
            <a:avLst/>
          </a:prstGeom>
        </p:spPr>
        <p:txBody>
          <a:bodyPr>
            <a:spAutoFit/>
          </a:bodyPr>
          <a:lstStyle/>
          <a:p>
            <a:r>
              <a:rPr lang="ru-RU" sz="5400" b="1" dirty="0">
                <a:solidFill>
                  <a:schemeClr val="bg1"/>
                </a:solidFill>
              </a:rPr>
              <a:t>Факультет довузовской подготовки </a:t>
            </a:r>
            <a:endParaRPr lang="ru-RU" dirty="0">
              <a:solidFill>
                <a:schemeClr val="bg1"/>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3F4"/>
        </a:solidFill>
        <a:effectLst/>
      </p:bgPr>
    </p:bg>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flipV="1">
            <a:off x="-338943" y="13796831"/>
            <a:ext cx="22266092" cy="182823"/>
          </a:xfrm>
          <a:prstGeom prst="rect">
            <a:avLst/>
          </a:prstGeom>
          <a:solidFill>
            <a:srgbClr val="F2F3F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spcBef>
                <a:spcPts val="2800"/>
              </a:spcBef>
              <a:buSzPct val="100000"/>
              <a:defRPr sz="2800">
                <a:solidFill>
                  <a:srgbClr val="253957"/>
                </a:solidFill>
                <a:latin typeface="+mn-lt"/>
                <a:ea typeface="+mn-ea"/>
                <a:cs typeface="+mn-cs"/>
                <a:sym typeface="Arial Narrow"/>
              </a:defRPr>
            </a:pPr>
            <a:endParaRPr lang="en-US" sz="4000" dirty="0">
              <a:solidFill>
                <a:srgbClr val="253957"/>
              </a:solidFill>
            </a:endParaRPr>
          </a:p>
        </p:txBody>
      </p:sp>
      <p:sp>
        <p:nvSpPr>
          <p:cNvPr id="73" name="Очень крутой заголовок…"/>
          <p:cNvSpPr txBox="1"/>
          <p:nvPr/>
        </p:nvSpPr>
        <p:spPr>
          <a:xfrm>
            <a:off x="1572459" y="3209856"/>
            <a:ext cx="21334924" cy="105744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defRPr sz="7000" b="1" cap="all">
                <a:solidFill>
                  <a:srgbClr val="253957"/>
                </a:solidFill>
                <a:latin typeface="+mn-lt"/>
                <a:ea typeface="+mn-ea"/>
                <a:cs typeface="+mn-cs"/>
                <a:sym typeface="Arial Narrow"/>
              </a:defRPr>
            </a:pPr>
            <a:r>
              <a:rPr lang="ru-RU" sz="3600" b="1" cap="all" dirty="0">
                <a:ea typeface="+mj-lt"/>
                <a:cs typeface="+mj-lt"/>
                <a:sym typeface="Arial Narrow"/>
              </a:rPr>
              <a:t>                                        Литературный язык</a:t>
            </a:r>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r>
              <a:rPr lang="ru-RU" sz="3600" dirty="0">
                <a:ea typeface="+mj-lt"/>
                <a:cs typeface="+mj-lt"/>
              </a:rPr>
              <a:t>Общенародный язык</a:t>
            </a:r>
            <a:endParaRPr lang="ru-RU" dirty="0"/>
          </a:p>
          <a:p>
            <a:pPr algn="l">
              <a:defRPr sz="7000" b="1" cap="all">
                <a:solidFill>
                  <a:srgbClr val="253957"/>
                </a:solidFill>
                <a:latin typeface="+mn-lt"/>
                <a:ea typeface="+mn-ea"/>
                <a:cs typeface="+mn-cs"/>
                <a:sym typeface="Arial Narrow"/>
              </a:defRPr>
            </a:pPr>
            <a:endParaRPr lang="ru-RU" sz="3600" dirty="0">
              <a:ea typeface="+mj-lt"/>
              <a:cs typeface="+mj-lt"/>
            </a:endParaRPr>
          </a:p>
          <a:p>
            <a:pPr algn="l">
              <a:defRPr sz="7000" b="1" cap="all">
                <a:solidFill>
                  <a:srgbClr val="253957"/>
                </a:solidFill>
                <a:latin typeface="+mn-lt"/>
                <a:ea typeface="+mn-ea"/>
                <a:cs typeface="+mn-cs"/>
                <a:sym typeface="Arial Narrow"/>
              </a:defRPr>
            </a:pPr>
            <a:r>
              <a:rPr lang="ru-RU" sz="3600" dirty="0">
                <a:ea typeface="+mj-lt"/>
                <a:cs typeface="+mj-lt"/>
              </a:rPr>
              <a:t>Используется в письменной речи</a:t>
            </a:r>
            <a:endParaRPr lang="ru-RU" dirty="0"/>
          </a:p>
          <a:p>
            <a:pPr algn="l">
              <a:defRPr sz="7000" b="1" cap="all">
                <a:solidFill>
                  <a:srgbClr val="253957"/>
                </a:solidFill>
                <a:latin typeface="+mn-lt"/>
                <a:ea typeface="+mn-ea"/>
                <a:cs typeface="+mn-cs"/>
                <a:sym typeface="Arial Narrow"/>
              </a:defRPr>
            </a:pPr>
            <a:endParaRPr lang="ru-RU" sz="3600" dirty="0">
              <a:ea typeface="+mj-lt"/>
              <a:cs typeface="+mj-lt"/>
            </a:endParaRPr>
          </a:p>
          <a:p>
            <a:pPr algn="l">
              <a:defRPr sz="7000" b="1" cap="all">
                <a:solidFill>
                  <a:srgbClr val="253957"/>
                </a:solidFill>
                <a:latin typeface="+mn-lt"/>
                <a:ea typeface="+mn-ea"/>
                <a:cs typeface="+mn-cs"/>
                <a:sym typeface="Arial Narrow"/>
              </a:defRPr>
            </a:pPr>
            <a:r>
              <a:rPr lang="ru-RU" sz="3600" dirty="0">
                <a:ea typeface="+mj-lt"/>
                <a:cs typeface="+mj-lt"/>
              </a:rPr>
              <a:t>Главный признак литературного языка – </a:t>
            </a:r>
            <a:r>
              <a:rPr lang="ru-RU" sz="3600" dirty="0" err="1">
                <a:ea typeface="+mj-lt"/>
                <a:cs typeface="+mj-lt"/>
              </a:rPr>
              <a:t>нормированность</a:t>
            </a:r>
            <a:endParaRPr lang="ru-RU" dirty="0" err="1"/>
          </a:p>
          <a:p>
            <a:pPr algn="l">
              <a:defRPr sz="7000" b="1" cap="all">
                <a:solidFill>
                  <a:srgbClr val="253957"/>
                </a:solidFill>
                <a:latin typeface="+mn-lt"/>
                <a:ea typeface="+mn-ea"/>
                <a:cs typeface="+mn-cs"/>
                <a:sym typeface="Arial Narrow"/>
              </a:defRPr>
            </a:pPr>
            <a:endParaRPr lang="ru-RU" sz="3600" dirty="0">
              <a:ea typeface="+mj-lt"/>
              <a:cs typeface="+mj-lt"/>
            </a:endParaRPr>
          </a:p>
          <a:p>
            <a:pPr algn="l">
              <a:defRPr sz="7000" b="1" cap="all">
                <a:solidFill>
                  <a:srgbClr val="253957"/>
                </a:solidFill>
                <a:latin typeface="+mn-lt"/>
                <a:ea typeface="+mn-ea"/>
                <a:cs typeface="+mn-cs"/>
                <a:sym typeface="Arial Narrow"/>
              </a:defRPr>
            </a:pPr>
            <a:r>
              <a:rPr lang="ru-RU" sz="3600" dirty="0">
                <a:ea typeface="+mj-lt"/>
                <a:cs typeface="+mj-lt"/>
              </a:rPr>
              <a:t>Нормы:</a:t>
            </a:r>
            <a:endParaRPr lang="ru-RU" dirty="0"/>
          </a:p>
          <a:p>
            <a:pPr algn="l">
              <a:defRPr sz="7000" b="1" cap="all">
                <a:solidFill>
                  <a:srgbClr val="253957"/>
                </a:solidFill>
                <a:latin typeface="+mn-lt"/>
                <a:ea typeface="+mn-ea"/>
                <a:cs typeface="+mn-cs"/>
                <a:sym typeface="Arial Narrow"/>
              </a:defRPr>
            </a:pPr>
            <a:r>
              <a:rPr lang="ru-RU" sz="3600" dirty="0">
                <a:ea typeface="+mj-lt"/>
                <a:cs typeface="+mj-lt"/>
              </a:rPr>
              <a:t>Орфоэпические(произношение)</a:t>
            </a:r>
            <a:endParaRPr lang="ru-RU" dirty="0"/>
          </a:p>
          <a:p>
            <a:pPr algn="l">
              <a:defRPr sz="7000" b="1" cap="all">
                <a:solidFill>
                  <a:srgbClr val="253957"/>
                </a:solidFill>
                <a:latin typeface="+mn-lt"/>
                <a:ea typeface="+mn-ea"/>
                <a:cs typeface="+mn-cs"/>
                <a:sym typeface="Arial Narrow"/>
              </a:defRPr>
            </a:pPr>
            <a:r>
              <a:rPr lang="ru-RU" sz="3600" dirty="0">
                <a:ea typeface="+mj-lt"/>
                <a:cs typeface="+mj-lt"/>
              </a:rPr>
              <a:t>Лексические</a:t>
            </a:r>
            <a:endParaRPr lang="ru-RU" dirty="0"/>
          </a:p>
          <a:p>
            <a:pPr algn="l">
              <a:defRPr sz="7000" b="1" cap="all">
                <a:solidFill>
                  <a:srgbClr val="253957"/>
                </a:solidFill>
                <a:latin typeface="+mn-lt"/>
                <a:ea typeface="+mn-ea"/>
                <a:cs typeface="+mn-cs"/>
                <a:sym typeface="Arial Narrow"/>
              </a:defRPr>
            </a:pPr>
            <a:r>
              <a:rPr lang="ru-RU" sz="3600" dirty="0">
                <a:ea typeface="+mj-lt"/>
                <a:cs typeface="+mj-lt"/>
              </a:rPr>
              <a:t>Грамматические(а в них морфологические)</a:t>
            </a:r>
            <a:endParaRPr lang="ru-RU" dirty="0"/>
          </a:p>
          <a:p>
            <a:pPr algn="l">
              <a:defRPr sz="7000" b="1" cap="all">
                <a:solidFill>
                  <a:srgbClr val="253957"/>
                </a:solidFill>
                <a:latin typeface="+mn-lt"/>
                <a:ea typeface="+mn-ea"/>
                <a:cs typeface="+mn-cs"/>
                <a:sym typeface="Arial Narrow"/>
              </a:defRPr>
            </a:pPr>
            <a:r>
              <a:rPr lang="ru-RU" sz="3600" dirty="0">
                <a:ea typeface="+mj-lt"/>
                <a:cs typeface="+mj-lt"/>
              </a:rPr>
              <a:t>Стилистические и т.д.                                          </a:t>
            </a:r>
            <a:endParaRPr lang="ru-RU" dirty="0"/>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endParaRPr lang="ru-RU" sz="3600" dirty="0"/>
          </a:p>
          <a:p>
            <a:pPr algn="l">
              <a:defRPr sz="7000" b="1" cap="all">
                <a:solidFill>
                  <a:srgbClr val="253957"/>
                </a:solidFill>
                <a:latin typeface="+mn-lt"/>
                <a:ea typeface="+mn-ea"/>
                <a:cs typeface="+mn-cs"/>
                <a:sym typeface="Arial Narrow"/>
              </a:defRPr>
            </a:pPr>
            <a:endParaRPr lang="ru-RU" sz="3600" dirty="0"/>
          </a:p>
        </p:txBody>
      </p:sp>
      <p:sp>
        <p:nvSpPr>
          <p:cNvPr id="75" name="Линия"/>
          <p:cNvSpPr/>
          <p:nvPr/>
        </p:nvSpPr>
        <p:spPr>
          <a:xfrm>
            <a:off x="1391359" y="2617668"/>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637989" y="1059724"/>
            <a:ext cx="11366416"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600" b="1" dirty="0">
                <a:solidFill>
                  <a:srgbClr val="002060"/>
                </a:solidFill>
              </a:rPr>
              <a:t>Факультет довузовской подготовки</a:t>
            </a:r>
            <a:endParaRPr sz="3600" dirty="0"/>
          </a:p>
        </p:txBody>
      </p:sp>
      <p:pic>
        <p:nvPicPr>
          <p:cNvPr id="77" name="Изображение" descr="Изображение"/>
          <p:cNvPicPr>
            <a:picLocks noChangeAspect="1"/>
          </p:cNvPicPr>
          <p:nvPr/>
        </p:nvPicPr>
        <p:blipFill>
          <a:blip r:embed="rId2"/>
          <a:stretch>
            <a:fillRect/>
          </a:stretch>
        </p:blipFill>
        <p:spPr>
          <a:xfrm>
            <a:off x="2177784" y="357896"/>
            <a:ext cx="1764000" cy="1764000"/>
          </a:xfrm>
          <a:prstGeom prst="rect">
            <a:avLst/>
          </a:prstGeom>
          <a:ln w="12700">
            <a:miter lim="400000"/>
          </a:ln>
        </p:spPr>
      </p:pic>
    </p:spTree>
    <p:extLst>
      <p:ext uri="{BB962C8B-B14F-4D97-AF65-F5344CB8AC3E}">
        <p14:creationId xmlns:p14="http://schemas.microsoft.com/office/powerpoint/2010/main" val="26295097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1402" y="4841776"/>
            <a:ext cx="21523142" cy="62646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buSzPct val="100000"/>
              <a:buFont typeface="Arial"/>
              <a:buChar char="•"/>
              <a:defRPr sz="2800">
                <a:solidFill>
                  <a:srgbClr val="253957"/>
                </a:solidFill>
                <a:latin typeface="+mn-lt"/>
                <a:ea typeface="+mn-ea"/>
                <a:cs typeface="+mn-cs"/>
                <a:sym typeface="Arial Narrow"/>
              </a:defRPr>
            </a:pPr>
            <a:r>
              <a:rPr lang="en-US" sz="3600" dirty="0" err="1">
                <a:ea typeface="+mj-lt"/>
                <a:cs typeface="+mj-lt"/>
              </a:rPr>
              <a:t>наука</a:t>
            </a:r>
            <a:r>
              <a:rPr lang="en-US" sz="3600" dirty="0">
                <a:ea typeface="+mj-lt"/>
                <a:cs typeface="+mj-lt"/>
              </a:rPr>
              <a:t> о </a:t>
            </a:r>
            <a:r>
              <a:rPr lang="en-US" sz="3600" dirty="0" err="1">
                <a:ea typeface="+mj-lt"/>
                <a:cs typeface="+mj-lt"/>
              </a:rPr>
              <a:t>стилях</a:t>
            </a:r>
            <a:r>
              <a:rPr lang="en-US" sz="3600" dirty="0">
                <a:ea typeface="+mj-lt"/>
                <a:cs typeface="+mj-lt"/>
              </a:rPr>
              <a:t> </a:t>
            </a:r>
            <a:r>
              <a:rPr lang="en-US" sz="3600" dirty="0" err="1">
                <a:ea typeface="+mj-lt"/>
                <a:cs typeface="+mj-lt"/>
              </a:rPr>
              <a:t>речи</a:t>
            </a:r>
            <a:r>
              <a:rPr lang="en-US" sz="3600" dirty="0">
                <a:ea typeface="+mj-lt"/>
                <a:cs typeface="+mj-lt"/>
              </a:rPr>
              <a:t> и </a:t>
            </a:r>
            <a:r>
              <a:rPr lang="en-US" sz="3600" dirty="0" err="1">
                <a:ea typeface="+mj-lt"/>
                <a:cs typeface="+mj-lt"/>
              </a:rPr>
              <a:t>об</a:t>
            </a:r>
            <a:r>
              <a:rPr lang="en-US" sz="3600" dirty="0">
                <a:ea typeface="+mj-lt"/>
                <a:cs typeface="+mj-lt"/>
              </a:rPr>
              <a:t> </a:t>
            </a:r>
            <a:r>
              <a:rPr lang="en-US" sz="3600" dirty="0" err="1">
                <a:ea typeface="+mj-lt"/>
                <a:cs typeface="+mj-lt"/>
              </a:rPr>
              <a:t>употреблении</a:t>
            </a:r>
            <a:r>
              <a:rPr lang="en-US" sz="3600" dirty="0">
                <a:ea typeface="+mj-lt"/>
                <a:cs typeface="+mj-lt"/>
              </a:rPr>
              <a:t> </a:t>
            </a:r>
            <a:r>
              <a:rPr lang="en-US" sz="3600" dirty="0" err="1">
                <a:ea typeface="+mj-lt"/>
                <a:cs typeface="+mj-lt"/>
              </a:rPr>
              <a:t>языковых</a:t>
            </a:r>
            <a:r>
              <a:rPr lang="en-US" sz="3600" dirty="0">
                <a:ea typeface="+mj-lt"/>
                <a:cs typeface="+mj-lt"/>
              </a:rPr>
              <a:t> </a:t>
            </a:r>
            <a:r>
              <a:rPr lang="en-US" sz="3600" dirty="0" err="1">
                <a:ea typeface="+mj-lt"/>
                <a:cs typeface="+mj-lt"/>
              </a:rPr>
              <a:t>средств</a:t>
            </a:r>
            <a:r>
              <a:rPr lang="en-US" sz="3600" dirty="0">
                <a:ea typeface="+mj-lt"/>
                <a:cs typeface="+mj-lt"/>
              </a:rPr>
              <a:t>. </a:t>
            </a:r>
            <a:br>
              <a:rPr lang="en-US" sz="3600" dirty="0">
                <a:ea typeface="+mj-lt"/>
                <a:cs typeface="+mj-lt"/>
              </a:rPr>
            </a:br>
            <a:r>
              <a:rPr lang="en-US" sz="3600" dirty="0" err="1">
                <a:ea typeface="+mj-lt"/>
                <a:cs typeface="+mj-lt"/>
              </a:rPr>
              <a:t>Она</a:t>
            </a:r>
            <a:r>
              <a:rPr lang="en-US" sz="3600" dirty="0">
                <a:ea typeface="+mj-lt"/>
                <a:cs typeface="+mj-lt"/>
              </a:rPr>
              <a:t> </a:t>
            </a:r>
            <a:r>
              <a:rPr lang="en-US" sz="3600" dirty="0" err="1">
                <a:ea typeface="+mj-lt"/>
                <a:cs typeface="+mj-lt"/>
              </a:rPr>
              <a:t>изучает</a:t>
            </a:r>
            <a:r>
              <a:rPr lang="en-US" sz="3600" dirty="0">
                <a:ea typeface="+mj-lt"/>
                <a:cs typeface="+mj-lt"/>
              </a:rPr>
              <a:t>:</a:t>
            </a:r>
            <a:endParaRPr lang="en-US" sz="3600" dirty="0"/>
          </a:p>
          <a:p>
            <a:pPr algn="l">
              <a:buSzPct val="100000"/>
              <a:buFont typeface="Arial"/>
              <a:buChar char="•"/>
              <a:defRPr sz="2800">
                <a:solidFill>
                  <a:srgbClr val="253957"/>
                </a:solidFill>
                <a:latin typeface="+mn-lt"/>
                <a:ea typeface="+mn-ea"/>
                <a:cs typeface="+mn-cs"/>
                <a:sym typeface="Arial Narrow"/>
              </a:defRPr>
            </a:pPr>
            <a:r>
              <a:rPr lang="en-US" sz="3600" dirty="0">
                <a:ea typeface="+mj-lt"/>
                <a:cs typeface="+mj-lt"/>
              </a:rPr>
              <a:t>1)</a:t>
            </a:r>
            <a:r>
              <a:rPr lang="en-US" sz="3600" dirty="0" err="1">
                <a:ea typeface="+mj-lt"/>
                <a:cs typeface="+mj-lt"/>
              </a:rPr>
              <a:t>целесообразность</a:t>
            </a:r>
            <a:r>
              <a:rPr lang="en-US" sz="3600" dirty="0">
                <a:ea typeface="+mj-lt"/>
                <a:cs typeface="+mj-lt"/>
              </a:rPr>
              <a:t> </a:t>
            </a:r>
            <a:r>
              <a:rPr lang="en-US" sz="3600" dirty="0" err="1">
                <a:ea typeface="+mj-lt"/>
                <a:cs typeface="+mj-lt"/>
              </a:rPr>
              <a:t>использования</a:t>
            </a:r>
            <a:r>
              <a:rPr lang="en-US" sz="3600" dirty="0">
                <a:ea typeface="+mj-lt"/>
                <a:cs typeface="+mj-lt"/>
              </a:rPr>
              <a:t> </a:t>
            </a:r>
            <a:r>
              <a:rPr lang="en-US" sz="3600" dirty="0" err="1">
                <a:ea typeface="+mj-lt"/>
                <a:cs typeface="+mj-lt"/>
              </a:rPr>
              <a:t>лексических</a:t>
            </a:r>
            <a:r>
              <a:rPr lang="en-US" sz="3600" dirty="0">
                <a:ea typeface="+mj-lt"/>
                <a:cs typeface="+mj-lt"/>
              </a:rPr>
              <a:t>,       </a:t>
            </a:r>
            <a:endParaRPr lang="en-US"/>
          </a:p>
          <a:p>
            <a:pPr algn="l">
              <a:buSzPct val="100000"/>
              <a:buFont typeface="Arial"/>
              <a:buChar char="•"/>
              <a:defRPr sz="2800">
                <a:solidFill>
                  <a:srgbClr val="253957"/>
                </a:solidFill>
                <a:latin typeface="+mn-lt"/>
                <a:ea typeface="+mn-ea"/>
                <a:cs typeface="+mn-cs"/>
                <a:sym typeface="Arial Narrow"/>
              </a:defRPr>
            </a:pPr>
            <a:r>
              <a:rPr lang="en-US" sz="3600" dirty="0">
                <a:ea typeface="+mj-lt"/>
                <a:cs typeface="+mj-lt"/>
              </a:rPr>
              <a:t>     </a:t>
            </a:r>
            <a:r>
              <a:rPr lang="en-US" sz="3600" dirty="0" err="1">
                <a:ea typeface="+mj-lt"/>
                <a:cs typeface="+mj-lt"/>
              </a:rPr>
              <a:t>фразеологических</a:t>
            </a:r>
            <a:r>
              <a:rPr lang="en-US" sz="3600" dirty="0">
                <a:ea typeface="+mj-lt"/>
                <a:cs typeface="+mj-lt"/>
              </a:rPr>
              <a:t> </a:t>
            </a:r>
            <a:r>
              <a:rPr lang="en-US" sz="3600" dirty="0" err="1">
                <a:ea typeface="+mj-lt"/>
                <a:cs typeface="+mj-lt"/>
              </a:rPr>
              <a:t>средств</a:t>
            </a:r>
            <a:r>
              <a:rPr lang="en-US" sz="3600" dirty="0">
                <a:ea typeface="+mj-lt"/>
                <a:cs typeface="+mj-lt"/>
              </a:rPr>
              <a:t> в </a:t>
            </a:r>
            <a:r>
              <a:rPr lang="en-US" sz="3600" dirty="0" err="1">
                <a:ea typeface="+mj-lt"/>
                <a:cs typeface="+mj-lt"/>
              </a:rPr>
              <a:t>том</a:t>
            </a:r>
            <a:r>
              <a:rPr lang="en-US" sz="3600" dirty="0">
                <a:ea typeface="+mj-lt"/>
                <a:cs typeface="+mj-lt"/>
              </a:rPr>
              <a:t> </a:t>
            </a:r>
            <a:r>
              <a:rPr lang="en-US" sz="3600" dirty="0" err="1">
                <a:ea typeface="+mj-lt"/>
                <a:cs typeface="+mj-lt"/>
              </a:rPr>
              <a:t>или</a:t>
            </a:r>
            <a:r>
              <a:rPr lang="en-US" sz="3600" dirty="0">
                <a:ea typeface="+mj-lt"/>
                <a:cs typeface="+mj-lt"/>
              </a:rPr>
              <a:t> </a:t>
            </a:r>
            <a:r>
              <a:rPr lang="en-US" sz="3600" dirty="0" err="1">
                <a:ea typeface="+mj-lt"/>
                <a:cs typeface="+mj-lt"/>
              </a:rPr>
              <a:t>ином</a:t>
            </a:r>
            <a:r>
              <a:rPr lang="en-US" sz="3600" dirty="0">
                <a:ea typeface="+mj-lt"/>
                <a:cs typeface="+mj-lt"/>
              </a:rPr>
              <a:t> </a:t>
            </a:r>
            <a:r>
              <a:rPr lang="en-US" sz="3600" dirty="0" err="1">
                <a:ea typeface="+mj-lt"/>
                <a:cs typeface="+mj-lt"/>
              </a:rPr>
              <a:t>стиле</a:t>
            </a:r>
            <a:r>
              <a:rPr lang="en-US" sz="3600" dirty="0">
                <a:ea typeface="+mj-lt"/>
                <a:cs typeface="+mj-lt"/>
              </a:rPr>
              <a:t>;</a:t>
            </a:r>
            <a:endParaRPr lang="en-US" dirty="0"/>
          </a:p>
          <a:p>
            <a:pPr algn="l">
              <a:buSzPct val="100000"/>
              <a:buFont typeface="Arial"/>
              <a:buChar char="•"/>
              <a:defRPr sz="2800">
                <a:solidFill>
                  <a:srgbClr val="253957"/>
                </a:solidFill>
                <a:latin typeface="+mn-lt"/>
                <a:ea typeface="+mn-ea"/>
                <a:cs typeface="+mn-cs"/>
                <a:sym typeface="Arial Narrow"/>
              </a:defRPr>
            </a:pPr>
            <a:r>
              <a:rPr lang="en-US" sz="3600" dirty="0">
                <a:ea typeface="+mj-lt"/>
                <a:cs typeface="+mj-lt"/>
              </a:rPr>
              <a:t>2)</a:t>
            </a:r>
            <a:r>
              <a:rPr lang="en-US" sz="3600" dirty="0" err="1">
                <a:ea typeface="+mj-lt"/>
                <a:cs typeface="+mj-lt"/>
              </a:rPr>
              <a:t>употребление</a:t>
            </a:r>
            <a:r>
              <a:rPr lang="en-US" sz="3600" dirty="0">
                <a:ea typeface="+mj-lt"/>
                <a:cs typeface="+mj-lt"/>
              </a:rPr>
              <a:t> </a:t>
            </a:r>
            <a:r>
              <a:rPr lang="en-US" sz="3600" dirty="0" err="1">
                <a:ea typeface="+mj-lt"/>
                <a:cs typeface="+mj-lt"/>
              </a:rPr>
              <a:t>морфологической</a:t>
            </a:r>
            <a:r>
              <a:rPr lang="en-US" sz="3600" dirty="0">
                <a:ea typeface="+mj-lt"/>
                <a:cs typeface="+mj-lt"/>
              </a:rPr>
              <a:t> </a:t>
            </a:r>
            <a:r>
              <a:rPr lang="en-US" sz="3600" dirty="0" err="1">
                <a:ea typeface="+mj-lt"/>
                <a:cs typeface="+mj-lt"/>
              </a:rPr>
              <a:t>нормы</a:t>
            </a:r>
            <a:r>
              <a:rPr lang="en-US" sz="3600" dirty="0">
                <a:ea typeface="+mj-lt"/>
                <a:cs typeface="+mj-lt"/>
              </a:rPr>
              <a:t> </a:t>
            </a:r>
            <a:r>
              <a:rPr lang="en-US" sz="3600" dirty="0" err="1">
                <a:ea typeface="+mj-lt"/>
                <a:cs typeface="+mj-lt"/>
              </a:rPr>
              <a:t>языка</a:t>
            </a:r>
            <a:r>
              <a:rPr lang="en-US" sz="3600" dirty="0">
                <a:ea typeface="+mj-lt"/>
                <a:cs typeface="+mj-lt"/>
              </a:rPr>
              <a:t>;  </a:t>
            </a:r>
            <a:endParaRPr lang="en-US"/>
          </a:p>
          <a:p>
            <a:pPr algn="l">
              <a:buSzPct val="100000"/>
              <a:buFont typeface="Arial"/>
              <a:buChar char="•"/>
              <a:defRPr sz="2800">
                <a:solidFill>
                  <a:srgbClr val="253957"/>
                </a:solidFill>
                <a:latin typeface="+mn-lt"/>
                <a:ea typeface="+mn-ea"/>
                <a:cs typeface="+mn-cs"/>
                <a:sym typeface="Arial Narrow"/>
              </a:defRPr>
            </a:pPr>
            <a:r>
              <a:rPr lang="en-US" sz="3600" dirty="0">
                <a:ea typeface="+mj-lt"/>
                <a:cs typeface="+mj-lt"/>
              </a:rPr>
              <a:t>3)</a:t>
            </a:r>
            <a:r>
              <a:rPr lang="en-US" sz="3600" dirty="0" err="1">
                <a:ea typeface="+mj-lt"/>
                <a:cs typeface="+mj-lt"/>
              </a:rPr>
              <a:t>своеобразие</a:t>
            </a:r>
            <a:r>
              <a:rPr lang="en-US" sz="3600" dirty="0">
                <a:ea typeface="+mj-lt"/>
                <a:cs typeface="+mj-lt"/>
              </a:rPr>
              <a:t> </a:t>
            </a:r>
            <a:r>
              <a:rPr lang="en-US" sz="3600" dirty="0" err="1">
                <a:ea typeface="+mj-lt"/>
                <a:cs typeface="+mj-lt"/>
              </a:rPr>
              <a:t>строя</a:t>
            </a:r>
            <a:r>
              <a:rPr lang="en-US" sz="3600" dirty="0">
                <a:ea typeface="+mj-lt"/>
                <a:cs typeface="+mj-lt"/>
              </a:rPr>
              <a:t> </a:t>
            </a:r>
            <a:r>
              <a:rPr lang="en-US" sz="3600" dirty="0" err="1">
                <a:ea typeface="+mj-lt"/>
                <a:cs typeface="+mj-lt"/>
              </a:rPr>
              <a:t>предложений</a:t>
            </a:r>
            <a:r>
              <a:rPr lang="en-US" sz="3600" dirty="0">
                <a:ea typeface="+mj-lt"/>
                <a:cs typeface="+mj-lt"/>
              </a:rPr>
              <a:t>, </a:t>
            </a:r>
            <a:r>
              <a:rPr lang="en-US" sz="3600" dirty="0" err="1">
                <a:ea typeface="+mj-lt"/>
                <a:cs typeface="+mj-lt"/>
              </a:rPr>
              <a:t>употребление</a:t>
            </a:r>
            <a:r>
              <a:rPr lang="en-US" sz="3600" dirty="0">
                <a:ea typeface="+mj-lt"/>
                <a:cs typeface="+mj-lt"/>
              </a:rPr>
              <a:t> </a:t>
            </a:r>
            <a:r>
              <a:rPr lang="en-US" sz="3600" dirty="0" err="1">
                <a:ea typeface="+mj-lt"/>
                <a:cs typeface="+mj-lt"/>
              </a:rPr>
              <a:t>тех</a:t>
            </a:r>
            <a:r>
              <a:rPr lang="en-US" sz="3600" dirty="0">
                <a:ea typeface="+mj-lt"/>
                <a:cs typeface="+mj-lt"/>
              </a:rPr>
              <a:t> </a:t>
            </a:r>
            <a:r>
              <a:rPr lang="en-US" sz="3600" dirty="0" err="1">
                <a:ea typeface="+mj-lt"/>
                <a:cs typeface="+mj-lt"/>
              </a:rPr>
              <a:t>или</a:t>
            </a:r>
            <a:r>
              <a:rPr lang="en-US" sz="3600" dirty="0">
                <a:ea typeface="+mj-lt"/>
                <a:cs typeface="+mj-lt"/>
              </a:rPr>
              <a:t> </a:t>
            </a:r>
            <a:r>
              <a:rPr lang="en-US" sz="3600" dirty="0" err="1">
                <a:ea typeface="+mj-lt"/>
                <a:cs typeface="+mj-lt"/>
              </a:rPr>
              <a:t>иных</a:t>
            </a:r>
            <a:r>
              <a:rPr lang="en-US" sz="3600" dirty="0">
                <a:ea typeface="+mj-lt"/>
                <a:cs typeface="+mj-lt"/>
              </a:rPr>
              <a:t> </a:t>
            </a:r>
            <a:r>
              <a:rPr lang="en-US" sz="3600" dirty="0" err="1">
                <a:ea typeface="+mj-lt"/>
                <a:cs typeface="+mj-lt"/>
              </a:rPr>
              <a:t>синтаксических</a:t>
            </a:r>
            <a:r>
              <a:rPr lang="en-US" sz="3600" dirty="0">
                <a:ea typeface="+mj-lt"/>
                <a:cs typeface="+mj-lt"/>
              </a:rPr>
              <a:t> </a:t>
            </a:r>
            <a:r>
              <a:rPr lang="en-US" sz="3600" dirty="0" err="1">
                <a:ea typeface="+mj-lt"/>
                <a:cs typeface="+mj-lt"/>
              </a:rPr>
              <a:t>конструкций</a:t>
            </a:r>
            <a:r>
              <a:rPr lang="en-US" sz="3600" dirty="0">
                <a:ea typeface="+mj-lt"/>
                <a:cs typeface="+mj-lt"/>
              </a:rPr>
              <a:t>;</a:t>
            </a:r>
            <a:endParaRPr lang="en-US" dirty="0"/>
          </a:p>
          <a:p>
            <a:pPr algn="l">
              <a:buSzPct val="100000"/>
              <a:buFont typeface="Arial"/>
              <a:buChar char="•"/>
              <a:defRPr sz="2800">
                <a:solidFill>
                  <a:srgbClr val="253957"/>
                </a:solidFill>
                <a:latin typeface="+mn-lt"/>
                <a:ea typeface="+mn-ea"/>
                <a:cs typeface="+mn-cs"/>
                <a:sym typeface="Arial Narrow"/>
              </a:defRPr>
            </a:pPr>
            <a:r>
              <a:rPr lang="en-US" sz="3600" dirty="0">
                <a:ea typeface="+mj-lt"/>
                <a:cs typeface="+mj-lt"/>
              </a:rPr>
              <a:t>4)</a:t>
            </a:r>
            <a:r>
              <a:rPr lang="en-US" sz="3600" dirty="0" err="1">
                <a:ea typeface="+mj-lt"/>
                <a:cs typeface="+mj-lt"/>
              </a:rPr>
              <a:t>изобразительно-выразительные</a:t>
            </a:r>
            <a:r>
              <a:rPr lang="en-US" sz="3600" dirty="0">
                <a:ea typeface="+mj-lt"/>
                <a:cs typeface="+mj-lt"/>
              </a:rPr>
              <a:t> </a:t>
            </a:r>
            <a:r>
              <a:rPr lang="en-US" sz="3600" dirty="0" err="1">
                <a:ea typeface="+mj-lt"/>
                <a:cs typeface="+mj-lt"/>
              </a:rPr>
              <a:t>средства</a:t>
            </a:r>
            <a:r>
              <a:rPr lang="en-US" sz="3600" dirty="0">
                <a:ea typeface="+mj-lt"/>
                <a:cs typeface="+mj-lt"/>
              </a:rPr>
              <a:t> </a:t>
            </a:r>
            <a:r>
              <a:rPr lang="en-US" sz="3600" dirty="0" err="1">
                <a:ea typeface="+mj-lt"/>
                <a:cs typeface="+mj-lt"/>
              </a:rPr>
              <a:t>языка</a:t>
            </a:r>
            <a:r>
              <a:rPr lang="en-US" sz="3600" dirty="0">
                <a:ea typeface="+mj-lt"/>
                <a:cs typeface="+mj-lt"/>
              </a:rPr>
              <a:t>;</a:t>
            </a:r>
            <a:endParaRPr lang="en-US" dirty="0"/>
          </a:p>
          <a:p>
            <a:pPr algn="l">
              <a:buSzPct val="100000"/>
              <a:buFont typeface="Arial"/>
              <a:buChar char="•"/>
              <a:defRPr sz="2800">
                <a:solidFill>
                  <a:srgbClr val="253957"/>
                </a:solidFill>
                <a:latin typeface="+mn-lt"/>
                <a:ea typeface="+mn-ea"/>
                <a:cs typeface="+mn-cs"/>
                <a:sym typeface="Arial Narrow"/>
              </a:defRPr>
            </a:pPr>
            <a:r>
              <a:rPr lang="en-US" sz="3600" dirty="0">
                <a:ea typeface="+mj-lt"/>
                <a:cs typeface="+mj-lt"/>
              </a:rPr>
              <a:t>5)</a:t>
            </a:r>
            <a:r>
              <a:rPr lang="en-US" sz="3600" dirty="0" err="1">
                <a:ea typeface="+mj-lt"/>
                <a:cs typeface="+mj-lt"/>
              </a:rPr>
              <a:t>стилистические</a:t>
            </a:r>
            <a:r>
              <a:rPr lang="en-US" sz="3600" dirty="0">
                <a:ea typeface="+mj-lt"/>
                <a:cs typeface="+mj-lt"/>
              </a:rPr>
              <a:t> </a:t>
            </a:r>
            <a:r>
              <a:rPr lang="en-US" sz="3600" dirty="0" err="1">
                <a:ea typeface="+mj-lt"/>
                <a:cs typeface="+mj-lt"/>
              </a:rPr>
              <a:t>фигуры</a:t>
            </a:r>
            <a:r>
              <a:rPr lang="en-US" sz="3600" dirty="0">
                <a:ea typeface="+mj-lt"/>
                <a:cs typeface="+mj-lt"/>
              </a:rPr>
              <a:t>;</a:t>
            </a:r>
            <a:endParaRPr lang="en-US" dirty="0"/>
          </a:p>
          <a:p>
            <a:pPr marL="304800" indent="-304800" algn="l">
              <a:spcBef>
                <a:spcPts val="2800"/>
              </a:spcBef>
              <a:buSzPct val="100000"/>
              <a:buFont typeface="Arial"/>
              <a:buChar char="•"/>
              <a:defRPr sz="2800">
                <a:solidFill>
                  <a:srgbClr val="253957"/>
                </a:solidFill>
                <a:latin typeface="+mn-lt"/>
                <a:ea typeface="+mn-ea"/>
                <a:cs typeface="+mn-cs"/>
                <a:sym typeface="Arial Narrow"/>
              </a:defRPr>
            </a:pPr>
            <a:endParaRPr lang="en-US" sz="3600" dirty="0"/>
          </a:p>
          <a:p>
            <a:pPr algn="l">
              <a:spcBef>
                <a:spcPts val="2800"/>
              </a:spcBef>
              <a:buSzPct val="100000"/>
              <a:defRPr sz="2800">
                <a:solidFill>
                  <a:srgbClr val="253957"/>
                </a:solidFill>
                <a:latin typeface="+mn-lt"/>
                <a:ea typeface="+mn-ea"/>
                <a:cs typeface="+mn-cs"/>
                <a:sym typeface="Arial Narrow"/>
              </a:defRPr>
            </a:pPr>
            <a:endParaRPr lang="ru-RU" sz="4800" dirty="0">
              <a:latin typeface="Times New Roman" panose="02020603050405020304" pitchFamily="18" charset="0"/>
              <a:cs typeface="Times New Roman" panose="02020603050405020304" pitchFamily="18" charset="0"/>
              <a:sym typeface="Arial Narrow"/>
            </a:endParaRPr>
          </a:p>
          <a:p>
            <a:pPr marL="304800" indent="-304800" algn="l">
              <a:spcBef>
                <a:spcPts val="2800"/>
              </a:spcBef>
              <a:buSzPct val="100000"/>
              <a:buAutoNum type="arabicPeriod"/>
              <a:defRPr sz="2800">
                <a:solidFill>
                  <a:srgbClr val="253957"/>
                </a:solidFill>
                <a:latin typeface="+mn-lt"/>
                <a:ea typeface="+mn-ea"/>
                <a:cs typeface="+mn-cs"/>
                <a:sym typeface="Arial Narrow"/>
              </a:defRPr>
            </a:pPr>
            <a:endParaRPr sz="4800" dirty="0">
              <a:latin typeface="Times New Roman" panose="02020603050405020304" pitchFamily="18" charset="0"/>
              <a:cs typeface="Times New Roman" panose="02020603050405020304" pitchFamily="18" charset="0"/>
            </a:endParaRPr>
          </a:p>
        </p:txBody>
      </p:sp>
      <p:sp>
        <p:nvSpPr>
          <p:cNvPr id="73" name="Очень крутой заголовок…"/>
          <p:cNvSpPr txBox="1"/>
          <p:nvPr/>
        </p:nvSpPr>
        <p:spPr>
          <a:xfrm>
            <a:off x="1381959" y="3209856"/>
            <a:ext cx="21525424" cy="9202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r>
              <a:rPr lang="ru-RU" sz="3600" dirty="0">
                <a:solidFill>
                  <a:srgbClr val="002060"/>
                </a:solidFill>
              </a:rPr>
              <a:t>Стилистика</a:t>
            </a:r>
          </a:p>
        </p:txBody>
      </p:sp>
      <p:sp>
        <p:nvSpPr>
          <p:cNvPr id="75" name="Линия"/>
          <p:cNvSpPr/>
          <p:nvPr/>
        </p:nvSpPr>
        <p:spPr>
          <a:xfrm>
            <a:off x="1391359" y="2617668"/>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637989" y="1059724"/>
            <a:ext cx="11366416"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600" b="1" dirty="0">
                <a:solidFill>
                  <a:srgbClr val="002060"/>
                </a:solidFill>
              </a:rPr>
              <a:t>Факультет довузовской подготовки</a:t>
            </a:r>
            <a:endParaRPr sz="3600" dirty="0"/>
          </a:p>
        </p:txBody>
      </p:sp>
      <p:pic>
        <p:nvPicPr>
          <p:cNvPr id="77" name="Изображение" descr="Изображение"/>
          <p:cNvPicPr>
            <a:picLocks noChangeAspect="1"/>
          </p:cNvPicPr>
          <p:nvPr/>
        </p:nvPicPr>
        <p:blipFill>
          <a:blip r:embed="rId2"/>
          <a:stretch>
            <a:fillRect/>
          </a:stretch>
        </p:blipFill>
        <p:spPr>
          <a:xfrm>
            <a:off x="1226605" y="586179"/>
            <a:ext cx="1764000" cy="1764000"/>
          </a:xfrm>
          <a:prstGeom prst="rect">
            <a:avLst/>
          </a:prstGeom>
          <a:ln w="12700">
            <a:miter lim="400000"/>
          </a:ln>
        </p:spPr>
      </p:pic>
    </p:spTree>
    <p:extLst>
      <p:ext uri="{BB962C8B-B14F-4D97-AF65-F5344CB8AC3E}">
        <p14:creationId xmlns:p14="http://schemas.microsoft.com/office/powerpoint/2010/main" val="171464083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19502" y="8632726"/>
            <a:ext cx="21485042" cy="24017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spcBef>
                <a:spcPts val="2800"/>
              </a:spcBef>
              <a:buSzPct val="100000"/>
              <a:defRPr sz="2800">
                <a:solidFill>
                  <a:srgbClr val="253957"/>
                </a:solidFill>
                <a:latin typeface="+mn-lt"/>
                <a:ea typeface="+mn-ea"/>
                <a:cs typeface="+mn-cs"/>
                <a:sym typeface="Arial Narrow"/>
              </a:defRPr>
            </a:pPr>
            <a:endParaRPr lang="en-US" sz="3600" dirty="0">
              <a:latin typeface="Arial Narrow"/>
              <a:cs typeface="Times New Roman" panose="02020603050405020304" pitchFamily="18" charset="0"/>
            </a:endParaRPr>
          </a:p>
          <a:p>
            <a:pPr marL="304800" indent="-304800" algn="l">
              <a:spcBef>
                <a:spcPts val="2800"/>
              </a:spcBef>
              <a:buSzPct val="100000"/>
              <a:buAutoNum type="arabicPeriod"/>
              <a:defRPr sz="2800">
                <a:solidFill>
                  <a:srgbClr val="253957"/>
                </a:solidFill>
                <a:latin typeface="+mn-lt"/>
                <a:ea typeface="+mn-ea"/>
                <a:cs typeface="+mn-cs"/>
                <a:sym typeface="Arial Narrow"/>
              </a:defRPr>
            </a:pPr>
            <a:endParaRPr sz="4800" dirty="0">
              <a:latin typeface="Times New Roman" panose="02020603050405020304" pitchFamily="18" charset="0"/>
              <a:cs typeface="Times New Roman" panose="02020603050405020304" pitchFamily="18" charset="0"/>
            </a:endParaRPr>
          </a:p>
        </p:txBody>
      </p:sp>
      <p:sp>
        <p:nvSpPr>
          <p:cNvPr id="73" name="Очень крутой заголовок…"/>
          <p:cNvSpPr txBox="1"/>
          <p:nvPr/>
        </p:nvSpPr>
        <p:spPr>
          <a:xfrm>
            <a:off x="1381959" y="3209856"/>
            <a:ext cx="21506374" cy="1220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r>
              <a:rPr lang="ru-RU" sz="3600" dirty="0">
                <a:ea typeface="+mj-lt"/>
                <a:cs typeface="+mj-lt"/>
              </a:rPr>
              <a:t>Функциональный стиль - это подсистема(разновидность) литературного языка, имеющая определенную сферу функционирования и обладающая стилистически значимыми (маркированными) языковыми средствами.</a:t>
            </a:r>
            <a:endParaRPr lang="ru-RU" dirty="0"/>
          </a:p>
          <a:p>
            <a:pPr algn="l"/>
            <a:endParaRPr lang="ru-RU" sz="3600" dirty="0">
              <a:solidFill>
                <a:srgbClr val="002060"/>
              </a:solidFill>
            </a:endParaRPr>
          </a:p>
        </p:txBody>
      </p:sp>
      <p:sp>
        <p:nvSpPr>
          <p:cNvPr id="75" name="Линия"/>
          <p:cNvSpPr/>
          <p:nvPr/>
        </p:nvSpPr>
        <p:spPr>
          <a:xfrm>
            <a:off x="1391359" y="2617668"/>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637989" y="1059724"/>
            <a:ext cx="11366416"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600" b="1" dirty="0">
                <a:solidFill>
                  <a:srgbClr val="002060"/>
                </a:solidFill>
              </a:rPr>
              <a:t>Факультет довузовской подготовки</a:t>
            </a:r>
            <a:endParaRPr sz="3600" dirty="0"/>
          </a:p>
        </p:txBody>
      </p:sp>
      <p:pic>
        <p:nvPicPr>
          <p:cNvPr id="77" name="Изображение" descr="Изображение"/>
          <p:cNvPicPr>
            <a:picLocks noChangeAspect="1"/>
          </p:cNvPicPr>
          <p:nvPr/>
        </p:nvPicPr>
        <p:blipFill>
          <a:blip r:embed="rId2"/>
          <a:stretch>
            <a:fillRect/>
          </a:stretch>
        </p:blipFill>
        <p:spPr>
          <a:xfrm>
            <a:off x="1226605" y="586179"/>
            <a:ext cx="1764000" cy="1764000"/>
          </a:xfrm>
          <a:prstGeom prst="rect">
            <a:avLst/>
          </a:prstGeom>
          <a:ln w="12700">
            <a:miter lim="400000"/>
          </a:ln>
        </p:spPr>
      </p:pic>
    </p:spTree>
    <p:extLst>
      <p:ext uri="{BB962C8B-B14F-4D97-AF65-F5344CB8AC3E}">
        <p14:creationId xmlns:p14="http://schemas.microsoft.com/office/powerpoint/2010/main" val="41978637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1402" y="4841776"/>
            <a:ext cx="21523142" cy="62646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buSzPct val="100000"/>
              <a:buFont typeface="Arial"/>
              <a:buChar char="•"/>
              <a:defRPr sz="2800">
                <a:solidFill>
                  <a:srgbClr val="253957"/>
                </a:solidFill>
                <a:latin typeface="+mn-lt"/>
                <a:ea typeface="+mn-ea"/>
                <a:cs typeface="+mn-cs"/>
                <a:sym typeface="Arial Narrow"/>
              </a:defRPr>
            </a:pPr>
            <a:r>
              <a:rPr lang="en-US" sz="5400" dirty="0">
                <a:ea typeface="+mj-lt"/>
                <a:cs typeface="+mj-lt"/>
                <a:sym typeface="Arial Narrow"/>
              </a:rPr>
              <a:t>1. </a:t>
            </a:r>
            <a:r>
              <a:rPr lang="en-US" sz="5400" dirty="0" err="1">
                <a:ea typeface="+mj-lt"/>
                <a:cs typeface="+mj-lt"/>
                <a:sym typeface="Arial Narrow"/>
              </a:rPr>
              <a:t>Разговорный</a:t>
            </a:r>
            <a:r>
              <a:rPr lang="en-US" sz="5400" dirty="0">
                <a:ea typeface="+mj-lt"/>
                <a:cs typeface="+mj-lt"/>
                <a:sym typeface="Arial Narrow"/>
              </a:rPr>
              <a:t> </a:t>
            </a:r>
            <a:r>
              <a:rPr lang="en-US" sz="5400" dirty="0" err="1">
                <a:ea typeface="+mj-lt"/>
                <a:cs typeface="+mj-lt"/>
                <a:sym typeface="Arial Narrow"/>
              </a:rPr>
              <a:t>стиль</a:t>
            </a:r>
            <a:r>
              <a:rPr lang="en-US" sz="5400" dirty="0">
                <a:ea typeface="+mj-lt"/>
                <a:cs typeface="+mj-lt"/>
                <a:sym typeface="Arial Narrow"/>
              </a:rPr>
              <a:t> («</a:t>
            </a:r>
            <a:r>
              <a:rPr lang="en-US" sz="5400" dirty="0" err="1">
                <a:ea typeface="+mj-lt"/>
                <a:cs typeface="+mj-lt"/>
                <a:sym typeface="Arial Narrow"/>
              </a:rPr>
              <a:t>общий</a:t>
            </a:r>
            <a:r>
              <a:rPr lang="en-US" sz="5400" dirty="0">
                <a:ea typeface="+mj-lt"/>
                <a:cs typeface="+mj-lt"/>
                <a:sym typeface="Arial Narrow"/>
              </a:rPr>
              <a:t>», </a:t>
            </a:r>
            <a:r>
              <a:rPr lang="en-US" sz="5400" dirty="0" err="1">
                <a:ea typeface="+mj-lt"/>
                <a:cs typeface="+mj-lt"/>
                <a:sym typeface="Arial Narrow"/>
              </a:rPr>
              <a:t>просторечия</a:t>
            </a:r>
            <a:r>
              <a:rPr lang="en-US" sz="5400" dirty="0">
                <a:ea typeface="+mj-lt"/>
                <a:cs typeface="+mj-lt"/>
                <a:sym typeface="Arial Narrow"/>
              </a:rPr>
              <a:t>, </a:t>
            </a:r>
            <a:r>
              <a:rPr lang="en-US" sz="5400" dirty="0" err="1">
                <a:ea typeface="+mj-lt"/>
                <a:cs typeface="+mj-lt"/>
                <a:sym typeface="Arial Narrow"/>
              </a:rPr>
              <a:t>диалекты</a:t>
            </a:r>
            <a:r>
              <a:rPr lang="en-US" sz="5400" dirty="0">
                <a:ea typeface="+mj-lt"/>
                <a:cs typeface="+mj-lt"/>
                <a:sym typeface="Arial Narrow"/>
              </a:rPr>
              <a:t>, </a:t>
            </a:r>
            <a:r>
              <a:rPr lang="en-US" sz="5400" dirty="0" err="1">
                <a:ea typeface="+mj-lt"/>
                <a:cs typeface="+mj-lt"/>
                <a:sym typeface="Arial Narrow"/>
              </a:rPr>
              <a:t>профессионализмы</a:t>
            </a:r>
            <a:r>
              <a:rPr lang="en-US" sz="5400" dirty="0">
                <a:ea typeface="+mj-lt"/>
                <a:cs typeface="+mj-lt"/>
                <a:sym typeface="Arial Narrow"/>
              </a:rPr>
              <a:t>, </a:t>
            </a:r>
            <a:r>
              <a:rPr lang="en-US" sz="5400" dirty="0" err="1">
                <a:ea typeface="+mj-lt"/>
                <a:cs typeface="+mj-lt"/>
                <a:sym typeface="Arial Narrow"/>
              </a:rPr>
              <a:t>жаргоны</a:t>
            </a:r>
            <a:r>
              <a:rPr lang="en-US" sz="5400" dirty="0">
                <a:ea typeface="+mj-lt"/>
                <a:cs typeface="+mj-lt"/>
                <a:sym typeface="Arial Narrow"/>
              </a:rPr>
              <a:t>).</a:t>
            </a:r>
            <a:endParaRPr lang="ru-RU" sz="5400"/>
          </a:p>
          <a:p>
            <a:pPr algn="l">
              <a:buSzPct val="100000"/>
              <a:buFont typeface="Arial"/>
              <a:buChar char="•"/>
              <a:defRPr sz="2800">
                <a:solidFill>
                  <a:srgbClr val="253957"/>
                </a:solidFill>
                <a:latin typeface="+mn-lt"/>
                <a:ea typeface="+mn-ea"/>
                <a:cs typeface="+mn-cs"/>
                <a:sym typeface="Arial Narrow"/>
              </a:defRPr>
            </a:pPr>
            <a:r>
              <a:rPr lang="en-US" sz="5400" dirty="0">
                <a:ea typeface="+mj-lt"/>
                <a:cs typeface="+mj-lt"/>
                <a:sym typeface="Arial Narrow"/>
              </a:rPr>
              <a:t>2. </a:t>
            </a:r>
            <a:r>
              <a:rPr lang="en-US" sz="5400" dirty="0" err="1">
                <a:ea typeface="+mj-lt"/>
                <a:cs typeface="+mj-lt"/>
                <a:sym typeface="Arial Narrow"/>
              </a:rPr>
              <a:t>Книжные</a:t>
            </a:r>
            <a:r>
              <a:rPr lang="en-US" sz="5400" dirty="0">
                <a:ea typeface="+mj-lt"/>
                <a:cs typeface="+mj-lt"/>
                <a:sym typeface="Arial Narrow"/>
              </a:rPr>
              <a:t> </a:t>
            </a:r>
            <a:r>
              <a:rPr lang="en-US" sz="5400" dirty="0" err="1">
                <a:ea typeface="+mj-lt"/>
                <a:cs typeface="+mj-lt"/>
                <a:sym typeface="Arial Narrow"/>
              </a:rPr>
              <a:t>стили</a:t>
            </a:r>
            <a:r>
              <a:rPr lang="en-US" sz="5400" dirty="0">
                <a:ea typeface="+mj-lt"/>
                <a:cs typeface="+mj-lt"/>
                <a:sym typeface="Arial Narrow"/>
              </a:rPr>
              <a:t>: </a:t>
            </a:r>
            <a:endParaRPr lang="en-US" sz="5400"/>
          </a:p>
          <a:p>
            <a:pPr algn="l">
              <a:buSzPct val="100000"/>
              <a:buFont typeface="Arial"/>
              <a:buChar char="•"/>
              <a:defRPr sz="2800">
                <a:solidFill>
                  <a:srgbClr val="253957"/>
                </a:solidFill>
                <a:latin typeface="+mn-lt"/>
                <a:ea typeface="+mn-ea"/>
                <a:cs typeface="+mn-cs"/>
                <a:sym typeface="Arial Narrow"/>
              </a:defRPr>
            </a:pPr>
            <a:r>
              <a:rPr lang="en-US" sz="5400" dirty="0">
                <a:ea typeface="+mj-lt"/>
                <a:cs typeface="+mj-lt"/>
                <a:sym typeface="Arial Narrow"/>
              </a:rPr>
              <a:t></a:t>
            </a:r>
            <a:r>
              <a:rPr lang="en-US" sz="5400" dirty="0" err="1">
                <a:ea typeface="+mj-lt"/>
                <a:cs typeface="+mj-lt"/>
                <a:sym typeface="Arial Narrow"/>
              </a:rPr>
              <a:t>научный</a:t>
            </a:r>
            <a:endParaRPr lang="en-US" sz="5400"/>
          </a:p>
          <a:p>
            <a:pPr algn="l">
              <a:buSzPct val="100000"/>
              <a:buFont typeface="Arial"/>
              <a:buChar char="•"/>
              <a:defRPr sz="2800">
                <a:solidFill>
                  <a:srgbClr val="253957"/>
                </a:solidFill>
                <a:latin typeface="+mn-lt"/>
                <a:ea typeface="+mn-ea"/>
                <a:cs typeface="+mn-cs"/>
                <a:sym typeface="Arial Narrow"/>
              </a:defRPr>
            </a:pPr>
            <a:r>
              <a:rPr lang="en-US" sz="5400" dirty="0">
                <a:ea typeface="+mj-lt"/>
                <a:cs typeface="+mj-lt"/>
                <a:sym typeface="Arial Narrow"/>
              </a:rPr>
              <a:t></a:t>
            </a:r>
            <a:r>
              <a:rPr lang="en-US" sz="5400" dirty="0" err="1">
                <a:ea typeface="+mj-lt"/>
                <a:cs typeface="+mj-lt"/>
                <a:sym typeface="Arial Narrow"/>
              </a:rPr>
              <a:t>официально-деловой</a:t>
            </a:r>
            <a:endParaRPr lang="en-US" sz="5400"/>
          </a:p>
          <a:p>
            <a:pPr algn="l">
              <a:buSzPct val="100000"/>
              <a:buFont typeface="Arial"/>
              <a:buChar char="•"/>
              <a:defRPr sz="2800">
                <a:solidFill>
                  <a:srgbClr val="253957"/>
                </a:solidFill>
                <a:latin typeface="+mn-lt"/>
                <a:ea typeface="+mn-ea"/>
                <a:cs typeface="+mn-cs"/>
                <a:sym typeface="Arial Narrow"/>
              </a:defRPr>
            </a:pPr>
            <a:r>
              <a:rPr lang="en-US" sz="5400" dirty="0">
                <a:ea typeface="+mj-lt"/>
                <a:cs typeface="+mj-lt"/>
                <a:sym typeface="Arial Narrow"/>
              </a:rPr>
              <a:t></a:t>
            </a:r>
            <a:r>
              <a:rPr lang="en-US" sz="5400" dirty="0" err="1">
                <a:ea typeface="+mj-lt"/>
                <a:cs typeface="+mj-lt"/>
                <a:sym typeface="Arial Narrow"/>
              </a:rPr>
              <a:t>публицистический</a:t>
            </a:r>
            <a:endParaRPr lang="en-US" sz="5400"/>
          </a:p>
          <a:p>
            <a:pPr algn="l">
              <a:buSzPct val="100000"/>
              <a:buFont typeface="Arial"/>
              <a:buChar char="•"/>
              <a:defRPr sz="2800">
                <a:solidFill>
                  <a:srgbClr val="253957"/>
                </a:solidFill>
                <a:latin typeface="+mn-lt"/>
                <a:ea typeface="+mn-ea"/>
                <a:cs typeface="+mn-cs"/>
                <a:sym typeface="Arial Narrow"/>
              </a:defRPr>
            </a:pPr>
            <a:r>
              <a:rPr lang="en-US" sz="5400" dirty="0">
                <a:ea typeface="+mj-lt"/>
                <a:cs typeface="+mj-lt"/>
                <a:sym typeface="Arial Narrow"/>
              </a:rPr>
              <a:t>3. </a:t>
            </a:r>
            <a:r>
              <a:rPr lang="en-US" sz="5400" dirty="0" err="1">
                <a:ea typeface="+mj-lt"/>
                <a:cs typeface="+mj-lt"/>
                <a:sym typeface="Arial Narrow"/>
              </a:rPr>
              <a:t>Художественный</a:t>
            </a:r>
            <a:r>
              <a:rPr lang="en-US" sz="5400" dirty="0">
                <a:ea typeface="+mj-lt"/>
                <a:cs typeface="+mj-lt"/>
                <a:sym typeface="Arial Narrow"/>
              </a:rPr>
              <a:t> </a:t>
            </a:r>
            <a:r>
              <a:rPr lang="en-US" sz="5400" dirty="0" err="1">
                <a:ea typeface="+mj-lt"/>
                <a:cs typeface="+mj-lt"/>
                <a:sym typeface="Arial Narrow"/>
              </a:rPr>
              <a:t>стиль</a:t>
            </a:r>
            <a:endParaRPr lang="en-US" sz="5400" dirty="0" err="1"/>
          </a:p>
          <a:p>
            <a:pPr marL="304800" indent="-304800" algn="l">
              <a:spcBef>
                <a:spcPts val="2800"/>
              </a:spcBef>
              <a:buSzPct val="100000"/>
              <a:buChar char="•"/>
              <a:defRPr sz="2800">
                <a:solidFill>
                  <a:srgbClr val="253957"/>
                </a:solidFill>
                <a:latin typeface="+mn-lt"/>
                <a:ea typeface="+mn-ea"/>
                <a:cs typeface="+mn-cs"/>
                <a:sym typeface="Arial Narrow"/>
              </a:defRPr>
            </a:pPr>
            <a:endParaRPr lang="en-US" sz="3600" dirty="0">
              <a:solidFill>
                <a:srgbClr val="253957"/>
              </a:solidFill>
            </a:endParaRPr>
          </a:p>
          <a:p>
            <a:pPr algn="l">
              <a:spcBef>
                <a:spcPts val="2800"/>
              </a:spcBef>
              <a:buSzPct val="100000"/>
              <a:defRPr sz="2800">
                <a:solidFill>
                  <a:srgbClr val="253957"/>
                </a:solidFill>
                <a:latin typeface="+mn-lt"/>
                <a:ea typeface="+mn-ea"/>
                <a:cs typeface="+mn-cs"/>
                <a:sym typeface="Arial Narrow"/>
              </a:defRPr>
            </a:pPr>
            <a:endParaRPr lang="ru-RU" sz="4800" dirty="0">
              <a:latin typeface="Times New Roman" panose="02020603050405020304" pitchFamily="18" charset="0"/>
              <a:cs typeface="Times New Roman" panose="02020603050405020304" pitchFamily="18" charset="0"/>
              <a:sym typeface="Arial Narrow"/>
            </a:endParaRPr>
          </a:p>
          <a:p>
            <a:pPr marL="304800" indent="-304800" algn="l">
              <a:spcBef>
                <a:spcPts val="2800"/>
              </a:spcBef>
              <a:buSzPct val="100000"/>
              <a:buAutoNum type="arabicPeriod"/>
              <a:defRPr sz="2800">
                <a:solidFill>
                  <a:srgbClr val="253957"/>
                </a:solidFill>
                <a:latin typeface="+mn-lt"/>
                <a:ea typeface="+mn-ea"/>
                <a:cs typeface="+mn-cs"/>
                <a:sym typeface="Arial Narrow"/>
              </a:defRPr>
            </a:pPr>
            <a:endParaRPr sz="4800" dirty="0">
              <a:latin typeface="Times New Roman" panose="02020603050405020304" pitchFamily="18" charset="0"/>
              <a:cs typeface="Times New Roman" panose="02020603050405020304" pitchFamily="18" charset="0"/>
            </a:endParaRPr>
          </a:p>
        </p:txBody>
      </p:sp>
      <p:sp>
        <p:nvSpPr>
          <p:cNvPr id="73" name="Очень крутой заголовок…"/>
          <p:cNvSpPr txBox="1"/>
          <p:nvPr/>
        </p:nvSpPr>
        <p:spPr>
          <a:xfrm>
            <a:off x="1381959" y="3209856"/>
            <a:ext cx="21506374" cy="1220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r>
              <a:rPr lang="ru-RU" sz="3600" dirty="0">
                <a:solidFill>
                  <a:srgbClr val="002060"/>
                </a:solidFill>
              </a:rPr>
              <a:t>                                                 </a:t>
            </a:r>
            <a:r>
              <a:rPr lang="ru-RU" sz="3600" dirty="0">
                <a:solidFill>
                  <a:srgbClr val="002060"/>
                </a:solidFill>
                <a:highlight>
                  <a:srgbClr val="FFFF00"/>
                </a:highlight>
              </a:rPr>
              <a:t>   Литературный язык</a:t>
            </a:r>
          </a:p>
        </p:txBody>
      </p:sp>
      <p:sp>
        <p:nvSpPr>
          <p:cNvPr id="75" name="Линия"/>
          <p:cNvSpPr/>
          <p:nvPr/>
        </p:nvSpPr>
        <p:spPr>
          <a:xfrm>
            <a:off x="1391359" y="2617668"/>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637989" y="1059724"/>
            <a:ext cx="11366416"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600" b="1" dirty="0">
                <a:solidFill>
                  <a:srgbClr val="002060"/>
                </a:solidFill>
              </a:rPr>
              <a:t>Факультет довузовской подготовки</a:t>
            </a:r>
            <a:endParaRPr sz="3600" dirty="0"/>
          </a:p>
        </p:txBody>
      </p:sp>
      <p:pic>
        <p:nvPicPr>
          <p:cNvPr id="77" name="Изображение" descr="Изображение"/>
          <p:cNvPicPr>
            <a:picLocks noChangeAspect="1"/>
          </p:cNvPicPr>
          <p:nvPr/>
        </p:nvPicPr>
        <p:blipFill>
          <a:blip r:embed="rId2"/>
          <a:stretch>
            <a:fillRect/>
          </a:stretch>
        </p:blipFill>
        <p:spPr>
          <a:xfrm>
            <a:off x="1226605" y="586179"/>
            <a:ext cx="1764000" cy="1764000"/>
          </a:xfrm>
          <a:prstGeom prst="rect">
            <a:avLst/>
          </a:prstGeom>
          <a:ln w="12700">
            <a:miter lim="400000"/>
          </a:ln>
        </p:spPr>
      </p:pic>
    </p:spTree>
    <p:extLst>
      <p:ext uri="{BB962C8B-B14F-4D97-AF65-F5344CB8AC3E}">
        <p14:creationId xmlns:p14="http://schemas.microsoft.com/office/powerpoint/2010/main" val="416806880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1402" y="4841776"/>
            <a:ext cx="21523142" cy="66247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buSzPct val="100000"/>
              <a:buFont typeface="Arial"/>
              <a:buChar char="•"/>
              <a:defRPr sz="2800">
                <a:solidFill>
                  <a:srgbClr val="253957"/>
                </a:solidFill>
                <a:latin typeface="+mn-lt"/>
                <a:ea typeface="+mn-ea"/>
                <a:cs typeface="+mn-cs"/>
                <a:sym typeface="Arial Narrow"/>
              </a:defRPr>
            </a:pPr>
            <a:r>
              <a:rPr lang="en-US" sz="3600" dirty="0">
                <a:ea typeface="+mj-lt"/>
                <a:cs typeface="+mj-lt"/>
                <a:sym typeface="Arial Narrow"/>
              </a:rPr>
              <a:t>•</a:t>
            </a:r>
            <a:r>
              <a:rPr lang="en-US" sz="5400" dirty="0" err="1">
                <a:ea typeface="+mj-lt"/>
                <a:cs typeface="+mj-lt"/>
                <a:sym typeface="Arial Narrow"/>
              </a:rPr>
              <a:t>Служит</a:t>
            </a:r>
            <a:r>
              <a:rPr lang="en-US" sz="5400" dirty="0">
                <a:ea typeface="+mj-lt"/>
                <a:cs typeface="+mj-lt"/>
                <a:sym typeface="Arial Narrow"/>
              </a:rPr>
              <a:t> </a:t>
            </a:r>
            <a:r>
              <a:rPr lang="en-US" sz="5400" dirty="0" err="1">
                <a:ea typeface="+mj-lt"/>
                <a:cs typeface="+mj-lt"/>
                <a:sym typeface="Arial Narrow"/>
              </a:rPr>
              <a:t>для</a:t>
            </a:r>
            <a:r>
              <a:rPr lang="en-US" sz="5400" dirty="0">
                <a:ea typeface="+mj-lt"/>
                <a:cs typeface="+mj-lt"/>
                <a:sym typeface="Arial Narrow"/>
              </a:rPr>
              <a:t> </a:t>
            </a:r>
            <a:r>
              <a:rPr lang="en-US" sz="5400" dirty="0" err="1">
                <a:ea typeface="+mj-lt"/>
                <a:cs typeface="+mj-lt"/>
                <a:sym typeface="Arial Narrow"/>
              </a:rPr>
              <a:t>непосредственного</a:t>
            </a:r>
            <a:r>
              <a:rPr lang="en-US" sz="5400" dirty="0">
                <a:ea typeface="+mj-lt"/>
                <a:cs typeface="+mj-lt"/>
                <a:sym typeface="Arial Narrow"/>
              </a:rPr>
              <a:t> </a:t>
            </a:r>
            <a:r>
              <a:rPr lang="en-US" sz="5400" dirty="0" err="1">
                <a:ea typeface="+mj-lt"/>
                <a:cs typeface="+mj-lt"/>
                <a:sym typeface="Arial Narrow"/>
              </a:rPr>
              <a:t>общения</a:t>
            </a:r>
            <a:r>
              <a:rPr lang="en-US" sz="5400" dirty="0">
                <a:ea typeface="+mj-lt"/>
                <a:cs typeface="+mj-lt"/>
                <a:sym typeface="Arial Narrow"/>
              </a:rPr>
              <a:t>, </a:t>
            </a:r>
            <a:r>
              <a:rPr lang="en-US" sz="5400" dirty="0" err="1">
                <a:ea typeface="+mj-lt"/>
                <a:cs typeface="+mj-lt"/>
                <a:sym typeface="Arial Narrow"/>
              </a:rPr>
              <a:t>когда</a:t>
            </a:r>
            <a:r>
              <a:rPr lang="en-US" sz="5400" dirty="0">
                <a:ea typeface="+mj-lt"/>
                <a:cs typeface="+mj-lt"/>
                <a:sym typeface="Arial Narrow"/>
              </a:rPr>
              <a:t> </a:t>
            </a:r>
            <a:r>
              <a:rPr lang="en-US" sz="5400" dirty="0" err="1">
                <a:ea typeface="+mj-lt"/>
                <a:cs typeface="+mj-lt"/>
                <a:sym typeface="Arial Narrow"/>
              </a:rPr>
              <a:t>автор</a:t>
            </a:r>
            <a:r>
              <a:rPr lang="en-US" sz="5400" dirty="0">
                <a:ea typeface="+mj-lt"/>
                <a:cs typeface="+mj-lt"/>
                <a:sym typeface="Arial Narrow"/>
              </a:rPr>
              <a:t> </a:t>
            </a:r>
            <a:r>
              <a:rPr lang="en-US" sz="5400" dirty="0" err="1">
                <a:ea typeface="+mj-lt"/>
                <a:cs typeface="+mj-lt"/>
                <a:sym typeface="Arial Narrow"/>
              </a:rPr>
              <a:t>делится</a:t>
            </a:r>
            <a:r>
              <a:rPr lang="en-US" sz="5400" dirty="0">
                <a:ea typeface="+mj-lt"/>
                <a:cs typeface="+mj-lt"/>
                <a:sym typeface="Arial Narrow"/>
              </a:rPr>
              <a:t> с </a:t>
            </a:r>
            <a:r>
              <a:rPr lang="en-US" sz="5400" dirty="0" err="1">
                <a:ea typeface="+mj-lt"/>
                <a:cs typeface="+mj-lt"/>
                <a:sym typeface="Arial Narrow"/>
              </a:rPr>
              <a:t>окружающими</a:t>
            </a:r>
            <a:r>
              <a:rPr lang="en-US" sz="5400" dirty="0">
                <a:ea typeface="+mj-lt"/>
                <a:cs typeface="+mj-lt"/>
                <a:sym typeface="Arial Narrow"/>
              </a:rPr>
              <a:t> </a:t>
            </a:r>
            <a:r>
              <a:rPr lang="en-US" sz="5400" dirty="0" err="1">
                <a:ea typeface="+mj-lt"/>
                <a:cs typeface="+mj-lt"/>
                <a:sym typeface="Arial Narrow"/>
              </a:rPr>
              <a:t>своими</a:t>
            </a:r>
            <a:r>
              <a:rPr lang="en-US" sz="5400" dirty="0">
                <a:ea typeface="+mj-lt"/>
                <a:cs typeface="+mj-lt"/>
                <a:sym typeface="Arial Narrow"/>
              </a:rPr>
              <a:t> </a:t>
            </a:r>
            <a:r>
              <a:rPr lang="en-US" sz="5400" dirty="0" err="1">
                <a:ea typeface="+mj-lt"/>
                <a:cs typeface="+mj-lt"/>
                <a:sym typeface="Arial Narrow"/>
              </a:rPr>
              <a:t>мыслями</a:t>
            </a:r>
            <a:r>
              <a:rPr lang="en-US" sz="5400" dirty="0">
                <a:ea typeface="+mj-lt"/>
                <a:cs typeface="+mj-lt"/>
                <a:sym typeface="Arial Narrow"/>
              </a:rPr>
              <a:t> </a:t>
            </a:r>
            <a:r>
              <a:rPr lang="en-US" sz="5400" dirty="0" err="1">
                <a:ea typeface="+mj-lt"/>
                <a:cs typeface="+mj-lt"/>
                <a:sym typeface="Arial Narrow"/>
              </a:rPr>
              <a:t>или</a:t>
            </a:r>
            <a:r>
              <a:rPr lang="en-US" sz="5400" dirty="0">
                <a:ea typeface="+mj-lt"/>
                <a:cs typeface="+mj-lt"/>
                <a:sym typeface="Arial Narrow"/>
              </a:rPr>
              <a:t> </a:t>
            </a:r>
            <a:r>
              <a:rPr lang="en-US" sz="5400" dirty="0" err="1">
                <a:ea typeface="+mj-lt"/>
                <a:cs typeface="+mj-lt"/>
                <a:sym typeface="Arial Narrow"/>
              </a:rPr>
              <a:t>чувствами</a:t>
            </a:r>
            <a:r>
              <a:rPr lang="en-US" sz="5400" dirty="0">
                <a:ea typeface="+mj-lt"/>
                <a:cs typeface="+mj-lt"/>
                <a:sym typeface="Arial Narrow"/>
              </a:rPr>
              <a:t>, </a:t>
            </a:r>
            <a:r>
              <a:rPr lang="en-US" sz="5400" dirty="0" err="1">
                <a:ea typeface="+mj-lt"/>
                <a:cs typeface="+mj-lt"/>
                <a:sym typeface="Arial Narrow"/>
              </a:rPr>
              <a:t>обменивается</a:t>
            </a:r>
            <a:r>
              <a:rPr lang="en-US" sz="5400" dirty="0">
                <a:ea typeface="+mj-lt"/>
                <a:cs typeface="+mj-lt"/>
                <a:sym typeface="Arial Narrow"/>
              </a:rPr>
              <a:t> </a:t>
            </a:r>
            <a:r>
              <a:rPr lang="en-US" sz="5400" dirty="0" err="1">
                <a:ea typeface="+mj-lt"/>
                <a:cs typeface="+mj-lt"/>
                <a:sym typeface="Arial Narrow"/>
              </a:rPr>
              <a:t>информацией</a:t>
            </a:r>
            <a:r>
              <a:rPr lang="en-US" sz="5400" dirty="0">
                <a:ea typeface="+mj-lt"/>
                <a:cs typeface="+mj-lt"/>
                <a:sym typeface="Arial Narrow"/>
              </a:rPr>
              <a:t> </a:t>
            </a:r>
            <a:r>
              <a:rPr lang="en-US" sz="5400" dirty="0" err="1">
                <a:ea typeface="+mj-lt"/>
                <a:cs typeface="+mj-lt"/>
                <a:sym typeface="Arial Narrow"/>
              </a:rPr>
              <a:t>по</a:t>
            </a:r>
            <a:r>
              <a:rPr lang="en-US" sz="5400" dirty="0">
                <a:ea typeface="+mj-lt"/>
                <a:cs typeface="+mj-lt"/>
                <a:sym typeface="Arial Narrow"/>
              </a:rPr>
              <a:t> </a:t>
            </a:r>
            <a:r>
              <a:rPr lang="en-US" sz="5400" dirty="0" err="1">
                <a:ea typeface="+mj-lt"/>
                <a:cs typeface="+mj-lt"/>
                <a:sym typeface="Arial Narrow"/>
              </a:rPr>
              <a:t>бытовым</a:t>
            </a:r>
            <a:r>
              <a:rPr lang="en-US" sz="5400" dirty="0">
                <a:ea typeface="+mj-lt"/>
                <a:cs typeface="+mj-lt"/>
                <a:sym typeface="Arial Narrow"/>
              </a:rPr>
              <a:t> </a:t>
            </a:r>
            <a:r>
              <a:rPr lang="en-US" sz="5400" dirty="0" err="1">
                <a:ea typeface="+mj-lt"/>
                <a:cs typeface="+mj-lt"/>
                <a:sym typeface="Arial Narrow"/>
              </a:rPr>
              <a:t>вопросам</a:t>
            </a:r>
            <a:r>
              <a:rPr lang="en-US" sz="5400" dirty="0">
                <a:ea typeface="+mj-lt"/>
                <a:cs typeface="+mj-lt"/>
                <a:sym typeface="Arial Narrow"/>
              </a:rPr>
              <a:t> в </a:t>
            </a:r>
            <a:r>
              <a:rPr lang="en-US" sz="5400" dirty="0" err="1">
                <a:ea typeface="+mj-lt"/>
                <a:cs typeface="+mj-lt"/>
                <a:sym typeface="Arial Narrow"/>
              </a:rPr>
              <a:t>неофициальной</a:t>
            </a:r>
            <a:r>
              <a:rPr lang="en-US" sz="5400" dirty="0">
                <a:ea typeface="+mj-lt"/>
                <a:cs typeface="+mj-lt"/>
                <a:sym typeface="Arial Narrow"/>
              </a:rPr>
              <a:t> </a:t>
            </a:r>
            <a:r>
              <a:rPr lang="en-US" sz="5400" dirty="0" err="1">
                <a:ea typeface="+mj-lt"/>
                <a:cs typeface="+mj-lt"/>
                <a:sym typeface="Arial Narrow"/>
              </a:rPr>
              <a:t>обстановке</a:t>
            </a:r>
            <a:r>
              <a:rPr lang="en-US" sz="5400" dirty="0">
                <a:ea typeface="+mj-lt"/>
                <a:cs typeface="+mj-lt"/>
                <a:sym typeface="Arial Narrow"/>
              </a:rPr>
              <a:t>. </a:t>
            </a:r>
            <a:endParaRPr lang="ru-RU" sz="5400"/>
          </a:p>
          <a:p>
            <a:pPr algn="l">
              <a:buSzPct val="100000"/>
              <a:buFont typeface="Arial"/>
              <a:buChar char="•"/>
              <a:defRPr sz="2800">
                <a:solidFill>
                  <a:srgbClr val="253957"/>
                </a:solidFill>
                <a:latin typeface="+mn-lt"/>
                <a:ea typeface="+mn-ea"/>
                <a:cs typeface="+mn-cs"/>
                <a:sym typeface="Arial Narrow"/>
              </a:defRPr>
            </a:pPr>
            <a:r>
              <a:rPr lang="en-US" sz="5400" dirty="0">
                <a:ea typeface="+mj-lt"/>
                <a:cs typeface="+mj-lt"/>
                <a:sym typeface="Arial Narrow"/>
              </a:rPr>
              <a:t>•В </a:t>
            </a:r>
            <a:r>
              <a:rPr lang="en-US" sz="5400" dirty="0" err="1">
                <a:ea typeface="+mj-lt"/>
                <a:cs typeface="+mj-lt"/>
                <a:sym typeface="Arial Narrow"/>
              </a:rPr>
              <a:t>нём</a:t>
            </a:r>
            <a:r>
              <a:rPr lang="en-US" sz="5400" dirty="0">
                <a:ea typeface="+mj-lt"/>
                <a:cs typeface="+mj-lt"/>
                <a:sym typeface="Arial Narrow"/>
              </a:rPr>
              <a:t> </a:t>
            </a:r>
            <a:r>
              <a:rPr lang="en-US" sz="5400" dirty="0" err="1">
                <a:ea typeface="+mj-lt"/>
                <a:cs typeface="+mj-lt"/>
                <a:sym typeface="Arial Narrow"/>
              </a:rPr>
              <a:t>часто</a:t>
            </a:r>
            <a:r>
              <a:rPr lang="en-US" sz="5400" dirty="0">
                <a:ea typeface="+mj-lt"/>
                <a:cs typeface="+mj-lt"/>
                <a:sym typeface="Arial Narrow"/>
              </a:rPr>
              <a:t> </a:t>
            </a:r>
            <a:r>
              <a:rPr lang="en-US" sz="5400" dirty="0" err="1">
                <a:ea typeface="+mj-lt"/>
                <a:cs typeface="+mj-lt"/>
                <a:sym typeface="Arial Narrow"/>
              </a:rPr>
              <a:t>используется</a:t>
            </a:r>
            <a:r>
              <a:rPr lang="en-US" sz="5400" dirty="0">
                <a:ea typeface="+mj-lt"/>
                <a:cs typeface="+mj-lt"/>
                <a:sym typeface="Arial Narrow"/>
              </a:rPr>
              <a:t> </a:t>
            </a:r>
            <a:r>
              <a:rPr lang="en-US" sz="5400" dirty="0" err="1">
                <a:ea typeface="+mj-lt"/>
                <a:cs typeface="+mj-lt"/>
                <a:sym typeface="Arial Narrow"/>
              </a:rPr>
              <a:t>разговорная</a:t>
            </a:r>
            <a:r>
              <a:rPr lang="en-US" sz="5400" dirty="0">
                <a:ea typeface="+mj-lt"/>
                <a:cs typeface="+mj-lt"/>
                <a:sym typeface="Arial Narrow"/>
              </a:rPr>
              <a:t> и </a:t>
            </a:r>
            <a:r>
              <a:rPr lang="en-US" sz="5400" dirty="0" err="1">
                <a:ea typeface="+mj-lt"/>
                <a:cs typeface="+mj-lt"/>
                <a:sym typeface="Arial Narrow"/>
              </a:rPr>
              <a:t>просторечная</a:t>
            </a:r>
            <a:r>
              <a:rPr lang="en-US" sz="5400" dirty="0">
                <a:ea typeface="+mj-lt"/>
                <a:cs typeface="+mj-lt"/>
                <a:sym typeface="Arial Narrow"/>
              </a:rPr>
              <a:t> </a:t>
            </a:r>
            <a:r>
              <a:rPr lang="en-US" sz="5400" dirty="0" err="1">
                <a:ea typeface="+mj-lt"/>
                <a:cs typeface="+mj-lt"/>
                <a:sym typeface="Arial Narrow"/>
              </a:rPr>
              <a:t>лексика</a:t>
            </a:r>
            <a:r>
              <a:rPr lang="en-US" sz="5400" dirty="0">
                <a:ea typeface="+mj-lt"/>
                <a:cs typeface="+mj-lt"/>
                <a:sym typeface="Arial Narrow"/>
              </a:rPr>
              <a:t>.</a:t>
            </a:r>
            <a:endParaRPr lang="en-US" sz="5400" dirty="0"/>
          </a:p>
          <a:p>
            <a:pPr algn="l">
              <a:buSzPct val="100000"/>
              <a:buFont typeface="Arial"/>
              <a:buChar char="•"/>
              <a:defRPr sz="2800">
                <a:solidFill>
                  <a:srgbClr val="253957"/>
                </a:solidFill>
                <a:latin typeface="+mn-lt"/>
                <a:ea typeface="+mn-ea"/>
                <a:cs typeface="+mn-cs"/>
                <a:sym typeface="Arial Narrow"/>
              </a:defRPr>
            </a:pPr>
            <a:r>
              <a:rPr lang="en-US" sz="5400" dirty="0">
                <a:ea typeface="+mj-lt"/>
                <a:cs typeface="+mj-lt"/>
                <a:sym typeface="Arial Narrow"/>
              </a:rPr>
              <a:t>•</a:t>
            </a:r>
            <a:r>
              <a:rPr lang="en-US" sz="5400" dirty="0" err="1">
                <a:ea typeface="+mj-lt"/>
                <a:cs typeface="+mj-lt"/>
                <a:sym typeface="Arial Narrow"/>
              </a:rPr>
              <a:t>Сопровождается</a:t>
            </a:r>
            <a:r>
              <a:rPr lang="en-US" sz="5400" dirty="0">
                <a:ea typeface="+mj-lt"/>
                <a:cs typeface="+mj-lt"/>
                <a:sym typeface="Arial Narrow"/>
              </a:rPr>
              <a:t> </a:t>
            </a:r>
            <a:r>
              <a:rPr lang="en-US" sz="5400" dirty="0" err="1">
                <a:ea typeface="+mj-lt"/>
                <a:cs typeface="+mj-lt"/>
                <a:sym typeface="Arial Narrow"/>
              </a:rPr>
              <a:t>жестами</a:t>
            </a:r>
            <a:r>
              <a:rPr lang="en-US" sz="5400" dirty="0">
                <a:ea typeface="+mj-lt"/>
                <a:cs typeface="+mj-lt"/>
                <a:sym typeface="Arial Narrow"/>
              </a:rPr>
              <a:t>, </a:t>
            </a:r>
            <a:r>
              <a:rPr lang="en-US" sz="5400" dirty="0" err="1">
                <a:ea typeface="+mj-lt"/>
                <a:cs typeface="+mj-lt"/>
                <a:sym typeface="Arial Narrow"/>
              </a:rPr>
              <a:t>мимикой</a:t>
            </a:r>
            <a:r>
              <a:rPr lang="en-US" sz="5400" dirty="0">
                <a:ea typeface="+mj-lt"/>
                <a:cs typeface="+mj-lt"/>
                <a:sym typeface="Arial Narrow"/>
              </a:rPr>
              <a:t> и </a:t>
            </a:r>
            <a:r>
              <a:rPr lang="en-US" sz="5400" dirty="0" err="1">
                <a:ea typeface="+mj-lt"/>
                <a:cs typeface="+mj-lt"/>
                <a:sym typeface="Arial Narrow"/>
              </a:rPr>
              <a:t>интонацией</a:t>
            </a:r>
            <a:r>
              <a:rPr lang="en-US" sz="5400" dirty="0">
                <a:ea typeface="+mj-lt"/>
                <a:cs typeface="+mj-lt"/>
                <a:sym typeface="Arial Narrow"/>
              </a:rPr>
              <a:t>.</a:t>
            </a:r>
            <a:endParaRPr lang="en-US" sz="5400" dirty="0"/>
          </a:p>
          <a:p>
            <a:pPr algn="l">
              <a:buSzPct val="100000"/>
              <a:buFont typeface="Arial"/>
              <a:buChar char="•"/>
              <a:defRPr sz="2800">
                <a:solidFill>
                  <a:srgbClr val="253957"/>
                </a:solidFill>
                <a:latin typeface="+mn-lt"/>
                <a:ea typeface="+mn-ea"/>
                <a:cs typeface="+mn-cs"/>
                <a:sym typeface="Arial Narrow"/>
              </a:defRPr>
            </a:pPr>
            <a:r>
              <a:rPr lang="en-US" sz="5400" dirty="0">
                <a:ea typeface="+mj-lt"/>
                <a:cs typeface="+mj-lt"/>
                <a:sym typeface="Arial Narrow"/>
              </a:rPr>
              <a:t>•</a:t>
            </a:r>
            <a:r>
              <a:rPr lang="en-US" sz="5400" dirty="0" err="1">
                <a:ea typeface="+mj-lt"/>
                <a:cs typeface="+mj-lt"/>
                <a:sym typeface="Arial Narrow"/>
              </a:rPr>
              <a:t>Часто</a:t>
            </a:r>
            <a:r>
              <a:rPr lang="en-US" sz="5400" dirty="0">
                <a:ea typeface="+mj-lt"/>
                <a:cs typeface="+mj-lt"/>
                <a:sym typeface="Arial Narrow"/>
              </a:rPr>
              <a:t> </a:t>
            </a:r>
            <a:r>
              <a:rPr lang="en-US" sz="5400" dirty="0" err="1">
                <a:ea typeface="+mj-lt"/>
                <a:cs typeface="+mj-lt"/>
                <a:sym typeface="Arial Narrow"/>
              </a:rPr>
              <a:t>употребляется</a:t>
            </a:r>
            <a:r>
              <a:rPr lang="en-US" sz="5400" dirty="0">
                <a:ea typeface="+mj-lt"/>
                <a:cs typeface="+mj-lt"/>
                <a:sym typeface="Arial Narrow"/>
              </a:rPr>
              <a:t> в </a:t>
            </a:r>
            <a:r>
              <a:rPr lang="en-US" sz="5400" dirty="0" err="1">
                <a:ea typeface="+mj-lt"/>
                <a:cs typeface="+mj-lt"/>
                <a:sym typeface="Arial Narrow"/>
              </a:rPr>
              <a:t>художественных</a:t>
            </a:r>
            <a:r>
              <a:rPr lang="en-US" sz="5400" dirty="0">
                <a:ea typeface="+mj-lt"/>
                <a:cs typeface="+mj-lt"/>
                <a:sym typeface="Arial Narrow"/>
              </a:rPr>
              <a:t> </a:t>
            </a:r>
            <a:r>
              <a:rPr lang="en-US" sz="5400" dirty="0" err="1">
                <a:ea typeface="+mj-lt"/>
                <a:cs typeface="+mj-lt"/>
                <a:sym typeface="Arial Narrow"/>
              </a:rPr>
              <a:t>произведениях</a:t>
            </a:r>
            <a:r>
              <a:rPr lang="en-US" sz="5400" dirty="0">
                <a:ea typeface="+mj-lt"/>
                <a:cs typeface="+mj-lt"/>
                <a:sym typeface="Arial Narrow"/>
              </a:rPr>
              <a:t> </a:t>
            </a:r>
            <a:r>
              <a:rPr lang="en-US" sz="5400" dirty="0" err="1">
                <a:ea typeface="+mj-lt"/>
                <a:cs typeface="+mj-lt"/>
                <a:sym typeface="Arial Narrow"/>
              </a:rPr>
              <a:t>как</a:t>
            </a:r>
            <a:r>
              <a:rPr lang="en-US" sz="5400" dirty="0">
                <a:ea typeface="+mj-lt"/>
                <a:cs typeface="+mj-lt"/>
                <a:sym typeface="Arial Narrow"/>
              </a:rPr>
              <a:t> </a:t>
            </a:r>
            <a:r>
              <a:rPr lang="en-US" sz="5400" dirty="0" err="1">
                <a:ea typeface="+mj-lt"/>
                <a:cs typeface="+mj-lt"/>
                <a:sym typeface="Arial Narrow"/>
              </a:rPr>
              <a:t>средство</a:t>
            </a:r>
            <a:r>
              <a:rPr lang="en-US" sz="5400" dirty="0">
                <a:ea typeface="+mj-lt"/>
                <a:cs typeface="+mj-lt"/>
                <a:sym typeface="Arial Narrow"/>
              </a:rPr>
              <a:t> </a:t>
            </a:r>
            <a:r>
              <a:rPr lang="en-US" sz="5400" dirty="0" err="1">
                <a:ea typeface="+mj-lt"/>
                <a:cs typeface="+mj-lt"/>
                <a:sym typeface="Arial Narrow"/>
              </a:rPr>
              <a:t>художественной</a:t>
            </a:r>
            <a:r>
              <a:rPr lang="en-US" sz="5400" dirty="0">
                <a:ea typeface="+mj-lt"/>
                <a:cs typeface="+mj-lt"/>
                <a:sym typeface="Arial Narrow"/>
              </a:rPr>
              <a:t> </a:t>
            </a:r>
            <a:r>
              <a:rPr lang="en-US" sz="5400" dirty="0" err="1">
                <a:ea typeface="+mj-lt"/>
                <a:cs typeface="+mj-lt"/>
                <a:sym typeface="Arial Narrow"/>
              </a:rPr>
              <a:t>выразительности</a:t>
            </a:r>
            <a:r>
              <a:rPr lang="en-US" sz="5400" dirty="0">
                <a:ea typeface="+mj-lt"/>
                <a:cs typeface="+mj-lt"/>
                <a:sym typeface="Arial Narrow"/>
              </a:rPr>
              <a:t>.</a:t>
            </a:r>
            <a:endParaRPr lang="en-US" sz="5400" dirty="0"/>
          </a:p>
          <a:p>
            <a:pPr algn="l">
              <a:buSzPct val="100000"/>
              <a:buFont typeface="Arial"/>
              <a:buChar char="•"/>
              <a:defRPr sz="2800">
                <a:solidFill>
                  <a:srgbClr val="253957"/>
                </a:solidFill>
                <a:latin typeface="+mn-lt"/>
                <a:ea typeface="+mn-ea"/>
                <a:cs typeface="+mn-cs"/>
                <a:sym typeface="Arial Narrow"/>
              </a:defRPr>
            </a:pPr>
            <a:r>
              <a:rPr lang="en-US" sz="5400" dirty="0" err="1">
                <a:ea typeface="+mj-lt"/>
                <a:cs typeface="+mj-lt"/>
                <a:sym typeface="Arial Narrow"/>
              </a:rPr>
              <a:t>Основная</a:t>
            </a:r>
            <a:r>
              <a:rPr lang="en-US" sz="5400" dirty="0">
                <a:ea typeface="+mj-lt"/>
                <a:cs typeface="+mj-lt"/>
                <a:sym typeface="Arial Narrow"/>
              </a:rPr>
              <a:t> </a:t>
            </a:r>
            <a:r>
              <a:rPr lang="en-US" sz="5400" dirty="0" err="1">
                <a:ea typeface="+mj-lt"/>
                <a:cs typeface="+mj-lt"/>
                <a:sym typeface="Arial Narrow"/>
              </a:rPr>
              <a:t>форма</a:t>
            </a:r>
            <a:r>
              <a:rPr lang="en-US" sz="5400" dirty="0">
                <a:ea typeface="+mj-lt"/>
                <a:cs typeface="+mj-lt"/>
                <a:sym typeface="Arial Narrow"/>
              </a:rPr>
              <a:t> – </a:t>
            </a:r>
            <a:r>
              <a:rPr lang="en-US" sz="5400" dirty="0" err="1">
                <a:ea typeface="+mj-lt"/>
                <a:cs typeface="+mj-lt"/>
                <a:sym typeface="Arial Narrow"/>
              </a:rPr>
              <a:t>устная</a:t>
            </a:r>
            <a:r>
              <a:rPr lang="en-US" sz="5400" dirty="0">
                <a:ea typeface="+mj-lt"/>
                <a:cs typeface="+mj-lt"/>
                <a:sym typeface="Arial Narrow"/>
              </a:rPr>
              <a:t>.</a:t>
            </a:r>
            <a:endParaRPr lang="en-US" sz="5400" dirty="0"/>
          </a:p>
          <a:p>
            <a:pPr algn="l">
              <a:buSzPct val="100000"/>
              <a:buFont typeface="Arial"/>
              <a:buChar char="•"/>
              <a:defRPr sz="2800">
                <a:solidFill>
                  <a:srgbClr val="253957"/>
                </a:solidFill>
                <a:latin typeface="+mn-lt"/>
                <a:ea typeface="+mn-ea"/>
                <a:cs typeface="+mn-cs"/>
                <a:sym typeface="Arial Narrow"/>
              </a:defRPr>
            </a:pPr>
            <a:r>
              <a:rPr lang="en-US" sz="5400" dirty="0">
                <a:ea typeface="+mj-lt"/>
                <a:cs typeface="+mj-lt"/>
                <a:sym typeface="Arial Narrow"/>
              </a:rPr>
              <a:t>В </a:t>
            </a:r>
            <a:r>
              <a:rPr lang="en-US" sz="5400" dirty="0" err="1">
                <a:ea typeface="+mj-lt"/>
                <a:cs typeface="+mj-lt"/>
                <a:sym typeface="Arial Narrow"/>
              </a:rPr>
              <a:t>составе</a:t>
            </a:r>
            <a:r>
              <a:rPr lang="en-US" sz="5400" dirty="0">
                <a:ea typeface="+mj-lt"/>
                <a:cs typeface="+mj-lt"/>
                <a:sym typeface="Arial Narrow"/>
              </a:rPr>
              <a:t> </a:t>
            </a:r>
            <a:r>
              <a:rPr lang="en-US" sz="5400" dirty="0" err="1">
                <a:ea typeface="+mj-lt"/>
                <a:cs typeface="+mj-lt"/>
                <a:sym typeface="Arial Narrow"/>
              </a:rPr>
              <a:t>разговорного</a:t>
            </a:r>
            <a:r>
              <a:rPr lang="en-US" sz="5400" dirty="0">
                <a:ea typeface="+mj-lt"/>
                <a:cs typeface="+mj-lt"/>
                <a:sym typeface="Arial Narrow"/>
              </a:rPr>
              <a:t> </a:t>
            </a:r>
            <a:r>
              <a:rPr lang="en-US" sz="5400" dirty="0" err="1">
                <a:ea typeface="+mj-lt"/>
                <a:cs typeface="+mj-lt"/>
                <a:sym typeface="Arial Narrow"/>
              </a:rPr>
              <a:t>стиля</a:t>
            </a:r>
            <a:r>
              <a:rPr lang="en-US" sz="5400" dirty="0">
                <a:ea typeface="+mj-lt"/>
                <a:cs typeface="+mj-lt"/>
                <a:sym typeface="Arial Narrow"/>
              </a:rPr>
              <a:t> </a:t>
            </a:r>
            <a:r>
              <a:rPr lang="en-US" sz="5400" dirty="0" err="1">
                <a:ea typeface="+mj-lt"/>
                <a:cs typeface="+mj-lt"/>
                <a:sym typeface="Arial Narrow"/>
              </a:rPr>
              <a:t>выделяются</a:t>
            </a:r>
            <a:r>
              <a:rPr lang="en-US" sz="5400" dirty="0">
                <a:ea typeface="+mj-lt"/>
                <a:cs typeface="+mj-lt"/>
                <a:sym typeface="Arial Narrow"/>
              </a:rPr>
              <a:t> </a:t>
            </a:r>
            <a:r>
              <a:rPr lang="en-US" sz="5400" b="1" u="sng" dirty="0" err="1">
                <a:ea typeface="+mj-lt"/>
                <a:cs typeface="+mj-lt"/>
                <a:sym typeface="Arial Narrow"/>
              </a:rPr>
              <a:t>литературно-разговорный</a:t>
            </a:r>
            <a:r>
              <a:rPr lang="en-US" sz="5400" b="1" u="sng" dirty="0">
                <a:ea typeface="+mj-lt"/>
                <a:cs typeface="+mj-lt"/>
                <a:sym typeface="Arial Narrow"/>
              </a:rPr>
              <a:t> </a:t>
            </a:r>
            <a:r>
              <a:rPr lang="en-US" sz="5400" b="1" u="sng" dirty="0" err="1">
                <a:ea typeface="+mj-lt"/>
                <a:cs typeface="+mj-lt"/>
                <a:sym typeface="Arial Narrow"/>
              </a:rPr>
              <a:t>стиль</a:t>
            </a:r>
            <a:r>
              <a:rPr lang="en-US" sz="5400" dirty="0">
                <a:ea typeface="+mj-lt"/>
                <a:cs typeface="+mj-lt"/>
                <a:sym typeface="Arial Narrow"/>
              </a:rPr>
              <a:t>, </a:t>
            </a:r>
            <a:r>
              <a:rPr lang="en-US" sz="5400" dirty="0" err="1">
                <a:ea typeface="+mj-lt"/>
                <a:cs typeface="+mj-lt"/>
                <a:sym typeface="Arial Narrow"/>
              </a:rPr>
              <a:t>использующий</a:t>
            </a:r>
            <a:r>
              <a:rPr lang="en-US" sz="5400" dirty="0">
                <a:ea typeface="+mj-lt"/>
                <a:cs typeface="+mj-lt"/>
                <a:sym typeface="Arial Narrow"/>
              </a:rPr>
              <a:t> </a:t>
            </a:r>
            <a:r>
              <a:rPr lang="en-US" sz="5400" dirty="0" err="1">
                <a:ea typeface="+mj-lt"/>
                <a:cs typeface="+mj-lt"/>
                <a:sym typeface="Arial Narrow"/>
              </a:rPr>
              <a:t>общепринятые</a:t>
            </a:r>
            <a:r>
              <a:rPr lang="en-US" sz="5400" dirty="0">
                <a:ea typeface="+mj-lt"/>
                <a:cs typeface="+mj-lt"/>
                <a:sym typeface="Arial Narrow"/>
              </a:rPr>
              <a:t> </a:t>
            </a:r>
            <a:r>
              <a:rPr lang="en-US" sz="5400" dirty="0" err="1">
                <a:ea typeface="+mj-lt"/>
                <a:cs typeface="+mj-lt"/>
                <a:sym typeface="Arial Narrow"/>
              </a:rPr>
              <a:t>слова</a:t>
            </a:r>
            <a:r>
              <a:rPr lang="en-US" sz="5400" dirty="0">
                <a:ea typeface="+mj-lt"/>
                <a:cs typeface="+mj-lt"/>
                <a:sym typeface="Arial Narrow"/>
              </a:rPr>
              <a:t>, </a:t>
            </a:r>
            <a:r>
              <a:rPr lang="en-US" sz="5400" dirty="0" err="1">
                <a:ea typeface="+mj-lt"/>
                <a:cs typeface="+mj-lt"/>
                <a:sym typeface="Arial Narrow"/>
              </a:rPr>
              <a:t>соответствующие</a:t>
            </a:r>
            <a:r>
              <a:rPr lang="en-US" sz="5400" dirty="0">
                <a:ea typeface="+mj-lt"/>
                <a:cs typeface="+mj-lt"/>
                <a:sym typeface="Arial Narrow"/>
              </a:rPr>
              <a:t> </a:t>
            </a:r>
            <a:r>
              <a:rPr lang="en-US" sz="5400" dirty="0" err="1">
                <a:ea typeface="+mj-lt"/>
                <a:cs typeface="+mj-lt"/>
                <a:sym typeface="Arial Narrow"/>
              </a:rPr>
              <a:t>нормам</a:t>
            </a:r>
            <a:r>
              <a:rPr lang="en-US" sz="5400" dirty="0">
                <a:ea typeface="+mj-lt"/>
                <a:cs typeface="+mj-lt"/>
                <a:sym typeface="Arial Narrow"/>
              </a:rPr>
              <a:t> </a:t>
            </a:r>
            <a:r>
              <a:rPr lang="en-US" sz="5400" dirty="0" err="1">
                <a:ea typeface="+mj-lt"/>
                <a:cs typeface="+mj-lt"/>
                <a:sym typeface="Arial Narrow"/>
              </a:rPr>
              <a:t>литературного</a:t>
            </a:r>
            <a:r>
              <a:rPr lang="en-US" sz="5400" dirty="0">
                <a:ea typeface="+mj-lt"/>
                <a:cs typeface="+mj-lt"/>
                <a:sym typeface="Arial Narrow"/>
              </a:rPr>
              <a:t> </a:t>
            </a:r>
            <a:r>
              <a:rPr lang="en-US" sz="5400" dirty="0" err="1">
                <a:ea typeface="+mj-lt"/>
                <a:cs typeface="+mj-lt"/>
                <a:sym typeface="Arial Narrow"/>
              </a:rPr>
              <a:t>языка</a:t>
            </a:r>
            <a:r>
              <a:rPr lang="en-US" sz="5400" dirty="0">
                <a:ea typeface="+mj-lt"/>
                <a:cs typeface="+mj-lt"/>
                <a:sym typeface="Arial Narrow"/>
              </a:rPr>
              <a:t>, и </a:t>
            </a:r>
            <a:r>
              <a:rPr lang="en-US" sz="5400" b="1" u="sng" dirty="0" err="1">
                <a:ea typeface="+mj-lt"/>
                <a:cs typeface="+mj-lt"/>
                <a:sym typeface="Arial Narrow"/>
              </a:rPr>
              <a:t>разговорно-просторечная</a:t>
            </a:r>
            <a:r>
              <a:rPr lang="en-US" sz="5400" b="1" u="sng" dirty="0">
                <a:ea typeface="+mj-lt"/>
                <a:cs typeface="+mj-lt"/>
                <a:sym typeface="Arial Narrow"/>
              </a:rPr>
              <a:t> </a:t>
            </a:r>
            <a:r>
              <a:rPr lang="en-US" sz="5400" b="1" u="sng" dirty="0" err="1">
                <a:ea typeface="+mj-lt"/>
                <a:cs typeface="+mj-lt"/>
                <a:sym typeface="Arial Narrow"/>
              </a:rPr>
              <a:t>разновидность</a:t>
            </a:r>
            <a:r>
              <a:rPr lang="en-US" sz="5400" dirty="0">
                <a:ea typeface="+mj-lt"/>
                <a:cs typeface="+mj-lt"/>
                <a:sym typeface="Arial Narrow"/>
              </a:rPr>
              <a:t>, </a:t>
            </a:r>
            <a:r>
              <a:rPr lang="en-US" sz="5400" dirty="0" err="1">
                <a:ea typeface="+mj-lt"/>
                <a:cs typeface="+mj-lt"/>
                <a:sym typeface="Arial Narrow"/>
              </a:rPr>
              <a:t>которой</a:t>
            </a:r>
            <a:r>
              <a:rPr lang="en-US" sz="5400" dirty="0">
                <a:ea typeface="+mj-lt"/>
                <a:cs typeface="+mj-lt"/>
                <a:sym typeface="Arial Narrow"/>
              </a:rPr>
              <a:t> </a:t>
            </a:r>
            <a:r>
              <a:rPr lang="en-US" sz="5400" dirty="0" err="1">
                <a:ea typeface="+mj-lt"/>
                <a:cs typeface="+mj-lt"/>
                <a:sym typeface="Arial Narrow"/>
              </a:rPr>
              <a:t>свойственны</a:t>
            </a:r>
            <a:r>
              <a:rPr lang="en-US" sz="5400" dirty="0">
                <a:ea typeface="+mj-lt"/>
                <a:cs typeface="+mj-lt"/>
                <a:sym typeface="Arial Narrow"/>
              </a:rPr>
              <a:t> </a:t>
            </a:r>
            <a:r>
              <a:rPr lang="en-US" sz="5400" dirty="0" err="1">
                <a:ea typeface="+mj-lt"/>
                <a:cs typeface="+mj-lt"/>
                <a:sym typeface="Arial Narrow"/>
              </a:rPr>
              <a:t>слова</a:t>
            </a:r>
            <a:r>
              <a:rPr lang="en-US" sz="5400" dirty="0">
                <a:ea typeface="+mj-lt"/>
                <a:cs typeface="+mj-lt"/>
                <a:sym typeface="Arial Narrow"/>
              </a:rPr>
              <a:t> и </a:t>
            </a:r>
            <a:r>
              <a:rPr lang="en-US" sz="5400" dirty="0" err="1">
                <a:ea typeface="+mj-lt"/>
                <a:cs typeface="+mj-lt"/>
                <a:sym typeface="Arial Narrow"/>
              </a:rPr>
              <a:t>обороты</a:t>
            </a:r>
            <a:r>
              <a:rPr lang="en-US" sz="5400" dirty="0">
                <a:ea typeface="+mj-lt"/>
                <a:cs typeface="+mj-lt"/>
                <a:sym typeface="Arial Narrow"/>
              </a:rPr>
              <a:t>, </a:t>
            </a:r>
            <a:r>
              <a:rPr lang="en-US" sz="5400" dirty="0" err="1">
                <a:ea typeface="+mj-lt"/>
                <a:cs typeface="+mj-lt"/>
                <a:sym typeface="Arial Narrow"/>
              </a:rPr>
              <a:t>отклоняющиеся</a:t>
            </a:r>
            <a:r>
              <a:rPr lang="en-US" sz="5400" dirty="0">
                <a:ea typeface="+mj-lt"/>
                <a:cs typeface="+mj-lt"/>
                <a:sym typeface="Arial Narrow"/>
              </a:rPr>
              <a:t> </a:t>
            </a:r>
            <a:r>
              <a:rPr lang="en-US" sz="5400" dirty="0" err="1">
                <a:ea typeface="+mj-lt"/>
                <a:cs typeface="+mj-lt"/>
                <a:sym typeface="Arial Narrow"/>
              </a:rPr>
              <a:t>от</a:t>
            </a:r>
            <a:r>
              <a:rPr lang="en-US" sz="5400" dirty="0">
                <a:ea typeface="+mj-lt"/>
                <a:cs typeface="+mj-lt"/>
                <a:sym typeface="Arial Narrow"/>
              </a:rPr>
              <a:t> </a:t>
            </a:r>
            <a:r>
              <a:rPr lang="en-US" sz="5400" dirty="0" err="1">
                <a:ea typeface="+mj-lt"/>
                <a:cs typeface="+mj-lt"/>
                <a:sym typeface="Arial Narrow"/>
              </a:rPr>
              <a:t>литературных</a:t>
            </a:r>
            <a:r>
              <a:rPr lang="en-US" sz="5400" dirty="0">
                <a:ea typeface="+mj-lt"/>
                <a:cs typeface="+mj-lt"/>
                <a:sym typeface="Arial Narrow"/>
              </a:rPr>
              <a:t> </a:t>
            </a:r>
            <a:r>
              <a:rPr lang="en-US" sz="5400" dirty="0" err="1">
                <a:ea typeface="+mj-lt"/>
                <a:cs typeface="+mj-lt"/>
                <a:sym typeface="Arial Narrow"/>
              </a:rPr>
              <a:t>норм</a:t>
            </a:r>
            <a:r>
              <a:rPr lang="en-US" sz="5400" dirty="0">
                <a:ea typeface="+mj-lt"/>
                <a:cs typeface="+mj-lt"/>
                <a:sym typeface="Arial Narrow"/>
              </a:rPr>
              <a:t>, </a:t>
            </a:r>
            <a:r>
              <a:rPr lang="en-US" sz="5400" dirty="0" err="1">
                <a:ea typeface="+mj-lt"/>
                <a:cs typeface="+mj-lt"/>
                <a:sym typeface="Arial Narrow"/>
              </a:rPr>
              <a:t>имеющих</a:t>
            </a:r>
            <a:r>
              <a:rPr lang="en-US" sz="5400" dirty="0">
                <a:ea typeface="+mj-lt"/>
                <a:cs typeface="+mj-lt"/>
                <a:sym typeface="Arial Narrow"/>
              </a:rPr>
              <a:t> </a:t>
            </a:r>
            <a:r>
              <a:rPr lang="en-US" sz="5400" dirty="0" err="1">
                <a:ea typeface="+mj-lt"/>
                <a:cs typeface="+mj-lt"/>
                <a:sym typeface="Arial Narrow"/>
              </a:rPr>
              <a:t>оттенок</a:t>
            </a:r>
            <a:r>
              <a:rPr lang="en-US" sz="5400" dirty="0">
                <a:ea typeface="+mj-lt"/>
                <a:cs typeface="+mj-lt"/>
                <a:sym typeface="Arial Narrow"/>
              </a:rPr>
              <a:t> </a:t>
            </a:r>
            <a:r>
              <a:rPr lang="en-US" sz="5400" dirty="0" err="1">
                <a:ea typeface="+mj-lt"/>
                <a:cs typeface="+mj-lt"/>
                <a:sym typeface="Arial Narrow"/>
              </a:rPr>
              <a:t>стилевой</a:t>
            </a:r>
            <a:r>
              <a:rPr lang="en-US" sz="5400" dirty="0">
                <a:ea typeface="+mj-lt"/>
                <a:cs typeface="+mj-lt"/>
                <a:sym typeface="Arial Narrow"/>
              </a:rPr>
              <a:t> </a:t>
            </a:r>
            <a:r>
              <a:rPr lang="en-US" sz="5400" dirty="0" err="1">
                <a:ea typeface="+mj-lt"/>
                <a:cs typeface="+mj-lt"/>
                <a:sym typeface="Arial Narrow"/>
              </a:rPr>
              <a:t>сниженности</a:t>
            </a:r>
            <a:r>
              <a:rPr lang="en-US" sz="5400" dirty="0">
                <a:ea typeface="+mj-lt"/>
                <a:cs typeface="+mj-lt"/>
                <a:sym typeface="Arial Narrow"/>
              </a:rPr>
              <a:t>.</a:t>
            </a:r>
            <a:endParaRPr lang="en-US" sz="5400" dirty="0"/>
          </a:p>
          <a:p>
            <a:pPr algn="l">
              <a:buSzPct val="100000"/>
              <a:buFont typeface="Arial"/>
              <a:buChar char="•"/>
              <a:defRPr sz="2800">
                <a:solidFill>
                  <a:srgbClr val="253957"/>
                </a:solidFill>
                <a:latin typeface="+mn-lt"/>
                <a:ea typeface="+mn-ea"/>
                <a:cs typeface="+mn-cs"/>
                <a:sym typeface="Arial Narrow"/>
              </a:defRPr>
            </a:pPr>
            <a:r>
              <a:rPr lang="en-US" sz="5400" dirty="0" err="1">
                <a:ea typeface="+mj-lt"/>
                <a:cs typeface="+mj-lt"/>
                <a:sym typeface="Arial Narrow"/>
              </a:rPr>
              <a:t>Письменная</a:t>
            </a:r>
            <a:r>
              <a:rPr lang="en-US" sz="5400" dirty="0">
                <a:ea typeface="+mj-lt"/>
                <a:cs typeface="+mj-lt"/>
                <a:sym typeface="Arial Narrow"/>
              </a:rPr>
              <a:t> </a:t>
            </a:r>
            <a:r>
              <a:rPr lang="en-US" sz="5400" dirty="0" err="1">
                <a:ea typeface="+mj-lt"/>
                <a:cs typeface="+mj-lt"/>
                <a:sym typeface="Arial Narrow"/>
              </a:rPr>
              <a:t>форма</a:t>
            </a:r>
            <a:r>
              <a:rPr lang="en-US" sz="5400" dirty="0">
                <a:ea typeface="+mj-lt"/>
                <a:cs typeface="+mj-lt"/>
                <a:sym typeface="Arial Narrow"/>
              </a:rPr>
              <a:t> </a:t>
            </a:r>
            <a:r>
              <a:rPr lang="en-US" sz="5400" dirty="0" err="1">
                <a:ea typeface="+mj-lt"/>
                <a:cs typeface="+mj-lt"/>
                <a:sym typeface="Arial Narrow"/>
              </a:rPr>
              <a:t>реализуется</a:t>
            </a:r>
            <a:r>
              <a:rPr lang="en-US" sz="5400" dirty="0">
                <a:ea typeface="+mj-lt"/>
                <a:cs typeface="+mj-lt"/>
                <a:sym typeface="Arial Narrow"/>
              </a:rPr>
              <a:t> в </a:t>
            </a:r>
            <a:r>
              <a:rPr lang="en-US" sz="5400" dirty="0" err="1">
                <a:ea typeface="+mj-lt"/>
                <a:cs typeface="+mj-lt"/>
                <a:sym typeface="Arial Narrow"/>
              </a:rPr>
              <a:t>эпистолярном</a:t>
            </a:r>
            <a:r>
              <a:rPr lang="en-US" sz="5400" dirty="0">
                <a:ea typeface="+mj-lt"/>
                <a:cs typeface="+mj-lt"/>
                <a:sym typeface="Arial Narrow"/>
              </a:rPr>
              <a:t> </a:t>
            </a:r>
            <a:r>
              <a:rPr lang="en-US" sz="5400" dirty="0" err="1">
                <a:ea typeface="+mj-lt"/>
                <a:cs typeface="+mj-lt"/>
                <a:sym typeface="Arial Narrow"/>
              </a:rPr>
              <a:t>жанре</a:t>
            </a:r>
            <a:r>
              <a:rPr lang="en-US" sz="5400" dirty="0">
                <a:ea typeface="+mj-lt"/>
                <a:cs typeface="+mj-lt"/>
                <a:sym typeface="Arial Narrow"/>
              </a:rPr>
              <a:t>.</a:t>
            </a:r>
            <a:endParaRPr lang="en-US" sz="5400" dirty="0"/>
          </a:p>
          <a:p>
            <a:pPr marL="304800" indent="-304800" algn="l">
              <a:spcBef>
                <a:spcPts val="2800"/>
              </a:spcBef>
              <a:buSzPct val="100000"/>
              <a:buChar char="•"/>
              <a:defRPr sz="2800">
                <a:solidFill>
                  <a:srgbClr val="253957"/>
                </a:solidFill>
                <a:latin typeface="+mn-lt"/>
                <a:ea typeface="+mn-ea"/>
                <a:cs typeface="+mn-cs"/>
                <a:sym typeface="Arial Narrow"/>
              </a:defRPr>
            </a:pPr>
            <a:endParaRPr lang="en-US" sz="3600" dirty="0">
              <a:solidFill>
                <a:srgbClr val="253957"/>
              </a:solidFill>
            </a:endParaRPr>
          </a:p>
          <a:p>
            <a:pPr algn="l">
              <a:spcBef>
                <a:spcPts val="2800"/>
              </a:spcBef>
              <a:buSzPct val="100000"/>
              <a:defRPr sz="2800">
                <a:solidFill>
                  <a:srgbClr val="253957"/>
                </a:solidFill>
                <a:latin typeface="+mn-lt"/>
                <a:ea typeface="+mn-ea"/>
                <a:cs typeface="+mn-cs"/>
                <a:sym typeface="Arial Narrow"/>
              </a:defRPr>
            </a:pPr>
            <a:endParaRPr lang="ru-RU" sz="4800" dirty="0">
              <a:latin typeface="Times New Roman" panose="02020603050405020304" pitchFamily="18" charset="0"/>
              <a:cs typeface="Times New Roman" panose="02020603050405020304" pitchFamily="18" charset="0"/>
              <a:sym typeface="Arial Narrow"/>
            </a:endParaRPr>
          </a:p>
          <a:p>
            <a:pPr marL="304800" indent="-304800" algn="l">
              <a:spcBef>
                <a:spcPts val="2800"/>
              </a:spcBef>
              <a:buSzPct val="100000"/>
              <a:buAutoNum type="arabicPeriod"/>
              <a:defRPr sz="2800">
                <a:solidFill>
                  <a:srgbClr val="253957"/>
                </a:solidFill>
                <a:latin typeface="+mn-lt"/>
                <a:ea typeface="+mn-ea"/>
                <a:cs typeface="+mn-cs"/>
                <a:sym typeface="Arial Narrow"/>
              </a:defRPr>
            </a:pPr>
            <a:endParaRPr sz="4800" dirty="0">
              <a:latin typeface="Times New Roman" panose="02020603050405020304" pitchFamily="18" charset="0"/>
              <a:cs typeface="Times New Roman" panose="02020603050405020304" pitchFamily="18" charset="0"/>
            </a:endParaRPr>
          </a:p>
        </p:txBody>
      </p:sp>
      <p:sp>
        <p:nvSpPr>
          <p:cNvPr id="73" name="Очень крутой заголовок…"/>
          <p:cNvSpPr txBox="1"/>
          <p:nvPr/>
        </p:nvSpPr>
        <p:spPr>
          <a:xfrm>
            <a:off x="1381959" y="3209856"/>
            <a:ext cx="21506374" cy="1220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r>
              <a:rPr lang="ru-RU" sz="3600" dirty="0">
                <a:solidFill>
                  <a:srgbClr val="002060"/>
                </a:solidFill>
              </a:rPr>
              <a:t>                                       Разговорный стиль</a:t>
            </a:r>
          </a:p>
        </p:txBody>
      </p:sp>
      <p:sp>
        <p:nvSpPr>
          <p:cNvPr id="75" name="Линия"/>
          <p:cNvSpPr/>
          <p:nvPr/>
        </p:nvSpPr>
        <p:spPr>
          <a:xfrm>
            <a:off x="1391359" y="2617668"/>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637989" y="1059724"/>
            <a:ext cx="11366416"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600" b="1" dirty="0">
                <a:solidFill>
                  <a:srgbClr val="002060"/>
                </a:solidFill>
              </a:rPr>
              <a:t>Факультет довузовской подготовки</a:t>
            </a:r>
            <a:endParaRPr sz="3600" dirty="0"/>
          </a:p>
        </p:txBody>
      </p:sp>
      <p:pic>
        <p:nvPicPr>
          <p:cNvPr id="77" name="Изображение" descr="Изображение"/>
          <p:cNvPicPr>
            <a:picLocks noChangeAspect="1"/>
          </p:cNvPicPr>
          <p:nvPr/>
        </p:nvPicPr>
        <p:blipFill>
          <a:blip r:embed="rId2"/>
          <a:stretch>
            <a:fillRect/>
          </a:stretch>
        </p:blipFill>
        <p:spPr>
          <a:xfrm>
            <a:off x="1226605" y="586179"/>
            <a:ext cx="1764000" cy="1764000"/>
          </a:xfrm>
          <a:prstGeom prst="rect">
            <a:avLst/>
          </a:prstGeom>
          <a:ln w="12700">
            <a:miter lim="400000"/>
          </a:ln>
        </p:spPr>
      </p:pic>
    </p:spTree>
    <p:extLst>
      <p:ext uri="{BB962C8B-B14F-4D97-AF65-F5344CB8AC3E}">
        <p14:creationId xmlns:p14="http://schemas.microsoft.com/office/powerpoint/2010/main" val="25532056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1402" y="4841776"/>
            <a:ext cx="21523142" cy="67687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marL="304800" indent="-304800" algn="l">
              <a:spcBef>
                <a:spcPts val="2800"/>
              </a:spcBef>
              <a:buSzPct val="100000"/>
              <a:buChar char="•"/>
              <a:defRPr sz="2800">
                <a:solidFill>
                  <a:srgbClr val="253957"/>
                </a:solidFill>
                <a:latin typeface="+mn-lt"/>
                <a:ea typeface="+mn-ea"/>
                <a:cs typeface="+mn-cs"/>
                <a:sym typeface="Arial Narrow"/>
              </a:defRPr>
            </a:pPr>
            <a:r>
              <a:rPr lang="en-US" sz="3600" dirty="0">
                <a:solidFill>
                  <a:srgbClr val="253957"/>
                </a:solidFill>
                <a:sym typeface="Arial Narrow"/>
              </a:rPr>
              <a:t> </a:t>
            </a:r>
            <a:r>
              <a:rPr lang="en-US" sz="3600" b="1" u="sng" dirty="0" err="1">
                <a:ea typeface="+mj-lt"/>
                <a:cs typeface="+mj-lt"/>
                <a:sym typeface="Arial Narrow"/>
              </a:rPr>
              <a:t>Просторечия</a:t>
            </a:r>
            <a:r>
              <a:rPr lang="en-US" sz="3600" dirty="0">
                <a:ea typeface="+mj-lt"/>
                <a:cs typeface="+mj-lt"/>
                <a:sym typeface="Arial Narrow"/>
              </a:rPr>
              <a:t> -</a:t>
            </a:r>
            <a:r>
              <a:rPr lang="en-US" sz="3600" dirty="0" err="1">
                <a:ea typeface="+mj-lt"/>
                <a:cs typeface="+mj-lt"/>
                <a:sym typeface="Arial Narrow"/>
              </a:rPr>
              <a:t>грубоватые</a:t>
            </a:r>
            <a:r>
              <a:rPr lang="en-US" sz="3600" dirty="0">
                <a:ea typeface="+mj-lt"/>
                <a:cs typeface="+mj-lt"/>
                <a:sym typeface="Arial Narrow"/>
              </a:rPr>
              <a:t>, </a:t>
            </a:r>
            <a:r>
              <a:rPr lang="en-US" sz="3600" dirty="0" err="1">
                <a:ea typeface="+mj-lt"/>
                <a:cs typeface="+mj-lt"/>
                <a:sym typeface="Arial Narrow"/>
              </a:rPr>
              <a:t>окрашенные</a:t>
            </a:r>
            <a:r>
              <a:rPr lang="en-US" sz="3600" dirty="0">
                <a:ea typeface="+mj-lt"/>
                <a:cs typeface="+mj-lt"/>
                <a:sym typeface="Arial Narrow"/>
              </a:rPr>
              <a:t> </a:t>
            </a:r>
            <a:r>
              <a:rPr lang="en-US" sz="3600" dirty="0" err="1">
                <a:ea typeface="+mj-lt"/>
                <a:cs typeface="+mj-lt"/>
                <a:sym typeface="Arial Narrow"/>
              </a:rPr>
              <a:t>иронией</a:t>
            </a:r>
            <a:r>
              <a:rPr lang="en-US" sz="3600" dirty="0">
                <a:ea typeface="+mj-lt"/>
                <a:cs typeface="+mj-lt"/>
                <a:sym typeface="Arial Narrow"/>
              </a:rPr>
              <a:t> </a:t>
            </a:r>
            <a:r>
              <a:rPr lang="en-US" sz="3600" dirty="0" err="1">
                <a:ea typeface="+mj-lt"/>
                <a:cs typeface="+mj-lt"/>
                <a:sym typeface="Arial Narrow"/>
              </a:rPr>
              <a:t>слова</a:t>
            </a:r>
            <a:r>
              <a:rPr lang="en-US" sz="3600" dirty="0">
                <a:ea typeface="+mj-lt"/>
                <a:cs typeface="+mj-lt"/>
                <a:sym typeface="Arial Narrow"/>
              </a:rPr>
              <a:t> </a:t>
            </a:r>
            <a:r>
              <a:rPr lang="en-US" sz="3600" dirty="0" err="1">
                <a:ea typeface="+mj-lt"/>
                <a:cs typeface="+mj-lt"/>
                <a:sym typeface="Arial Narrow"/>
              </a:rPr>
              <a:t>или</a:t>
            </a:r>
            <a:r>
              <a:rPr lang="en-US" sz="3600" dirty="0">
                <a:ea typeface="+mj-lt"/>
                <a:cs typeface="+mj-lt"/>
                <a:sym typeface="Arial Narrow"/>
              </a:rPr>
              <a:t> </a:t>
            </a:r>
            <a:r>
              <a:rPr lang="en-US" sz="3600" dirty="0" err="1">
                <a:ea typeface="+mj-lt"/>
                <a:cs typeface="+mj-lt"/>
                <a:sym typeface="Arial Narrow"/>
              </a:rPr>
              <a:t>выражения</a:t>
            </a:r>
            <a:r>
              <a:rPr lang="en-US" sz="3600" dirty="0">
                <a:ea typeface="+mj-lt"/>
                <a:cs typeface="+mj-lt"/>
                <a:sym typeface="Arial Narrow"/>
              </a:rPr>
              <a:t>.</a:t>
            </a:r>
            <a:endParaRPr lang="ru-RU" dirty="0"/>
          </a:p>
          <a:p>
            <a:pPr algn="l">
              <a:buSzPct val="100000"/>
              <a:buFont typeface="Arial"/>
              <a:buChar char="•"/>
              <a:defRPr sz="2800">
                <a:solidFill>
                  <a:srgbClr val="253957"/>
                </a:solidFill>
                <a:latin typeface="+mn-lt"/>
                <a:ea typeface="+mn-ea"/>
                <a:cs typeface="+mn-cs"/>
                <a:sym typeface="Arial Narrow"/>
              </a:defRPr>
            </a:pPr>
            <a:r>
              <a:rPr lang="en-US" sz="3600" dirty="0">
                <a:ea typeface="+mj-lt"/>
                <a:cs typeface="+mj-lt"/>
                <a:sym typeface="Arial Narrow"/>
              </a:rPr>
              <a:t></a:t>
            </a:r>
            <a:r>
              <a:rPr lang="en-US" sz="3600" dirty="0" err="1">
                <a:ea typeface="+mj-lt"/>
                <a:cs typeface="+mj-lt"/>
                <a:sym typeface="Arial Narrow"/>
              </a:rPr>
              <a:t>Употребляется</a:t>
            </a:r>
            <a:r>
              <a:rPr lang="en-US" sz="3600" dirty="0">
                <a:ea typeface="+mj-lt"/>
                <a:cs typeface="+mj-lt"/>
                <a:sym typeface="Arial Narrow"/>
              </a:rPr>
              <a:t>, </a:t>
            </a:r>
            <a:r>
              <a:rPr lang="en-US" sz="3600" dirty="0" err="1">
                <a:ea typeface="+mj-lt"/>
                <a:cs typeface="+mj-lt"/>
                <a:sym typeface="Arial Narrow"/>
              </a:rPr>
              <a:t>следуя</a:t>
            </a:r>
            <a:r>
              <a:rPr lang="en-US" sz="3600" dirty="0">
                <a:ea typeface="+mj-lt"/>
                <a:cs typeface="+mj-lt"/>
                <a:sym typeface="Arial Narrow"/>
              </a:rPr>
              <a:t> </a:t>
            </a:r>
            <a:r>
              <a:rPr lang="en-US" sz="3600" dirty="0" err="1">
                <a:ea typeface="+mj-lt"/>
                <a:cs typeface="+mj-lt"/>
                <a:sym typeface="Arial Narrow"/>
              </a:rPr>
              <a:t>ситуации</a:t>
            </a:r>
            <a:r>
              <a:rPr lang="en-US" sz="3600" dirty="0">
                <a:ea typeface="+mj-lt"/>
                <a:cs typeface="+mj-lt"/>
                <a:sym typeface="Arial Narrow"/>
              </a:rPr>
              <a:t>.</a:t>
            </a:r>
            <a:endParaRPr lang="en-US" dirty="0">
              <a:sym typeface="Arial Narrow"/>
            </a:endParaRPr>
          </a:p>
          <a:p>
            <a:pPr algn="l">
              <a:buSzPct val="100000"/>
              <a:buFont typeface="Arial"/>
              <a:buChar char="•"/>
              <a:defRPr sz="2800">
                <a:solidFill>
                  <a:srgbClr val="253957"/>
                </a:solidFill>
                <a:latin typeface="+mn-lt"/>
                <a:ea typeface="+mn-ea"/>
                <a:cs typeface="+mn-cs"/>
                <a:sym typeface="Arial Narrow"/>
              </a:defRPr>
            </a:pPr>
            <a:r>
              <a:rPr lang="en-US" sz="3600" dirty="0">
                <a:ea typeface="+mj-lt"/>
                <a:cs typeface="+mj-lt"/>
                <a:sym typeface="Arial Narrow"/>
              </a:rPr>
              <a:t></a:t>
            </a:r>
            <a:r>
              <a:rPr lang="en-US" sz="3600" dirty="0" err="1">
                <a:ea typeface="+mj-lt"/>
                <a:cs typeface="+mj-lt"/>
                <a:sym typeface="Arial Narrow"/>
              </a:rPr>
              <a:t>Используется</a:t>
            </a:r>
            <a:r>
              <a:rPr lang="en-US" sz="3600" dirty="0">
                <a:ea typeface="+mj-lt"/>
                <a:cs typeface="+mj-lt"/>
                <a:sym typeface="Arial Narrow"/>
              </a:rPr>
              <a:t> в </a:t>
            </a:r>
            <a:r>
              <a:rPr lang="en-US" sz="3600" dirty="0" err="1">
                <a:ea typeface="+mj-lt"/>
                <a:cs typeface="+mj-lt"/>
                <a:sym typeface="Arial Narrow"/>
              </a:rPr>
              <a:t>художественных</a:t>
            </a:r>
            <a:r>
              <a:rPr lang="en-US" sz="3600" dirty="0">
                <a:ea typeface="+mj-lt"/>
                <a:cs typeface="+mj-lt"/>
                <a:sym typeface="Arial Narrow"/>
              </a:rPr>
              <a:t> </a:t>
            </a:r>
            <a:r>
              <a:rPr lang="en-US" sz="3600" dirty="0" err="1">
                <a:ea typeface="+mj-lt"/>
                <a:cs typeface="+mj-lt"/>
                <a:sym typeface="Arial Narrow"/>
              </a:rPr>
              <a:t>произведениях</a:t>
            </a:r>
            <a:r>
              <a:rPr lang="en-US" sz="3600" dirty="0">
                <a:ea typeface="+mj-lt"/>
                <a:cs typeface="+mj-lt"/>
                <a:sym typeface="Arial Narrow"/>
              </a:rPr>
              <a:t> </a:t>
            </a:r>
            <a:r>
              <a:rPr lang="en-US" sz="3600" dirty="0" err="1">
                <a:ea typeface="+mj-lt"/>
                <a:cs typeface="+mj-lt"/>
                <a:sym typeface="Arial Narrow"/>
              </a:rPr>
              <a:t>как</a:t>
            </a:r>
            <a:r>
              <a:rPr lang="en-US" sz="3600" dirty="0">
                <a:ea typeface="+mj-lt"/>
                <a:cs typeface="+mj-lt"/>
                <a:sym typeface="Arial Narrow"/>
              </a:rPr>
              <a:t> </a:t>
            </a:r>
            <a:r>
              <a:rPr lang="en-US" sz="3600" dirty="0" err="1">
                <a:ea typeface="+mj-lt"/>
                <a:cs typeface="+mj-lt"/>
                <a:sym typeface="Arial Narrow"/>
              </a:rPr>
              <a:t>средство</a:t>
            </a:r>
            <a:r>
              <a:rPr lang="en-US" sz="3600" dirty="0">
                <a:ea typeface="+mj-lt"/>
                <a:cs typeface="+mj-lt"/>
                <a:sym typeface="Arial Narrow"/>
              </a:rPr>
              <a:t> </a:t>
            </a:r>
            <a:r>
              <a:rPr lang="en-US" sz="3600" dirty="0" err="1">
                <a:ea typeface="+mj-lt"/>
                <a:cs typeface="+mj-lt"/>
                <a:sym typeface="Arial Narrow"/>
              </a:rPr>
              <a:t>художественной</a:t>
            </a:r>
            <a:r>
              <a:rPr lang="en-US" sz="3600" dirty="0">
                <a:ea typeface="+mj-lt"/>
                <a:cs typeface="+mj-lt"/>
                <a:sym typeface="Arial Narrow"/>
              </a:rPr>
              <a:t> </a:t>
            </a:r>
            <a:r>
              <a:rPr lang="en-US" sz="3600" dirty="0" err="1">
                <a:ea typeface="+mj-lt"/>
                <a:cs typeface="+mj-lt"/>
                <a:sym typeface="Arial Narrow"/>
              </a:rPr>
              <a:t>выразительности</a:t>
            </a:r>
            <a:endParaRPr lang="en-US" dirty="0" err="1">
              <a:sym typeface="Arial Narrow"/>
            </a:endParaRPr>
          </a:p>
          <a:p>
            <a:pPr algn="l">
              <a:buSzPct val="100000"/>
              <a:buFont typeface="Arial"/>
              <a:buChar char="•"/>
              <a:defRPr sz="2800">
                <a:solidFill>
                  <a:srgbClr val="253957"/>
                </a:solidFill>
                <a:latin typeface="+mn-lt"/>
                <a:ea typeface="+mn-ea"/>
                <a:cs typeface="+mn-cs"/>
                <a:sym typeface="Arial Narrow"/>
              </a:defRPr>
            </a:pPr>
            <a:r>
              <a:rPr lang="en-US" sz="3600" dirty="0">
                <a:ea typeface="+mj-lt"/>
                <a:cs typeface="+mj-lt"/>
                <a:sym typeface="Arial Narrow"/>
              </a:rPr>
              <a:t></a:t>
            </a:r>
            <a:endParaRPr lang="en-US" dirty="0">
              <a:sym typeface="Arial Narrow"/>
            </a:endParaRPr>
          </a:p>
          <a:p>
            <a:pPr algn="l">
              <a:buSzPct val="100000"/>
              <a:buFont typeface="Arial"/>
              <a:buChar char="•"/>
              <a:defRPr sz="2800">
                <a:solidFill>
                  <a:srgbClr val="253957"/>
                </a:solidFill>
                <a:latin typeface="+mn-lt"/>
                <a:ea typeface="+mn-ea"/>
                <a:cs typeface="+mn-cs"/>
                <a:sym typeface="Arial Narrow"/>
              </a:defRPr>
            </a:pPr>
            <a:r>
              <a:rPr lang="en-US" sz="3600" b="1" u="sng" dirty="0" err="1">
                <a:ea typeface="+mj-lt"/>
                <a:cs typeface="+mj-lt"/>
                <a:sym typeface="Arial Narrow"/>
              </a:rPr>
              <a:t>Диалект</a:t>
            </a:r>
            <a:r>
              <a:rPr lang="en-US" sz="3600" dirty="0">
                <a:ea typeface="+mj-lt"/>
                <a:cs typeface="+mj-lt"/>
                <a:sym typeface="Arial Narrow"/>
              </a:rPr>
              <a:t> -  </a:t>
            </a:r>
            <a:r>
              <a:rPr lang="en-US" sz="3600" dirty="0" err="1">
                <a:ea typeface="+mj-lt"/>
                <a:cs typeface="+mj-lt"/>
                <a:sym typeface="Arial Narrow"/>
              </a:rPr>
              <a:t>разновидность</a:t>
            </a:r>
            <a:r>
              <a:rPr lang="en-US" sz="3600" dirty="0">
                <a:ea typeface="+mj-lt"/>
                <a:cs typeface="+mj-lt"/>
                <a:sym typeface="Arial Narrow"/>
              </a:rPr>
              <a:t> </a:t>
            </a:r>
            <a:r>
              <a:rPr lang="en-US" sz="3600" dirty="0" err="1">
                <a:ea typeface="+mj-lt"/>
                <a:cs typeface="+mj-lt"/>
                <a:sym typeface="Arial Narrow"/>
              </a:rPr>
              <a:t>языка</a:t>
            </a:r>
            <a:r>
              <a:rPr lang="en-US" sz="3600" dirty="0">
                <a:ea typeface="+mj-lt"/>
                <a:cs typeface="+mj-lt"/>
                <a:sym typeface="Arial Narrow"/>
              </a:rPr>
              <a:t>, </a:t>
            </a:r>
            <a:r>
              <a:rPr lang="en-US" sz="3600" dirty="0" err="1">
                <a:ea typeface="+mj-lt"/>
                <a:cs typeface="+mj-lt"/>
                <a:sym typeface="Arial Narrow"/>
              </a:rPr>
              <a:t>которая</a:t>
            </a:r>
            <a:r>
              <a:rPr lang="en-US" sz="3600" dirty="0">
                <a:ea typeface="+mj-lt"/>
                <a:cs typeface="+mj-lt"/>
                <a:sym typeface="Arial Narrow"/>
              </a:rPr>
              <a:t> </a:t>
            </a:r>
            <a:r>
              <a:rPr lang="en-US" sz="3600" dirty="0" err="1">
                <a:ea typeface="+mj-lt"/>
                <a:cs typeface="+mj-lt"/>
                <a:sym typeface="Arial Narrow"/>
              </a:rPr>
              <a:t>употребляется</a:t>
            </a:r>
            <a:r>
              <a:rPr lang="en-US" sz="3600" dirty="0">
                <a:ea typeface="+mj-lt"/>
                <a:cs typeface="+mj-lt"/>
                <a:sym typeface="Arial Narrow"/>
              </a:rPr>
              <a:t> </a:t>
            </a:r>
            <a:r>
              <a:rPr lang="en-US" sz="3600" dirty="0" err="1">
                <a:ea typeface="+mj-lt"/>
                <a:cs typeface="+mj-lt"/>
                <a:sym typeface="Arial Narrow"/>
              </a:rPr>
              <a:t>как</a:t>
            </a:r>
            <a:r>
              <a:rPr lang="en-US" sz="3600" dirty="0">
                <a:ea typeface="+mj-lt"/>
                <a:cs typeface="+mj-lt"/>
                <a:sym typeface="Arial Narrow"/>
              </a:rPr>
              <a:t> </a:t>
            </a:r>
            <a:r>
              <a:rPr lang="en-US" sz="3600" dirty="0" err="1">
                <a:ea typeface="+mj-lt"/>
                <a:cs typeface="+mj-lt"/>
                <a:sym typeface="Arial Narrow"/>
              </a:rPr>
              <a:t>средство</a:t>
            </a:r>
            <a:r>
              <a:rPr lang="en-US" sz="3600" dirty="0">
                <a:ea typeface="+mj-lt"/>
                <a:cs typeface="+mj-lt"/>
                <a:sym typeface="Arial Narrow"/>
              </a:rPr>
              <a:t> </a:t>
            </a:r>
            <a:r>
              <a:rPr lang="en-US" sz="3600" dirty="0" err="1">
                <a:ea typeface="+mj-lt"/>
                <a:cs typeface="+mj-lt"/>
                <a:sym typeface="Arial Narrow"/>
              </a:rPr>
              <a:t>общения</a:t>
            </a:r>
            <a:r>
              <a:rPr lang="en-US" sz="3600" dirty="0">
                <a:ea typeface="+mj-lt"/>
                <a:cs typeface="+mj-lt"/>
                <a:sym typeface="Arial Narrow"/>
              </a:rPr>
              <a:t> </a:t>
            </a:r>
            <a:r>
              <a:rPr lang="en-US" sz="3600" dirty="0" err="1">
                <a:ea typeface="+mj-lt"/>
                <a:cs typeface="+mj-lt"/>
                <a:sym typeface="Arial Narrow"/>
              </a:rPr>
              <a:t>между</a:t>
            </a:r>
            <a:r>
              <a:rPr lang="en-US" sz="3600" dirty="0">
                <a:ea typeface="+mj-lt"/>
                <a:cs typeface="+mj-lt"/>
                <a:sym typeface="Arial Narrow"/>
              </a:rPr>
              <a:t> </a:t>
            </a:r>
            <a:r>
              <a:rPr lang="en-US" sz="3600" dirty="0" err="1">
                <a:ea typeface="+mj-lt"/>
                <a:cs typeface="+mj-lt"/>
                <a:sym typeface="Arial Narrow"/>
              </a:rPr>
              <a:t>людьми</a:t>
            </a:r>
            <a:r>
              <a:rPr lang="en-US" sz="3600" dirty="0">
                <a:ea typeface="+mj-lt"/>
                <a:cs typeface="+mj-lt"/>
                <a:sym typeface="Arial Narrow"/>
              </a:rPr>
              <a:t>, </a:t>
            </a:r>
            <a:r>
              <a:rPr lang="en-US" sz="3600" dirty="0" err="1">
                <a:ea typeface="+mj-lt"/>
                <a:cs typeface="+mj-lt"/>
                <a:sym typeface="Arial Narrow"/>
              </a:rPr>
              <a:t>связанными</a:t>
            </a:r>
            <a:r>
              <a:rPr lang="en-US" sz="3600" dirty="0">
                <a:ea typeface="+mj-lt"/>
                <a:cs typeface="+mj-lt"/>
                <a:sym typeface="Arial Narrow"/>
              </a:rPr>
              <a:t> </a:t>
            </a:r>
            <a:r>
              <a:rPr lang="en-US" sz="3600" dirty="0" err="1">
                <a:ea typeface="+mj-lt"/>
                <a:cs typeface="+mj-lt"/>
                <a:sym typeface="Arial Narrow"/>
              </a:rPr>
              <a:t>между</a:t>
            </a:r>
            <a:r>
              <a:rPr lang="en-US" sz="3600" dirty="0">
                <a:ea typeface="+mj-lt"/>
                <a:cs typeface="+mj-lt"/>
                <a:sym typeface="Arial Narrow"/>
              </a:rPr>
              <a:t> </a:t>
            </a:r>
            <a:r>
              <a:rPr lang="en-US" sz="3600" dirty="0" err="1">
                <a:ea typeface="+mj-lt"/>
                <a:cs typeface="+mj-lt"/>
                <a:sym typeface="Arial Narrow"/>
              </a:rPr>
              <a:t>собой</a:t>
            </a:r>
            <a:r>
              <a:rPr lang="en-US" sz="3600" dirty="0">
                <a:ea typeface="+mj-lt"/>
                <a:cs typeface="+mj-lt"/>
                <a:sym typeface="Arial Narrow"/>
              </a:rPr>
              <a:t> </a:t>
            </a:r>
            <a:r>
              <a:rPr lang="en-US" sz="3600" dirty="0" err="1">
                <a:ea typeface="+mj-lt"/>
                <a:cs typeface="+mj-lt"/>
                <a:sym typeface="Arial Narrow"/>
              </a:rPr>
              <a:t>одной</a:t>
            </a:r>
            <a:r>
              <a:rPr lang="en-US" sz="3600" dirty="0">
                <a:ea typeface="+mj-lt"/>
                <a:cs typeface="+mj-lt"/>
                <a:sym typeface="Arial Narrow"/>
              </a:rPr>
              <a:t> </a:t>
            </a:r>
            <a:r>
              <a:rPr lang="en-US" sz="3600" dirty="0" err="1">
                <a:ea typeface="+mj-lt"/>
                <a:cs typeface="+mj-lt"/>
                <a:sym typeface="Arial Narrow"/>
              </a:rPr>
              <a:t>территорией</a:t>
            </a:r>
            <a:r>
              <a:rPr lang="en-US" sz="3600" dirty="0">
                <a:ea typeface="+mj-lt"/>
                <a:cs typeface="+mj-lt"/>
                <a:sym typeface="Arial Narrow"/>
              </a:rPr>
              <a:t>.  </a:t>
            </a:r>
            <a:endParaRPr lang="en-US">
              <a:sym typeface="Arial Narrow"/>
            </a:endParaRPr>
          </a:p>
          <a:p>
            <a:pPr algn="l">
              <a:buSzPct val="100000"/>
              <a:buFont typeface="Arial"/>
              <a:buChar char="•"/>
              <a:defRPr sz="2800">
                <a:solidFill>
                  <a:srgbClr val="253957"/>
                </a:solidFill>
                <a:latin typeface="+mn-lt"/>
                <a:ea typeface="+mn-ea"/>
                <a:cs typeface="+mn-cs"/>
                <a:sym typeface="Arial Narrow"/>
              </a:defRPr>
            </a:pPr>
            <a:r>
              <a:rPr lang="en-US" sz="3600" dirty="0" err="1">
                <a:ea typeface="+mj-lt"/>
                <a:cs typeface="+mj-lt"/>
                <a:sym typeface="Arial Narrow"/>
              </a:rPr>
              <a:t>Диалект</a:t>
            </a:r>
            <a:r>
              <a:rPr lang="en-US" sz="3600" dirty="0">
                <a:ea typeface="+mj-lt"/>
                <a:cs typeface="+mj-lt"/>
                <a:sym typeface="Arial Narrow"/>
              </a:rPr>
              <a:t> в </a:t>
            </a:r>
            <a:r>
              <a:rPr lang="en-US" sz="3600" dirty="0" err="1">
                <a:ea typeface="+mj-lt"/>
                <a:cs typeface="+mj-lt"/>
                <a:sym typeface="Arial Narrow"/>
              </a:rPr>
              <a:t>переводе</a:t>
            </a:r>
            <a:r>
              <a:rPr lang="en-US" sz="3600" dirty="0">
                <a:ea typeface="+mj-lt"/>
                <a:cs typeface="+mj-lt"/>
                <a:sym typeface="Arial Narrow"/>
              </a:rPr>
              <a:t> с </a:t>
            </a:r>
            <a:r>
              <a:rPr lang="en-US" sz="3600" dirty="0" err="1">
                <a:ea typeface="+mj-lt"/>
                <a:cs typeface="+mj-lt"/>
                <a:sym typeface="Arial Narrow"/>
              </a:rPr>
              <a:t>греч</a:t>
            </a:r>
            <a:r>
              <a:rPr lang="en-US" sz="3600" dirty="0">
                <a:ea typeface="+mj-lt"/>
                <a:cs typeface="+mj-lt"/>
                <a:sym typeface="Arial Narrow"/>
              </a:rPr>
              <a:t>. «</a:t>
            </a:r>
            <a:r>
              <a:rPr lang="en-US" sz="3600" dirty="0" err="1">
                <a:ea typeface="+mj-lt"/>
                <a:cs typeface="+mj-lt"/>
                <a:sym typeface="Arial Narrow"/>
              </a:rPr>
              <a:t>разговор</a:t>
            </a:r>
            <a:r>
              <a:rPr lang="en-US" sz="3600" dirty="0">
                <a:ea typeface="+mj-lt"/>
                <a:cs typeface="+mj-lt"/>
                <a:sym typeface="Arial Narrow"/>
              </a:rPr>
              <a:t>, </a:t>
            </a:r>
            <a:r>
              <a:rPr lang="en-US" sz="3600" dirty="0" err="1">
                <a:ea typeface="+mj-lt"/>
                <a:cs typeface="+mj-lt"/>
                <a:sym typeface="Arial Narrow"/>
              </a:rPr>
              <a:t>говор</a:t>
            </a:r>
            <a:r>
              <a:rPr lang="en-US" sz="3600" dirty="0">
                <a:ea typeface="+mj-lt"/>
                <a:cs typeface="+mj-lt"/>
                <a:sym typeface="Arial Narrow"/>
              </a:rPr>
              <a:t>, </a:t>
            </a:r>
            <a:r>
              <a:rPr lang="en-US" sz="3600" dirty="0" err="1">
                <a:ea typeface="+mj-lt"/>
                <a:cs typeface="+mj-lt"/>
                <a:sym typeface="Arial Narrow"/>
              </a:rPr>
              <a:t>наречие</a:t>
            </a:r>
            <a:r>
              <a:rPr lang="en-US" sz="3600" dirty="0">
                <a:ea typeface="+mj-lt"/>
                <a:cs typeface="+mj-lt"/>
                <a:sym typeface="Arial Narrow"/>
              </a:rPr>
              <a:t>»</a:t>
            </a:r>
            <a:endParaRPr lang="en-US" dirty="0">
              <a:sym typeface="Arial Narrow"/>
            </a:endParaRPr>
          </a:p>
          <a:p>
            <a:pPr algn="l">
              <a:buSzPct val="100000"/>
              <a:buFont typeface="Arial"/>
              <a:buChar char="•"/>
              <a:defRPr sz="2800">
                <a:solidFill>
                  <a:srgbClr val="253957"/>
                </a:solidFill>
                <a:latin typeface="+mn-lt"/>
                <a:ea typeface="+mn-ea"/>
                <a:cs typeface="+mn-cs"/>
                <a:sym typeface="Arial Narrow"/>
              </a:defRPr>
            </a:pPr>
            <a:r>
              <a:rPr lang="en-US" sz="3600" dirty="0">
                <a:ea typeface="+mj-lt"/>
                <a:cs typeface="+mj-lt"/>
                <a:sym typeface="Arial Narrow"/>
              </a:rPr>
              <a:t>Чаще </a:t>
            </a:r>
            <a:r>
              <a:rPr lang="en-US" sz="3600" dirty="0" err="1">
                <a:ea typeface="+mj-lt"/>
                <a:cs typeface="+mj-lt"/>
                <a:sym typeface="Arial Narrow"/>
              </a:rPr>
              <a:t>всего</a:t>
            </a:r>
            <a:r>
              <a:rPr lang="en-US" sz="3600" dirty="0">
                <a:ea typeface="+mj-lt"/>
                <a:cs typeface="+mj-lt"/>
                <a:sym typeface="Arial Narrow"/>
              </a:rPr>
              <a:t> </a:t>
            </a:r>
            <a:r>
              <a:rPr lang="en-US" sz="3600" dirty="0" err="1">
                <a:ea typeface="+mj-lt"/>
                <a:cs typeface="+mj-lt"/>
                <a:sym typeface="Arial Narrow"/>
              </a:rPr>
              <a:t>выражаются</a:t>
            </a:r>
            <a:r>
              <a:rPr lang="en-US" sz="3600" dirty="0">
                <a:ea typeface="+mj-lt"/>
                <a:cs typeface="+mj-lt"/>
                <a:sym typeface="Arial Narrow"/>
              </a:rPr>
              <a:t> </a:t>
            </a:r>
            <a:r>
              <a:rPr lang="en-US" sz="3600" dirty="0" err="1">
                <a:ea typeface="+mj-lt"/>
                <a:cs typeface="+mj-lt"/>
                <a:sym typeface="Arial Narrow"/>
              </a:rPr>
              <a:t>особым</a:t>
            </a:r>
            <a:r>
              <a:rPr lang="en-US" sz="3600" dirty="0">
                <a:ea typeface="+mj-lt"/>
                <a:cs typeface="+mj-lt"/>
                <a:sym typeface="Arial Narrow"/>
              </a:rPr>
              <a:t> </a:t>
            </a:r>
            <a:r>
              <a:rPr lang="en-US" sz="3600" dirty="0" err="1">
                <a:ea typeface="+mj-lt"/>
                <a:cs typeface="+mj-lt"/>
                <a:sym typeface="Arial Narrow"/>
              </a:rPr>
              <a:t>произношением</a:t>
            </a:r>
            <a:r>
              <a:rPr lang="en-US" sz="3600" dirty="0">
                <a:ea typeface="+mj-lt"/>
                <a:cs typeface="+mj-lt"/>
                <a:sym typeface="Arial Narrow"/>
              </a:rPr>
              <a:t>, </a:t>
            </a:r>
            <a:r>
              <a:rPr lang="en-US" sz="3600" dirty="0" err="1">
                <a:ea typeface="+mj-lt"/>
                <a:cs typeface="+mj-lt"/>
                <a:sym typeface="Arial Narrow"/>
              </a:rPr>
              <a:t>лексикой</a:t>
            </a:r>
            <a:r>
              <a:rPr lang="en-US" sz="3600" dirty="0">
                <a:ea typeface="+mj-lt"/>
                <a:cs typeface="+mj-lt"/>
                <a:sym typeface="Arial Narrow"/>
              </a:rPr>
              <a:t> и </a:t>
            </a:r>
            <a:r>
              <a:rPr lang="en-US" sz="3600" dirty="0" err="1">
                <a:ea typeface="+mj-lt"/>
                <a:cs typeface="+mj-lt"/>
                <a:sym typeface="Arial Narrow"/>
              </a:rPr>
              <a:t>грамматическими</a:t>
            </a:r>
            <a:r>
              <a:rPr lang="en-US" sz="3600" dirty="0">
                <a:ea typeface="+mj-lt"/>
                <a:cs typeface="+mj-lt"/>
                <a:sym typeface="Arial Narrow"/>
              </a:rPr>
              <a:t> </a:t>
            </a:r>
            <a:r>
              <a:rPr lang="en-US" sz="3600" dirty="0" err="1">
                <a:ea typeface="+mj-lt"/>
                <a:cs typeface="+mj-lt"/>
                <a:sym typeface="Arial Narrow"/>
              </a:rPr>
              <a:t>особенностями</a:t>
            </a:r>
            <a:r>
              <a:rPr lang="en-US" sz="3600" dirty="0">
                <a:ea typeface="+mj-lt"/>
                <a:cs typeface="+mj-lt"/>
                <a:sym typeface="Arial Narrow"/>
              </a:rPr>
              <a:t>.</a:t>
            </a:r>
            <a:endParaRPr lang="en-US" dirty="0">
              <a:sym typeface="Arial Narrow"/>
            </a:endParaRPr>
          </a:p>
          <a:p>
            <a:pPr marL="304800" indent="-304800" algn="l">
              <a:spcBef>
                <a:spcPts val="2800"/>
              </a:spcBef>
              <a:buSzPct val="100000"/>
              <a:buFont typeface="Arial"/>
              <a:buChar char="•"/>
              <a:defRPr sz="2800">
                <a:solidFill>
                  <a:srgbClr val="253957"/>
                </a:solidFill>
                <a:latin typeface="+mn-lt"/>
                <a:ea typeface="+mn-ea"/>
                <a:cs typeface="+mn-cs"/>
                <a:sym typeface="Arial Narrow"/>
              </a:defRPr>
            </a:pPr>
            <a:r>
              <a:rPr lang="en-US" sz="3600" dirty="0" err="1">
                <a:ea typeface="+mj-lt"/>
                <a:cs typeface="+mj-lt"/>
                <a:sym typeface="Arial Narrow"/>
              </a:rPr>
              <a:t>Диалект</a:t>
            </a:r>
            <a:r>
              <a:rPr lang="en-US" sz="3600" dirty="0">
                <a:ea typeface="+mj-lt"/>
                <a:cs typeface="+mj-lt"/>
                <a:sym typeface="Arial Narrow"/>
              </a:rPr>
              <a:t> </a:t>
            </a:r>
            <a:r>
              <a:rPr lang="en-US" sz="3600" dirty="0" err="1">
                <a:ea typeface="+mj-lt"/>
                <a:cs typeface="+mj-lt"/>
                <a:sym typeface="Arial Narrow"/>
              </a:rPr>
              <a:t>является</a:t>
            </a:r>
            <a:r>
              <a:rPr lang="en-US" sz="3600" dirty="0">
                <a:ea typeface="+mj-lt"/>
                <a:cs typeface="+mj-lt"/>
                <a:sym typeface="Arial Narrow"/>
              </a:rPr>
              <a:t> </a:t>
            </a:r>
            <a:r>
              <a:rPr lang="en-US" sz="3600" dirty="0" err="1">
                <a:ea typeface="+mj-lt"/>
                <a:cs typeface="+mj-lt"/>
                <a:sym typeface="Arial Narrow"/>
              </a:rPr>
              <a:t>полноценной</a:t>
            </a:r>
            <a:r>
              <a:rPr lang="en-US" sz="3600" dirty="0">
                <a:ea typeface="+mj-lt"/>
                <a:cs typeface="+mj-lt"/>
                <a:sym typeface="Arial Narrow"/>
              </a:rPr>
              <a:t> </a:t>
            </a:r>
            <a:r>
              <a:rPr lang="en-US" sz="3600" dirty="0" err="1">
                <a:ea typeface="+mj-lt"/>
                <a:cs typeface="+mj-lt"/>
                <a:sym typeface="Arial Narrow"/>
              </a:rPr>
              <a:t>системой</a:t>
            </a:r>
            <a:r>
              <a:rPr lang="en-US" sz="3600" dirty="0">
                <a:ea typeface="+mj-lt"/>
                <a:cs typeface="+mj-lt"/>
                <a:sym typeface="Arial Narrow"/>
              </a:rPr>
              <a:t> </a:t>
            </a:r>
            <a:r>
              <a:rPr lang="en-US" sz="3600" dirty="0" err="1">
                <a:ea typeface="+mj-lt"/>
                <a:cs typeface="+mj-lt"/>
                <a:sym typeface="Arial Narrow"/>
              </a:rPr>
              <a:t>речевого</a:t>
            </a:r>
            <a:r>
              <a:rPr lang="en-US" sz="3600" dirty="0">
                <a:ea typeface="+mj-lt"/>
                <a:cs typeface="+mj-lt"/>
                <a:sym typeface="Arial Narrow"/>
              </a:rPr>
              <a:t> </a:t>
            </a:r>
            <a:r>
              <a:rPr lang="en-US" sz="3600" dirty="0" err="1">
                <a:ea typeface="+mj-lt"/>
                <a:cs typeface="+mj-lt"/>
                <a:sym typeface="Arial Narrow"/>
              </a:rPr>
              <a:t>общения</a:t>
            </a:r>
            <a:r>
              <a:rPr lang="en-US" sz="3600" dirty="0">
                <a:ea typeface="+mj-lt"/>
                <a:cs typeface="+mj-lt"/>
                <a:sym typeface="Arial Narrow"/>
              </a:rPr>
              <a:t> (</a:t>
            </a:r>
            <a:r>
              <a:rPr lang="en-US" sz="3600" dirty="0" err="1">
                <a:ea typeface="+mj-lt"/>
                <a:cs typeface="+mj-lt"/>
                <a:sym typeface="Arial Narrow"/>
              </a:rPr>
              <a:t>устной</a:t>
            </a:r>
            <a:r>
              <a:rPr lang="en-US" sz="3600" dirty="0">
                <a:ea typeface="+mj-lt"/>
                <a:cs typeface="+mj-lt"/>
                <a:sym typeface="Arial Narrow"/>
              </a:rPr>
              <a:t> </a:t>
            </a:r>
            <a:r>
              <a:rPr lang="en-US" sz="3600" dirty="0" err="1">
                <a:ea typeface="+mj-lt"/>
                <a:cs typeface="+mj-lt"/>
                <a:sym typeface="Arial Narrow"/>
              </a:rPr>
              <a:t>или</a:t>
            </a:r>
            <a:r>
              <a:rPr lang="en-US" sz="3600" dirty="0">
                <a:ea typeface="+mj-lt"/>
                <a:cs typeface="+mj-lt"/>
                <a:sym typeface="Arial Narrow"/>
              </a:rPr>
              <a:t> </a:t>
            </a:r>
            <a:r>
              <a:rPr lang="en-US" sz="3600" dirty="0" err="1">
                <a:ea typeface="+mj-lt"/>
                <a:cs typeface="+mj-lt"/>
                <a:sym typeface="Arial Narrow"/>
              </a:rPr>
              <a:t>знаковой</a:t>
            </a:r>
            <a:r>
              <a:rPr lang="en-US" sz="3600" dirty="0">
                <a:ea typeface="+mj-lt"/>
                <a:cs typeface="+mj-lt"/>
                <a:sym typeface="Arial Narrow"/>
              </a:rPr>
              <a:t>, </a:t>
            </a:r>
            <a:r>
              <a:rPr lang="en-US" sz="3600" dirty="0" err="1">
                <a:ea typeface="+mj-lt"/>
                <a:cs typeface="+mj-lt"/>
                <a:sym typeface="Arial Narrow"/>
              </a:rPr>
              <a:t>но</a:t>
            </a:r>
            <a:r>
              <a:rPr lang="en-US" sz="3600" dirty="0">
                <a:ea typeface="+mj-lt"/>
                <a:cs typeface="+mj-lt"/>
                <a:sym typeface="Arial Narrow"/>
              </a:rPr>
              <a:t> </a:t>
            </a:r>
            <a:r>
              <a:rPr lang="en-US" sz="3600" dirty="0" err="1">
                <a:ea typeface="+mj-lt"/>
                <a:cs typeface="+mj-lt"/>
                <a:sym typeface="Arial Narrow"/>
              </a:rPr>
              <a:t>не</a:t>
            </a:r>
            <a:r>
              <a:rPr lang="en-US" sz="3600" dirty="0">
                <a:ea typeface="+mj-lt"/>
                <a:cs typeface="+mj-lt"/>
                <a:sym typeface="Arial Narrow"/>
              </a:rPr>
              <a:t> </a:t>
            </a:r>
            <a:r>
              <a:rPr lang="en-US" sz="3600" dirty="0" err="1">
                <a:ea typeface="+mj-lt"/>
                <a:cs typeface="+mj-lt"/>
                <a:sym typeface="Arial Narrow"/>
              </a:rPr>
              <a:t>обязательно</a:t>
            </a:r>
            <a:r>
              <a:rPr lang="en-US" sz="3600" dirty="0">
                <a:ea typeface="+mj-lt"/>
                <a:cs typeface="+mj-lt"/>
                <a:sym typeface="Arial Narrow"/>
              </a:rPr>
              <a:t> </a:t>
            </a:r>
            <a:r>
              <a:rPr lang="en-US" sz="3600" dirty="0" err="1">
                <a:ea typeface="+mj-lt"/>
                <a:cs typeface="+mj-lt"/>
                <a:sym typeface="Arial Narrow"/>
              </a:rPr>
              <a:t>письменной</a:t>
            </a:r>
            <a:r>
              <a:rPr lang="en-US" sz="3600" dirty="0">
                <a:ea typeface="+mj-lt"/>
                <a:cs typeface="+mj-lt"/>
                <a:sym typeface="Arial Narrow"/>
              </a:rPr>
              <a:t>) </a:t>
            </a:r>
            <a:r>
              <a:rPr lang="en-US" sz="3600" dirty="0" err="1">
                <a:ea typeface="+mj-lt"/>
                <a:cs typeface="+mj-lt"/>
                <a:sym typeface="Arial Narrow"/>
              </a:rPr>
              <a:t>со</a:t>
            </a:r>
            <a:r>
              <a:rPr lang="en-US" sz="3600" dirty="0">
                <a:ea typeface="+mj-lt"/>
                <a:cs typeface="+mj-lt"/>
                <a:sym typeface="Arial Narrow"/>
              </a:rPr>
              <a:t> </a:t>
            </a:r>
            <a:r>
              <a:rPr lang="en-US" sz="3600" dirty="0" err="1">
                <a:ea typeface="+mj-lt"/>
                <a:cs typeface="+mj-lt"/>
                <a:sym typeface="Arial Narrow"/>
              </a:rPr>
              <a:t>своими</a:t>
            </a:r>
            <a:r>
              <a:rPr lang="en-US" sz="3600" dirty="0">
                <a:ea typeface="+mj-lt"/>
                <a:cs typeface="+mj-lt"/>
                <a:sym typeface="Arial Narrow"/>
              </a:rPr>
              <a:t> </a:t>
            </a:r>
            <a:r>
              <a:rPr lang="en-US" sz="3600" dirty="0" err="1">
                <a:ea typeface="+mj-lt"/>
                <a:cs typeface="+mj-lt"/>
                <a:sym typeface="Arial Narrow"/>
              </a:rPr>
              <a:t>собственными</a:t>
            </a:r>
            <a:r>
              <a:rPr lang="en-US" sz="3600" dirty="0">
                <a:ea typeface="+mj-lt"/>
                <a:cs typeface="+mj-lt"/>
                <a:sym typeface="Arial Narrow"/>
              </a:rPr>
              <a:t> </a:t>
            </a:r>
            <a:r>
              <a:rPr lang="en-US" sz="3600" dirty="0" err="1">
                <a:ea typeface="+mj-lt"/>
                <a:cs typeface="+mj-lt"/>
                <a:sym typeface="Arial Narrow"/>
              </a:rPr>
              <a:t>словарём</a:t>
            </a:r>
            <a:r>
              <a:rPr lang="en-US" sz="3600" dirty="0">
                <a:ea typeface="+mj-lt"/>
                <a:cs typeface="+mj-lt"/>
                <a:sym typeface="Arial Narrow"/>
              </a:rPr>
              <a:t> и </a:t>
            </a:r>
            <a:r>
              <a:rPr lang="en-US" sz="3600" dirty="0" err="1">
                <a:ea typeface="+mj-lt"/>
                <a:cs typeface="+mj-lt"/>
                <a:sym typeface="Arial Narrow"/>
              </a:rPr>
              <a:t>грамматикой</a:t>
            </a:r>
            <a:endParaRPr lang="en-US" dirty="0" err="1"/>
          </a:p>
          <a:p>
            <a:pPr algn="l">
              <a:spcBef>
                <a:spcPts val="2800"/>
              </a:spcBef>
              <a:buSzPct val="100000"/>
              <a:defRPr sz="2800">
                <a:solidFill>
                  <a:srgbClr val="253957"/>
                </a:solidFill>
                <a:latin typeface="+mn-lt"/>
                <a:ea typeface="+mn-ea"/>
                <a:cs typeface="+mn-cs"/>
                <a:sym typeface="Arial Narrow"/>
              </a:defRPr>
            </a:pPr>
            <a:endParaRPr lang="ru-RU" sz="4800" dirty="0">
              <a:latin typeface="Times New Roman" panose="02020603050405020304" pitchFamily="18" charset="0"/>
              <a:cs typeface="Times New Roman" panose="02020603050405020304" pitchFamily="18" charset="0"/>
              <a:sym typeface="Arial Narrow"/>
            </a:endParaRPr>
          </a:p>
          <a:p>
            <a:pPr marL="304800" indent="-304800" algn="l">
              <a:spcBef>
                <a:spcPts val="2800"/>
              </a:spcBef>
              <a:buSzPct val="100000"/>
              <a:buAutoNum type="arabicPeriod"/>
              <a:defRPr sz="2800">
                <a:solidFill>
                  <a:srgbClr val="253957"/>
                </a:solidFill>
                <a:latin typeface="+mn-lt"/>
                <a:ea typeface="+mn-ea"/>
                <a:cs typeface="+mn-cs"/>
                <a:sym typeface="Arial Narrow"/>
              </a:defRPr>
            </a:pPr>
            <a:endParaRPr sz="4800" dirty="0">
              <a:latin typeface="Times New Roman" panose="02020603050405020304" pitchFamily="18" charset="0"/>
              <a:cs typeface="Times New Roman" panose="02020603050405020304" pitchFamily="18" charset="0"/>
            </a:endParaRPr>
          </a:p>
        </p:txBody>
      </p:sp>
      <p:sp>
        <p:nvSpPr>
          <p:cNvPr id="73" name="Очень крутой заголовок…"/>
          <p:cNvSpPr txBox="1"/>
          <p:nvPr/>
        </p:nvSpPr>
        <p:spPr>
          <a:xfrm>
            <a:off x="1381959" y="3209856"/>
            <a:ext cx="21506374" cy="1220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r>
              <a:rPr lang="ru-RU" sz="3600" dirty="0">
                <a:solidFill>
                  <a:srgbClr val="002060"/>
                </a:solidFill>
              </a:rPr>
              <a:t>Разновидности разговорного языка</a:t>
            </a:r>
          </a:p>
        </p:txBody>
      </p:sp>
      <p:sp>
        <p:nvSpPr>
          <p:cNvPr id="75" name="Линия"/>
          <p:cNvSpPr/>
          <p:nvPr/>
        </p:nvSpPr>
        <p:spPr>
          <a:xfrm>
            <a:off x="1391359" y="2617668"/>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637989" y="1059724"/>
            <a:ext cx="11366416"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600" b="1" dirty="0">
                <a:solidFill>
                  <a:srgbClr val="002060"/>
                </a:solidFill>
              </a:rPr>
              <a:t>Факультет довузовской подготовки</a:t>
            </a:r>
            <a:endParaRPr sz="3600" dirty="0"/>
          </a:p>
        </p:txBody>
      </p:sp>
      <p:pic>
        <p:nvPicPr>
          <p:cNvPr id="77" name="Изображение" descr="Изображение"/>
          <p:cNvPicPr>
            <a:picLocks noChangeAspect="1"/>
          </p:cNvPicPr>
          <p:nvPr/>
        </p:nvPicPr>
        <p:blipFill>
          <a:blip r:embed="rId2"/>
          <a:stretch>
            <a:fillRect/>
          </a:stretch>
        </p:blipFill>
        <p:spPr>
          <a:xfrm>
            <a:off x="1226605" y="586179"/>
            <a:ext cx="1764000" cy="1764000"/>
          </a:xfrm>
          <a:prstGeom prst="rect">
            <a:avLst/>
          </a:prstGeom>
          <a:ln w="12700">
            <a:miter lim="400000"/>
          </a:ln>
        </p:spPr>
      </p:pic>
    </p:spTree>
    <p:extLst>
      <p:ext uri="{BB962C8B-B14F-4D97-AF65-F5344CB8AC3E}">
        <p14:creationId xmlns:p14="http://schemas.microsoft.com/office/powerpoint/2010/main" val="46165859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1402" y="4841776"/>
            <a:ext cx="21523142" cy="6984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buSzPct val="100000"/>
              <a:buFont typeface="Arial"/>
              <a:buChar char="•"/>
              <a:defRPr sz="2800">
                <a:solidFill>
                  <a:srgbClr val="253957"/>
                </a:solidFill>
                <a:latin typeface="+mn-lt"/>
                <a:ea typeface="+mn-ea"/>
                <a:cs typeface="+mn-cs"/>
                <a:sym typeface="Arial Narrow"/>
              </a:defRPr>
            </a:pPr>
            <a:r>
              <a:rPr lang="en-US" sz="3600" b="1" u="sng" dirty="0" err="1">
                <a:ea typeface="+mj-lt"/>
                <a:cs typeface="+mj-lt"/>
              </a:rPr>
              <a:t>Профессионализмы</a:t>
            </a:r>
            <a:r>
              <a:rPr lang="en-US" sz="3600" dirty="0">
                <a:ea typeface="+mj-lt"/>
                <a:cs typeface="+mj-lt"/>
              </a:rPr>
              <a:t> - </a:t>
            </a:r>
            <a:r>
              <a:rPr lang="en-US" sz="3600" dirty="0" err="1">
                <a:ea typeface="+mj-lt"/>
                <a:cs typeface="+mj-lt"/>
              </a:rPr>
              <a:t>термины</a:t>
            </a:r>
            <a:r>
              <a:rPr lang="en-US" sz="3600" dirty="0">
                <a:ea typeface="+mj-lt"/>
                <a:cs typeface="+mj-lt"/>
              </a:rPr>
              <a:t>, </a:t>
            </a:r>
            <a:r>
              <a:rPr lang="en-US" sz="3600" dirty="0" err="1">
                <a:ea typeface="+mj-lt"/>
                <a:cs typeface="+mj-lt"/>
              </a:rPr>
              <a:t>употребляемые</a:t>
            </a:r>
            <a:r>
              <a:rPr lang="en-US" sz="3600" dirty="0">
                <a:ea typeface="+mj-lt"/>
                <a:cs typeface="+mj-lt"/>
              </a:rPr>
              <a:t> </a:t>
            </a:r>
            <a:r>
              <a:rPr lang="en-US" sz="3600" dirty="0" err="1">
                <a:ea typeface="+mj-lt"/>
                <a:cs typeface="+mj-lt"/>
              </a:rPr>
              <a:t>людьми</a:t>
            </a:r>
            <a:r>
              <a:rPr lang="en-US" sz="3600" dirty="0">
                <a:ea typeface="+mj-lt"/>
                <a:cs typeface="+mj-lt"/>
              </a:rPr>
              <a:t> </a:t>
            </a:r>
            <a:r>
              <a:rPr lang="en-US" sz="3600" dirty="0" err="1">
                <a:ea typeface="+mj-lt"/>
                <a:cs typeface="+mj-lt"/>
              </a:rPr>
              <a:t>одной</a:t>
            </a:r>
            <a:r>
              <a:rPr lang="en-US" sz="3600" dirty="0">
                <a:ea typeface="+mj-lt"/>
                <a:cs typeface="+mj-lt"/>
              </a:rPr>
              <a:t> </a:t>
            </a:r>
            <a:r>
              <a:rPr lang="en-US" sz="3600" dirty="0" err="1">
                <a:ea typeface="+mj-lt"/>
                <a:cs typeface="+mj-lt"/>
              </a:rPr>
              <a:t>профессии</a:t>
            </a:r>
            <a:r>
              <a:rPr lang="en-US" sz="3600" dirty="0">
                <a:ea typeface="+mj-lt"/>
                <a:cs typeface="+mj-lt"/>
              </a:rPr>
              <a:t>(</a:t>
            </a:r>
            <a:r>
              <a:rPr lang="en-US" sz="3600" dirty="0" err="1">
                <a:ea typeface="+mj-lt"/>
                <a:cs typeface="+mj-lt"/>
              </a:rPr>
              <a:t>сферы</a:t>
            </a:r>
            <a:r>
              <a:rPr lang="en-US" sz="3600" dirty="0">
                <a:ea typeface="+mj-lt"/>
                <a:cs typeface="+mj-lt"/>
              </a:rPr>
              <a:t> </a:t>
            </a:r>
            <a:r>
              <a:rPr lang="en-US" sz="3600" dirty="0" err="1">
                <a:ea typeface="+mj-lt"/>
                <a:cs typeface="+mj-lt"/>
              </a:rPr>
              <a:t>деятельности</a:t>
            </a:r>
            <a:r>
              <a:rPr lang="en-US" sz="3600" dirty="0">
                <a:ea typeface="+mj-lt"/>
                <a:cs typeface="+mj-lt"/>
              </a:rPr>
              <a:t>)</a:t>
            </a:r>
            <a:br>
              <a:rPr lang="en-US" sz="3600" dirty="0">
                <a:ea typeface="+mj-lt"/>
                <a:cs typeface="+mj-lt"/>
              </a:rPr>
            </a:br>
            <a:r>
              <a:rPr lang="en-US" sz="3600" dirty="0">
                <a:ea typeface="+mj-lt"/>
                <a:cs typeface="+mj-lt"/>
              </a:rPr>
              <a:t> </a:t>
            </a:r>
          </a:p>
          <a:p>
            <a:pPr algn="l">
              <a:buSzPct val="100000"/>
              <a:buFont typeface="Arial"/>
              <a:buChar char="•"/>
              <a:defRPr sz="2800">
                <a:solidFill>
                  <a:srgbClr val="253957"/>
                </a:solidFill>
                <a:latin typeface="+mn-lt"/>
                <a:ea typeface="+mn-ea"/>
                <a:cs typeface="+mn-cs"/>
                <a:sym typeface="Arial Narrow"/>
              </a:defRPr>
            </a:pPr>
            <a:r>
              <a:rPr lang="en-US" sz="3600" b="1" u="sng" dirty="0" err="1">
                <a:ea typeface="+mj-lt"/>
                <a:cs typeface="+mj-lt"/>
              </a:rPr>
              <a:t>Жаргоны</a:t>
            </a:r>
            <a:r>
              <a:rPr lang="en-US" sz="3600" dirty="0">
                <a:ea typeface="+mj-lt"/>
                <a:cs typeface="+mj-lt"/>
              </a:rPr>
              <a:t> – </a:t>
            </a:r>
            <a:r>
              <a:rPr lang="en-US" sz="3600" dirty="0" err="1">
                <a:ea typeface="+mj-lt"/>
                <a:cs typeface="+mj-lt"/>
              </a:rPr>
              <a:t>социальный</a:t>
            </a:r>
            <a:r>
              <a:rPr lang="en-US" sz="3600" dirty="0">
                <a:ea typeface="+mj-lt"/>
                <a:cs typeface="+mj-lt"/>
              </a:rPr>
              <a:t> </a:t>
            </a:r>
            <a:r>
              <a:rPr lang="en-US" sz="3600" dirty="0" err="1">
                <a:ea typeface="+mj-lt"/>
                <a:cs typeface="+mj-lt"/>
              </a:rPr>
              <a:t>диалект</a:t>
            </a:r>
            <a:r>
              <a:rPr lang="en-US" sz="3600" dirty="0">
                <a:ea typeface="+mj-lt"/>
                <a:cs typeface="+mj-lt"/>
              </a:rPr>
              <a:t>; </a:t>
            </a:r>
            <a:r>
              <a:rPr lang="en-US" sz="3600" dirty="0" err="1">
                <a:ea typeface="+mj-lt"/>
                <a:cs typeface="+mj-lt"/>
              </a:rPr>
              <a:t>отличается</a:t>
            </a:r>
            <a:r>
              <a:rPr lang="en-US" sz="3600" dirty="0">
                <a:ea typeface="+mj-lt"/>
                <a:cs typeface="+mj-lt"/>
              </a:rPr>
              <a:t> </a:t>
            </a:r>
            <a:r>
              <a:rPr lang="en-US" sz="3600" dirty="0" err="1">
                <a:ea typeface="+mj-lt"/>
                <a:cs typeface="+mj-lt"/>
              </a:rPr>
              <a:t>от</a:t>
            </a:r>
            <a:r>
              <a:rPr lang="en-US" sz="3600" dirty="0">
                <a:ea typeface="+mj-lt"/>
                <a:cs typeface="+mj-lt"/>
              </a:rPr>
              <a:t> </a:t>
            </a:r>
            <a:r>
              <a:rPr lang="en-US" sz="3600" dirty="0" err="1">
                <a:ea typeface="+mj-lt"/>
                <a:cs typeface="+mj-lt"/>
              </a:rPr>
              <a:t>общеразговорного</a:t>
            </a:r>
            <a:r>
              <a:rPr lang="en-US" sz="3600" dirty="0">
                <a:ea typeface="+mj-lt"/>
                <a:cs typeface="+mj-lt"/>
              </a:rPr>
              <a:t> </a:t>
            </a:r>
            <a:r>
              <a:rPr lang="en-US" sz="3600" dirty="0" err="1">
                <a:ea typeface="+mj-lt"/>
                <a:cs typeface="+mj-lt"/>
              </a:rPr>
              <a:t>языка</a:t>
            </a:r>
            <a:r>
              <a:rPr lang="en-US" sz="3600" dirty="0">
                <a:ea typeface="+mj-lt"/>
                <a:cs typeface="+mj-lt"/>
              </a:rPr>
              <a:t> </a:t>
            </a:r>
            <a:r>
              <a:rPr lang="en-US" sz="3600" dirty="0" err="1">
                <a:ea typeface="+mj-lt"/>
                <a:cs typeface="+mj-lt"/>
              </a:rPr>
              <a:t>специфической</a:t>
            </a:r>
            <a:r>
              <a:rPr lang="en-US" sz="3600" dirty="0">
                <a:ea typeface="+mj-lt"/>
                <a:cs typeface="+mj-lt"/>
              </a:rPr>
              <a:t> </a:t>
            </a:r>
            <a:r>
              <a:rPr lang="en-US" sz="3600" dirty="0" err="1">
                <a:ea typeface="+mj-lt"/>
                <a:cs typeface="+mj-lt"/>
              </a:rPr>
              <a:t>лексикой</a:t>
            </a:r>
            <a:r>
              <a:rPr lang="en-US" sz="3600" dirty="0">
                <a:ea typeface="+mj-lt"/>
                <a:cs typeface="+mj-lt"/>
              </a:rPr>
              <a:t> и </a:t>
            </a:r>
            <a:r>
              <a:rPr lang="en-US" sz="3600" dirty="0" err="1">
                <a:ea typeface="+mj-lt"/>
                <a:cs typeface="+mj-lt"/>
              </a:rPr>
              <a:t>фразеологией</a:t>
            </a:r>
            <a:r>
              <a:rPr lang="en-US" sz="3600" dirty="0">
                <a:ea typeface="+mj-lt"/>
                <a:cs typeface="+mj-lt"/>
              </a:rPr>
              <a:t>, </a:t>
            </a:r>
            <a:r>
              <a:rPr lang="en-US" sz="3600" dirty="0" err="1">
                <a:ea typeface="+mj-lt"/>
                <a:cs typeface="+mj-lt"/>
              </a:rPr>
              <a:t>экспрессивностью</a:t>
            </a:r>
            <a:r>
              <a:rPr lang="en-US" sz="3600" dirty="0">
                <a:ea typeface="+mj-lt"/>
                <a:cs typeface="+mj-lt"/>
              </a:rPr>
              <a:t> </a:t>
            </a:r>
            <a:r>
              <a:rPr lang="en-US" sz="3600" dirty="0" err="1">
                <a:ea typeface="+mj-lt"/>
                <a:cs typeface="+mj-lt"/>
              </a:rPr>
              <a:t>оборотов</a:t>
            </a:r>
            <a:r>
              <a:rPr lang="en-US" sz="3600" dirty="0">
                <a:ea typeface="+mj-lt"/>
                <a:cs typeface="+mj-lt"/>
              </a:rPr>
              <a:t> и </a:t>
            </a:r>
            <a:r>
              <a:rPr lang="en-US" sz="3600" dirty="0" err="1">
                <a:ea typeface="+mj-lt"/>
                <a:cs typeface="+mj-lt"/>
              </a:rPr>
              <a:t>особым</a:t>
            </a:r>
            <a:r>
              <a:rPr lang="en-US" sz="3600" dirty="0">
                <a:ea typeface="+mj-lt"/>
                <a:cs typeface="+mj-lt"/>
              </a:rPr>
              <a:t> </a:t>
            </a:r>
            <a:r>
              <a:rPr lang="en-US" sz="3600" dirty="0" err="1">
                <a:ea typeface="+mj-lt"/>
                <a:cs typeface="+mj-lt"/>
              </a:rPr>
              <a:t>использованием</a:t>
            </a:r>
            <a:r>
              <a:rPr lang="en-US" sz="3600" dirty="0">
                <a:ea typeface="+mj-lt"/>
                <a:cs typeface="+mj-lt"/>
              </a:rPr>
              <a:t> </a:t>
            </a:r>
            <a:r>
              <a:rPr lang="en-US" sz="3600" dirty="0" err="1">
                <a:ea typeface="+mj-lt"/>
                <a:cs typeface="+mj-lt"/>
              </a:rPr>
              <a:t>словообразовательных</a:t>
            </a:r>
            <a:r>
              <a:rPr lang="en-US" sz="3600" dirty="0">
                <a:ea typeface="+mj-lt"/>
                <a:cs typeface="+mj-lt"/>
              </a:rPr>
              <a:t> </a:t>
            </a:r>
            <a:r>
              <a:rPr lang="en-US" sz="3600" dirty="0" err="1">
                <a:ea typeface="+mj-lt"/>
                <a:cs typeface="+mj-lt"/>
              </a:rPr>
              <a:t>средств</a:t>
            </a:r>
            <a:r>
              <a:rPr lang="en-US" sz="3600" dirty="0">
                <a:ea typeface="+mj-lt"/>
                <a:cs typeface="+mj-lt"/>
              </a:rPr>
              <a:t>, </a:t>
            </a:r>
            <a:r>
              <a:rPr lang="en-US" sz="3600" dirty="0" err="1">
                <a:ea typeface="+mj-lt"/>
                <a:cs typeface="+mj-lt"/>
              </a:rPr>
              <a:t>но</a:t>
            </a:r>
            <a:r>
              <a:rPr lang="en-US" sz="3600" dirty="0">
                <a:ea typeface="+mj-lt"/>
                <a:cs typeface="+mj-lt"/>
              </a:rPr>
              <a:t> </a:t>
            </a:r>
            <a:r>
              <a:rPr lang="en-US" sz="3600" dirty="0" err="1">
                <a:ea typeface="+mj-lt"/>
                <a:cs typeface="+mj-lt"/>
              </a:rPr>
              <a:t>не</a:t>
            </a:r>
            <a:r>
              <a:rPr lang="en-US" sz="3600" dirty="0">
                <a:ea typeface="+mj-lt"/>
                <a:cs typeface="+mj-lt"/>
              </a:rPr>
              <a:t> </a:t>
            </a:r>
            <a:r>
              <a:rPr lang="en-US" sz="3600" dirty="0" err="1">
                <a:ea typeface="+mj-lt"/>
                <a:cs typeface="+mj-lt"/>
              </a:rPr>
              <a:t>обладающий</a:t>
            </a:r>
            <a:r>
              <a:rPr lang="en-US" sz="3600" dirty="0">
                <a:ea typeface="+mj-lt"/>
                <a:cs typeface="+mj-lt"/>
              </a:rPr>
              <a:t> </a:t>
            </a:r>
            <a:r>
              <a:rPr lang="en-US" sz="3600" dirty="0" err="1">
                <a:ea typeface="+mj-lt"/>
                <a:cs typeface="+mj-lt"/>
              </a:rPr>
              <a:t>собственной</a:t>
            </a:r>
            <a:r>
              <a:rPr lang="en-US" sz="3600" dirty="0">
                <a:ea typeface="+mj-lt"/>
                <a:cs typeface="+mj-lt"/>
              </a:rPr>
              <a:t> </a:t>
            </a:r>
            <a:r>
              <a:rPr lang="en-US" sz="3600" dirty="0" err="1">
                <a:ea typeface="+mj-lt"/>
                <a:cs typeface="+mj-lt"/>
              </a:rPr>
              <a:t>фонетической</a:t>
            </a:r>
            <a:r>
              <a:rPr lang="en-US" sz="3600" dirty="0">
                <a:ea typeface="+mj-lt"/>
                <a:cs typeface="+mj-lt"/>
              </a:rPr>
              <a:t> и </a:t>
            </a:r>
            <a:r>
              <a:rPr lang="en-US" sz="3600" dirty="0" err="1">
                <a:ea typeface="+mj-lt"/>
                <a:cs typeface="+mj-lt"/>
              </a:rPr>
              <a:t>грамматической</a:t>
            </a:r>
            <a:r>
              <a:rPr lang="en-US" sz="3600" dirty="0">
                <a:ea typeface="+mj-lt"/>
                <a:cs typeface="+mj-lt"/>
              </a:rPr>
              <a:t> </a:t>
            </a:r>
            <a:r>
              <a:rPr lang="en-US" sz="3600" dirty="0" err="1">
                <a:ea typeface="+mj-lt"/>
                <a:cs typeface="+mj-lt"/>
              </a:rPr>
              <a:t>системой</a:t>
            </a:r>
            <a:r>
              <a:rPr lang="en-US" sz="3600" dirty="0">
                <a:ea typeface="+mj-lt"/>
                <a:cs typeface="+mj-lt"/>
              </a:rPr>
              <a:t>. </a:t>
            </a:r>
            <a:r>
              <a:rPr lang="en-US" sz="3600" dirty="0" err="1">
                <a:ea typeface="+mj-lt"/>
                <a:cs typeface="+mj-lt"/>
              </a:rPr>
              <a:t>Жаргонные</a:t>
            </a:r>
            <a:r>
              <a:rPr lang="en-US" sz="3600" dirty="0">
                <a:ea typeface="+mj-lt"/>
                <a:cs typeface="+mj-lt"/>
              </a:rPr>
              <a:t> </a:t>
            </a:r>
            <a:r>
              <a:rPr lang="en-US" sz="3600" dirty="0" err="1">
                <a:ea typeface="+mj-lt"/>
                <a:cs typeface="+mj-lt"/>
              </a:rPr>
              <a:t>слова</a:t>
            </a:r>
            <a:r>
              <a:rPr lang="en-US" sz="3600" dirty="0">
                <a:ea typeface="+mj-lt"/>
                <a:cs typeface="+mj-lt"/>
              </a:rPr>
              <a:t> </a:t>
            </a:r>
            <a:r>
              <a:rPr lang="en-US" sz="3600" dirty="0" err="1">
                <a:ea typeface="+mj-lt"/>
                <a:cs typeface="+mj-lt"/>
              </a:rPr>
              <a:t>или</a:t>
            </a:r>
            <a:r>
              <a:rPr lang="en-US" sz="3600" dirty="0">
                <a:ea typeface="+mj-lt"/>
                <a:cs typeface="+mj-lt"/>
              </a:rPr>
              <a:t> </a:t>
            </a:r>
            <a:r>
              <a:rPr lang="en-US" sz="3600" dirty="0" err="1">
                <a:ea typeface="+mj-lt"/>
                <a:cs typeface="+mj-lt"/>
              </a:rPr>
              <a:t>выражения</a:t>
            </a:r>
            <a:r>
              <a:rPr lang="en-US" sz="3600" dirty="0">
                <a:ea typeface="+mj-lt"/>
                <a:cs typeface="+mj-lt"/>
              </a:rPr>
              <a:t> </a:t>
            </a:r>
            <a:r>
              <a:rPr lang="en-US" sz="3600" dirty="0" err="1">
                <a:ea typeface="+mj-lt"/>
                <a:cs typeface="+mj-lt"/>
              </a:rPr>
              <a:t>называют</a:t>
            </a:r>
            <a:r>
              <a:rPr lang="en-US" sz="3600" dirty="0">
                <a:ea typeface="+mj-lt"/>
                <a:cs typeface="+mj-lt"/>
              </a:rPr>
              <a:t> «</a:t>
            </a:r>
            <a:r>
              <a:rPr lang="en-US" sz="3600" i="1" dirty="0" err="1">
                <a:ea typeface="+mj-lt"/>
                <a:cs typeface="+mj-lt"/>
              </a:rPr>
              <a:t>жаргонизмами</a:t>
            </a:r>
            <a:r>
              <a:rPr lang="en-US" sz="3600" dirty="0">
                <a:ea typeface="+mj-lt"/>
                <a:cs typeface="+mj-lt"/>
              </a:rPr>
              <a:t>».</a:t>
            </a:r>
            <a:endParaRPr lang="en-US" sz="2800" dirty="0">
              <a:ea typeface="+mj-lt"/>
              <a:cs typeface="+mj-lt"/>
            </a:endParaRPr>
          </a:p>
          <a:p>
            <a:pPr algn="l">
              <a:buSzPct val="100000"/>
              <a:buFont typeface="Arial"/>
              <a:buChar char="•"/>
              <a:defRPr sz="2800">
                <a:solidFill>
                  <a:srgbClr val="253957"/>
                </a:solidFill>
                <a:latin typeface="+mn-lt"/>
                <a:ea typeface="+mn-ea"/>
                <a:cs typeface="+mn-cs"/>
                <a:sym typeface="Arial Narrow"/>
              </a:defRPr>
            </a:pPr>
            <a:endParaRPr lang="en-US" sz="3600" dirty="0">
              <a:ea typeface="+mj-lt"/>
              <a:cs typeface="+mj-lt"/>
            </a:endParaRPr>
          </a:p>
          <a:p>
            <a:pPr algn="l">
              <a:buSzPct val="100000"/>
              <a:buFont typeface="Arial"/>
              <a:buChar char="•"/>
              <a:defRPr sz="2800">
                <a:solidFill>
                  <a:srgbClr val="253957"/>
                </a:solidFill>
                <a:latin typeface="+mn-lt"/>
                <a:ea typeface="+mn-ea"/>
                <a:cs typeface="+mn-cs"/>
                <a:sym typeface="Arial Narrow"/>
              </a:defRPr>
            </a:pPr>
            <a:r>
              <a:rPr lang="en-US" sz="3600" b="1" dirty="0" err="1">
                <a:ea typeface="+mj-lt"/>
                <a:cs typeface="+mj-lt"/>
              </a:rPr>
              <a:t>Арго</a:t>
            </a:r>
            <a:r>
              <a:rPr lang="en-US" sz="3600" b="1" dirty="0">
                <a:ea typeface="+mj-lt"/>
                <a:cs typeface="+mj-lt"/>
              </a:rPr>
              <a:t> </a:t>
            </a:r>
            <a:endParaRPr lang="en-US" b="1" dirty="0">
              <a:ea typeface="+mj-lt"/>
              <a:cs typeface="+mj-lt"/>
            </a:endParaRPr>
          </a:p>
          <a:p>
            <a:pPr marL="304800" indent="-304800" algn="l">
              <a:spcBef>
                <a:spcPts val="2800"/>
              </a:spcBef>
              <a:buSzPct val="100000"/>
              <a:buChar char="•"/>
              <a:defRPr sz="2800">
                <a:solidFill>
                  <a:srgbClr val="253957"/>
                </a:solidFill>
                <a:latin typeface="+mn-lt"/>
                <a:ea typeface="+mn-ea"/>
                <a:cs typeface="+mn-cs"/>
                <a:sym typeface="Arial Narrow"/>
              </a:defRPr>
            </a:pPr>
            <a:endParaRPr lang="en-US" sz="3600" dirty="0">
              <a:solidFill>
                <a:srgbClr val="253957"/>
              </a:solidFill>
            </a:endParaRPr>
          </a:p>
          <a:p>
            <a:pPr algn="l">
              <a:spcBef>
                <a:spcPts val="2800"/>
              </a:spcBef>
              <a:buSzPct val="100000"/>
              <a:defRPr sz="2800">
                <a:solidFill>
                  <a:srgbClr val="253957"/>
                </a:solidFill>
                <a:latin typeface="+mn-lt"/>
                <a:ea typeface="+mn-ea"/>
                <a:cs typeface="+mn-cs"/>
                <a:sym typeface="Arial Narrow"/>
              </a:defRPr>
            </a:pPr>
            <a:endParaRPr lang="ru-RU" sz="4800" dirty="0">
              <a:latin typeface="Times New Roman" panose="02020603050405020304" pitchFamily="18" charset="0"/>
              <a:cs typeface="Times New Roman" panose="02020603050405020304" pitchFamily="18" charset="0"/>
              <a:sym typeface="Arial Narrow"/>
            </a:endParaRPr>
          </a:p>
          <a:p>
            <a:pPr marL="304800" indent="-304800" algn="l">
              <a:spcBef>
                <a:spcPts val="2800"/>
              </a:spcBef>
              <a:buSzPct val="100000"/>
              <a:buAutoNum type="arabicPeriod"/>
              <a:defRPr sz="2800">
                <a:solidFill>
                  <a:srgbClr val="253957"/>
                </a:solidFill>
                <a:latin typeface="+mn-lt"/>
                <a:ea typeface="+mn-ea"/>
                <a:cs typeface="+mn-cs"/>
                <a:sym typeface="Arial Narrow"/>
              </a:defRPr>
            </a:pPr>
            <a:endParaRPr sz="4800" dirty="0">
              <a:latin typeface="Times New Roman" panose="02020603050405020304" pitchFamily="18" charset="0"/>
              <a:cs typeface="Times New Roman" panose="02020603050405020304" pitchFamily="18" charset="0"/>
            </a:endParaRPr>
          </a:p>
        </p:txBody>
      </p:sp>
      <p:sp>
        <p:nvSpPr>
          <p:cNvPr id="73" name="Очень крутой заголовок…"/>
          <p:cNvSpPr txBox="1"/>
          <p:nvPr/>
        </p:nvSpPr>
        <p:spPr>
          <a:xfrm>
            <a:off x="1381959" y="3209856"/>
            <a:ext cx="21506374" cy="1220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endParaRPr lang="ru-RU" sz="3600" dirty="0">
              <a:solidFill>
                <a:srgbClr val="002060"/>
              </a:solidFill>
            </a:endParaRPr>
          </a:p>
        </p:txBody>
      </p:sp>
      <p:sp>
        <p:nvSpPr>
          <p:cNvPr id="75" name="Линия"/>
          <p:cNvSpPr/>
          <p:nvPr/>
        </p:nvSpPr>
        <p:spPr>
          <a:xfrm>
            <a:off x="1391359" y="2617668"/>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637989" y="1059724"/>
            <a:ext cx="11366416"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600" b="1" dirty="0">
                <a:solidFill>
                  <a:srgbClr val="002060"/>
                </a:solidFill>
              </a:rPr>
              <a:t>Факультет довузовской подготовки</a:t>
            </a:r>
            <a:endParaRPr sz="3600" dirty="0"/>
          </a:p>
        </p:txBody>
      </p:sp>
      <p:pic>
        <p:nvPicPr>
          <p:cNvPr id="77" name="Изображение" descr="Изображение"/>
          <p:cNvPicPr>
            <a:picLocks noChangeAspect="1"/>
          </p:cNvPicPr>
          <p:nvPr/>
        </p:nvPicPr>
        <p:blipFill>
          <a:blip r:embed="rId2"/>
          <a:stretch>
            <a:fillRect/>
          </a:stretch>
        </p:blipFill>
        <p:spPr>
          <a:xfrm>
            <a:off x="1226605" y="586179"/>
            <a:ext cx="1764000" cy="1764000"/>
          </a:xfrm>
          <a:prstGeom prst="rect">
            <a:avLst/>
          </a:prstGeom>
          <a:ln w="12700">
            <a:miter lim="400000"/>
          </a:ln>
        </p:spPr>
      </p:pic>
    </p:spTree>
    <p:extLst>
      <p:ext uri="{BB962C8B-B14F-4D97-AF65-F5344CB8AC3E}">
        <p14:creationId xmlns:p14="http://schemas.microsoft.com/office/powerpoint/2010/main" val="26486422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1402" y="4841776"/>
            <a:ext cx="21523142" cy="70567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spcBef>
                <a:spcPts val="2800"/>
              </a:spcBef>
              <a:buSzPct val="100000"/>
              <a:defRPr sz="2800">
                <a:solidFill>
                  <a:srgbClr val="253957"/>
                </a:solidFill>
                <a:latin typeface="+mn-lt"/>
                <a:ea typeface="+mn-ea"/>
                <a:cs typeface="+mn-cs"/>
                <a:sym typeface="Arial Narrow"/>
              </a:defRPr>
            </a:pPr>
            <a:endParaRPr lang="en-US" sz="3600">
              <a:latin typeface="Arial Narrow"/>
              <a:cs typeface="Times New Roman" panose="02020603050405020304" pitchFamily="18" charset="0"/>
            </a:endParaRPr>
          </a:p>
        </p:txBody>
      </p:sp>
      <p:sp>
        <p:nvSpPr>
          <p:cNvPr id="73" name="Очень крутой заголовок…"/>
          <p:cNvSpPr txBox="1"/>
          <p:nvPr/>
        </p:nvSpPr>
        <p:spPr>
          <a:xfrm>
            <a:off x="1381959" y="3209856"/>
            <a:ext cx="21506374" cy="1220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p>
            <a:pPr algn="l"/>
            <a:endParaRPr lang="ru-RU" sz="3600" dirty="0">
              <a:solidFill>
                <a:srgbClr val="002060"/>
              </a:solidFill>
            </a:endParaRPr>
          </a:p>
        </p:txBody>
      </p:sp>
      <p:sp>
        <p:nvSpPr>
          <p:cNvPr id="75" name="Линия"/>
          <p:cNvSpPr/>
          <p:nvPr/>
        </p:nvSpPr>
        <p:spPr>
          <a:xfrm>
            <a:off x="1391359" y="2617668"/>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637989" y="1059724"/>
            <a:ext cx="11366416"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600" b="1" dirty="0">
                <a:solidFill>
                  <a:srgbClr val="002060"/>
                </a:solidFill>
              </a:rPr>
              <a:t>Факультет довузовской подготовки</a:t>
            </a:r>
            <a:endParaRPr sz="3600" dirty="0"/>
          </a:p>
        </p:txBody>
      </p:sp>
      <p:pic>
        <p:nvPicPr>
          <p:cNvPr id="77" name="Изображение" descr="Изображение"/>
          <p:cNvPicPr>
            <a:picLocks noChangeAspect="1"/>
          </p:cNvPicPr>
          <p:nvPr/>
        </p:nvPicPr>
        <p:blipFill>
          <a:blip r:embed="rId2"/>
          <a:stretch>
            <a:fillRect/>
          </a:stretch>
        </p:blipFill>
        <p:spPr>
          <a:xfrm>
            <a:off x="1226605" y="586179"/>
            <a:ext cx="1764000" cy="1764000"/>
          </a:xfrm>
          <a:prstGeom prst="rect">
            <a:avLst/>
          </a:prstGeom>
          <a:ln w="12700">
            <a:miter lim="400000"/>
          </a:ln>
        </p:spPr>
      </p:pic>
      <p:pic>
        <p:nvPicPr>
          <p:cNvPr id="2" name="Рисунок 2" descr="Изображение выглядит как текст&#10;&#10;Автоматически созданное описание">
            <a:extLst>
              <a:ext uri="{FF2B5EF4-FFF2-40B4-BE49-F238E27FC236}">
                <a16:creationId xmlns:a16="http://schemas.microsoft.com/office/drawing/2014/main" id="{32FC1B97-3A0D-4F24-9FF9-2B49927B7758}"/>
              </a:ext>
            </a:extLst>
          </p:cNvPr>
          <p:cNvPicPr>
            <a:picLocks noChangeAspect="1"/>
          </p:cNvPicPr>
          <p:nvPr/>
        </p:nvPicPr>
        <p:blipFill>
          <a:blip r:embed="rId3"/>
          <a:stretch>
            <a:fillRect/>
          </a:stretch>
        </p:blipFill>
        <p:spPr>
          <a:xfrm>
            <a:off x="2416226" y="2202310"/>
            <a:ext cx="15868650" cy="13000475"/>
          </a:xfrm>
          <a:prstGeom prst="rect">
            <a:avLst/>
          </a:prstGeom>
        </p:spPr>
      </p:pic>
    </p:spTree>
    <p:extLst>
      <p:ext uri="{BB962C8B-B14F-4D97-AF65-F5344CB8AC3E}">
        <p14:creationId xmlns:p14="http://schemas.microsoft.com/office/powerpoint/2010/main" val="225569501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266</TotalTime>
  <Words>2038</Words>
  <Application>Microsoft Office PowerPoint</Application>
  <PresentationFormat>Произвольный</PresentationFormat>
  <Paragraphs>59</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mamy</dc:creator>
  <cp:lastModifiedBy>Пользователь Windows</cp:lastModifiedBy>
  <cp:revision>128</cp:revision>
  <dcterms:modified xsi:type="dcterms:W3CDTF">2021-10-09T09:19:00Z</dcterms:modified>
</cp:coreProperties>
</file>