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  <p:sldMasterId id="2147483673" r:id="rId2"/>
  </p:sldMasterIdLst>
  <p:notesMasterIdLst>
    <p:notesMasterId r:id="rId3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12192000" cy="6858000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0"/>
  </p:normalViewPr>
  <p:slideViewPr>
    <p:cSldViewPr snapToGrid="0">
      <p:cViewPr varScale="1">
        <p:scale>
          <a:sx n="81" d="100"/>
          <a:sy n="81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19" name="Google Shape;11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4bc5a7936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24bc5a7936_1_3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10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124bc5a7936_1_32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6" name="Google Shape;19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5" name="Google Shape;205;p10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2" name="Google Shape;21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0" name="Google Shape;22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3" name="Google Shape;23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" name="Google Shape;244;p1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5" name="Google Shape;245;p15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p1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2" name="Google Shape;252;p16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7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8" name="Google Shape;25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p19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8" name="Google Shape;268;p19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p20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5" name="Google Shape;275;p20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p2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8" name="Google Shape;288;p21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p1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6" name="Google Shape;296;p18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p2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4" name="Google Shape;304;p22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0" name="Google Shape;310;p2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1" name="Google Shape;311;p23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24bc5a7936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24bc5a7936_1_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10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g124bc5a7936_1_1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6" name="Google Shape;32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4" name="Google Shape;33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24bc5a7936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24bc5a7936_1_1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10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g124bc5a7936_1_12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5" name="Google Shape;34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4" name="Google Shape;14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2" name="Google Shape;15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0" name="Google Shape;16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8" name="Google Shape;16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p8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4bc5a7936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24bc5a7936_1_2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10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124bc5a7936_1_22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2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body" idx="4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5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6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ubTitle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>
            <a:spLocks noGrp="1"/>
          </p:cNvSpPr>
          <p:nvPr>
            <p:ph type="subTitle" idx="1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22"/>
          <p:cNvSpPr txBox="1">
            <a:spLocks noGrp="1"/>
          </p:cNvSpPr>
          <p:nvPr>
            <p:ph type="body" idx="3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4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24"/>
          <p:cNvSpPr txBox="1">
            <a:spLocks noGrp="1"/>
          </p:cNvSpPr>
          <p:nvPr>
            <p:ph type="body" idx="2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5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25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25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25"/>
          <p:cNvSpPr txBox="1">
            <a:spLocks noGrp="1"/>
          </p:cNvSpPr>
          <p:nvPr>
            <p:ph type="body" idx="4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6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26"/>
          <p:cNvSpPr txBox="1">
            <a:spLocks noGrp="1"/>
          </p:cNvSpPr>
          <p:nvPr>
            <p:ph type="body" idx="2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26"/>
          <p:cNvSpPr txBox="1">
            <a:spLocks noGrp="1"/>
          </p:cNvSpPr>
          <p:nvPr>
            <p:ph type="body" idx="3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26"/>
          <p:cNvSpPr txBox="1">
            <a:spLocks noGrp="1"/>
          </p:cNvSpPr>
          <p:nvPr>
            <p:ph type="body" idx="4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26"/>
          <p:cNvSpPr txBox="1">
            <a:spLocks noGrp="1"/>
          </p:cNvSpPr>
          <p:nvPr>
            <p:ph type="body" idx="5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6"/>
          <p:cNvSpPr txBox="1">
            <a:spLocks noGrp="1"/>
          </p:cNvSpPr>
          <p:nvPr>
            <p:ph type="body" idx="6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subTitle" idx="1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3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.png"/><Relationship Id="rId4" Type="http://schemas.openxmlformats.org/officeDocument/2006/relationships/image" Target="../media/image1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7"/>
          <p:cNvSpPr txBox="1"/>
          <p:nvPr/>
        </p:nvSpPr>
        <p:spPr>
          <a:xfrm>
            <a:off x="921077" y="97155"/>
            <a:ext cx="9756300" cy="2917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 lnSpcReduction="2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lang="en-US" sz="43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MAJOR PROJECT FINAL DEFENSE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</a:t>
            </a:r>
            <a:r>
              <a:rPr lang="en-US" sz="49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60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“</a:t>
            </a:r>
            <a:r>
              <a:rPr lang="en-US" sz="53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FACE MASK DETECTION SYSTEM”</a:t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5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7"/>
          <p:cNvSpPr txBox="1"/>
          <p:nvPr/>
        </p:nvSpPr>
        <p:spPr>
          <a:xfrm>
            <a:off x="344348" y="3517852"/>
            <a:ext cx="5048400" cy="28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Submitted by:</a:t>
            </a:r>
            <a:endParaRPr sz="3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8425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Mahesh </a:t>
            </a:r>
            <a:r>
              <a:rPr lang="en-US" sz="30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Mahato</a:t>
            </a:r>
            <a:r>
              <a:rPr lang="en-US" sz="30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[25785]</a:t>
            </a:r>
            <a:endParaRPr sz="3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8425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Prasanna </a:t>
            </a:r>
            <a:r>
              <a:rPr lang="en-US" sz="3000" b="1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Khati</a:t>
            </a:r>
            <a:r>
              <a:rPr lang="en-US" sz="30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[25797]</a:t>
            </a:r>
            <a:endParaRPr sz="3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8425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Simon D </a:t>
            </a:r>
            <a:r>
              <a:rPr lang="en-US" sz="3000" b="1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Bista</a:t>
            </a:r>
            <a:r>
              <a:rPr lang="en-US" sz="30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[</a:t>
            </a:r>
            <a:r>
              <a:rPr lang="en-US" sz="3000" b="1" dirty="0">
                <a:latin typeface="Times New Roman"/>
                <a:ea typeface="Times New Roman"/>
                <a:cs typeface="Times New Roman"/>
                <a:sym typeface="Times New Roman"/>
              </a:rPr>
              <a:t>25825</a:t>
            </a:r>
            <a:r>
              <a:rPr lang="en-US" sz="30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 sz="3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8425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Utsav Paudel	 [25838]</a:t>
            </a:r>
            <a:endParaRPr sz="3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27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47961" y="97155"/>
            <a:ext cx="1076325" cy="10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7"/>
          <p:cNvSpPr/>
          <p:nvPr/>
        </p:nvSpPr>
        <p:spPr>
          <a:xfrm>
            <a:off x="6592307" y="5706660"/>
            <a:ext cx="6517800" cy="10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Submitted to: Department of Computer and Electronics</a:t>
            </a:r>
            <a:endParaRPr sz="3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7"/>
          <p:cNvSpPr txBox="1"/>
          <p:nvPr/>
        </p:nvSpPr>
        <p:spPr>
          <a:xfrm>
            <a:off x="3329477" y="2788865"/>
            <a:ext cx="4939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latin typeface="Times New Roman"/>
                <a:ea typeface="Times New Roman"/>
                <a:cs typeface="Times New Roman"/>
                <a:sym typeface="Times New Roman"/>
              </a:rPr>
              <a:t>Supervised By: </a:t>
            </a:r>
            <a:r>
              <a:rPr lang="en-US" sz="3000" b="1" dirty="0" err="1">
                <a:latin typeface="Times New Roman"/>
                <a:ea typeface="Times New Roman"/>
                <a:cs typeface="Times New Roman"/>
                <a:sym typeface="Times New Roman"/>
              </a:rPr>
              <a:t>Er.Bipin</a:t>
            </a:r>
            <a:r>
              <a:rPr lang="en-US" sz="3000" b="1" dirty="0">
                <a:latin typeface="Times New Roman"/>
                <a:ea typeface="Times New Roman"/>
                <a:cs typeface="Times New Roman"/>
                <a:sym typeface="Times New Roman"/>
              </a:rPr>
              <a:t> KC</a:t>
            </a:r>
            <a:endParaRPr sz="30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931C7E-7073-4453-95EB-B40E2EB1E1ED}"/>
              </a:ext>
            </a:extLst>
          </p:cNvPr>
          <p:cNvSpPr txBox="1"/>
          <p:nvPr/>
        </p:nvSpPr>
        <p:spPr>
          <a:xfrm>
            <a:off x="4611501" y="6341806"/>
            <a:ext cx="27620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April 18, 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6"/>
          <p:cNvSpPr txBox="1"/>
          <p:nvPr/>
        </p:nvSpPr>
        <p:spPr>
          <a:xfrm>
            <a:off x="574700" y="498075"/>
            <a:ext cx="11321400" cy="57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Pooling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It is a down-sampling operation that reduces the dimensionality of the feature map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Flattening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It converts all the resultant 2-Dimensional arrays from pooled feature maps into single long continuous linear vector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Fully Connected Layer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It is a simple densely connected neural network layers where it takes input from final pooling and applies softmax for output prediction 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/>
        </p:nvSpPr>
        <p:spPr>
          <a:xfrm>
            <a:off x="838080" y="3204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sz="4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7"/>
          <p:cNvSpPr txBox="1"/>
          <p:nvPr/>
        </p:nvSpPr>
        <p:spPr>
          <a:xfrm>
            <a:off x="838080" y="1825560"/>
            <a:ext cx="10515300" cy="42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Char char="•"/>
            </a:pPr>
            <a:r>
              <a:rPr lang="en-US" sz="3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Acquire a large dataset of faces with and without mask.</a:t>
            </a:r>
            <a:endParaRPr sz="3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5044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3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37742" marR="0" lvl="0" indent="-237742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Char char="•"/>
            </a:pPr>
            <a:r>
              <a:rPr lang="en-US" sz="3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a neural network and train it.</a:t>
            </a:r>
            <a:endParaRPr/>
          </a:p>
        </p:txBody>
      </p:sp>
      <p:pic>
        <p:nvPicPr>
          <p:cNvPr id="200" name="Google Shape;200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17381" y="138780"/>
            <a:ext cx="1076040" cy="108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lang="en-US" sz="3200" b="1" i="0" u="none" strike="noStrike" cap="non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3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17381" y="138780"/>
            <a:ext cx="1076040" cy="108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10825" y="1009675"/>
            <a:ext cx="2378525" cy="5766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8"/>
          <p:cNvSpPr txBox="1"/>
          <p:nvPr/>
        </p:nvSpPr>
        <p:spPr>
          <a:xfrm>
            <a:off x="585125" y="0"/>
            <a:ext cx="97572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Flowchart of the working Methodology</a:t>
            </a:r>
            <a:endParaRPr sz="44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9"/>
          <p:cNvSpPr txBox="1">
            <a:spLocks noGrp="1"/>
          </p:cNvSpPr>
          <p:nvPr>
            <p:ph type="title"/>
          </p:nvPr>
        </p:nvSpPr>
        <p:spPr>
          <a:xfrm>
            <a:off x="838080" y="722921"/>
            <a:ext cx="105153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CNN Architecture for Mask Detection </a:t>
            </a:r>
            <a:endParaRPr b="1"/>
          </a:p>
        </p:txBody>
      </p:sp>
      <p:pic>
        <p:nvPicPr>
          <p:cNvPr id="215" name="Google Shape;215;p39" descr="A picture containing drawing, room&#10;&#10;Description generated with very high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14758" y="136800"/>
            <a:ext cx="1076040" cy="108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9"/>
          <p:cNvSpPr txBox="1"/>
          <p:nvPr/>
        </p:nvSpPr>
        <p:spPr>
          <a:xfrm>
            <a:off x="8610480" y="6356520"/>
            <a:ext cx="27429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lang="en-US" sz="3200" b="1" i="0" u="none" strike="noStrike" cap="non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3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7" name="Google Shape;21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200" y="1484925"/>
            <a:ext cx="11474699" cy="430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0"/>
          <p:cNvSpPr txBox="1"/>
          <p:nvPr/>
        </p:nvSpPr>
        <p:spPr>
          <a:xfrm>
            <a:off x="8562975" y="4610100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p40" descr="A close up of a logo&#10;&#10;Description generated with high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2625" y="168065"/>
            <a:ext cx="5029201" cy="3401672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40"/>
          <p:cNvSpPr txBox="1"/>
          <p:nvPr/>
        </p:nvSpPr>
        <p:spPr>
          <a:xfrm>
            <a:off x="809625" y="3829050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Artificial Neuron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40"/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p40" descr="A close up of text on a white background&#10;&#10;Description generated with high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95339" y="3407188"/>
            <a:ext cx="7400536" cy="3450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40" descr="A picture containing clock&#10;&#10;Description generated with very high confidenc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34025" y="584617"/>
            <a:ext cx="4169812" cy="1908629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40"/>
          <p:cNvSpPr txBox="1"/>
          <p:nvPr/>
        </p:nvSpPr>
        <p:spPr>
          <a:xfrm>
            <a:off x="7543800" y="2533650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p40" descr="A picture containing drawing, room&#10;&#10;Description generated with very high confidenc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982610" y="136800"/>
            <a:ext cx="1076040" cy="108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40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lang="en-US" sz="3200" b="1" i="0" u="none" strike="noStrike" cap="non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3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41" descr="A picture containing crossword, clock&#10;&#10;Description generated with very high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9053" y="732461"/>
            <a:ext cx="5688171" cy="3750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41"/>
          <p:cNvSpPr txBox="1"/>
          <p:nvPr/>
        </p:nvSpPr>
        <p:spPr>
          <a:xfrm>
            <a:off x="1095685" y="4156036"/>
            <a:ext cx="2743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Convolutional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41"/>
          <p:cNvSpPr txBox="1"/>
          <p:nvPr/>
        </p:nvSpPr>
        <p:spPr>
          <a:xfrm>
            <a:off x="4867275" y="3724275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41"/>
          <p:cNvSpPr txBox="1"/>
          <p:nvPr/>
        </p:nvSpPr>
        <p:spPr>
          <a:xfrm>
            <a:off x="7343386" y="5291924"/>
            <a:ext cx="174307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 Pooling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Google Shape;239;p41" descr="A picture containing drawing, room&#10;&#10;Description generated with very high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77437" y="136800"/>
            <a:ext cx="1076040" cy="108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4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lang="en-US" sz="3200" b="1" i="0" u="none" strike="noStrike" cap="non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3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1" name="Google Shape;241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37225" y="1620750"/>
            <a:ext cx="5241424" cy="4521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2"/>
          <p:cNvSpPr txBox="1">
            <a:spLocks noGrp="1"/>
          </p:cNvSpPr>
          <p:nvPr>
            <p:ph type="title"/>
          </p:nvPr>
        </p:nvSpPr>
        <p:spPr>
          <a:xfrm>
            <a:off x="919730" y="147315"/>
            <a:ext cx="105153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Data Extractor and Dataset Creator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8" name="Google Shape;248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79975" y="1154250"/>
            <a:ext cx="4517550" cy="552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3"/>
          <p:cNvSpPr txBox="1">
            <a:spLocks noGrp="1"/>
          </p:cNvSpPr>
          <p:nvPr>
            <p:ph type="title"/>
          </p:nvPr>
        </p:nvSpPr>
        <p:spPr>
          <a:xfrm>
            <a:off x="2816000" y="365050"/>
            <a:ext cx="7336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 Architecture Of Our Model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5" name="Google Shape;255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78188" y="1392850"/>
            <a:ext cx="8412424" cy="490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44" descr="A picture containing drawing, room&#10;&#10;Description generated with very high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61413" y="15497"/>
            <a:ext cx="1076040" cy="108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lang="en-US" sz="3200" b="1" i="0" u="none" strike="noStrike" cap="non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3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2" name="Google Shape;262;p44"/>
          <p:cNvPicPr preferRelativeResize="0"/>
          <p:nvPr/>
        </p:nvPicPr>
        <p:blipFill rotWithShape="1">
          <a:blip r:embed="rId4">
            <a:alphaModFix/>
          </a:blip>
          <a:srcRect r="12402" b="17293"/>
          <a:stretch/>
        </p:blipFill>
        <p:spPr>
          <a:xfrm>
            <a:off x="2075500" y="1101426"/>
            <a:ext cx="7694424" cy="3334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44"/>
          <p:cNvSpPr txBox="1"/>
          <p:nvPr/>
        </p:nvSpPr>
        <p:spPr>
          <a:xfrm>
            <a:off x="258525" y="4361100"/>
            <a:ext cx="7620000" cy="23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Various Phases of Incremental Model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lang="en-US" sz="2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 Gathering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lang="en-US" sz="2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&amp; Development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lang="en-US" sz="2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lang="en-US" sz="2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44"/>
          <p:cNvSpPr txBox="1"/>
          <p:nvPr/>
        </p:nvSpPr>
        <p:spPr>
          <a:xfrm>
            <a:off x="3701125" y="127250"/>
            <a:ext cx="53613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Model</a:t>
            </a:r>
            <a:endParaRPr sz="44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5"/>
          <p:cNvSpPr txBox="1">
            <a:spLocks noGrp="1"/>
          </p:cNvSpPr>
          <p:nvPr>
            <p:ph type="title"/>
          </p:nvPr>
        </p:nvSpPr>
        <p:spPr>
          <a:xfrm>
            <a:off x="838075" y="365050"/>
            <a:ext cx="112587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457200" lvl="0" indent="-450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Font typeface="Times New Roman"/>
              <a:buChar char="➢"/>
            </a:pPr>
            <a:r>
              <a:rPr lang="en-US" sz="3500" b="1">
                <a:latin typeface="Times New Roman"/>
                <a:ea typeface="Times New Roman"/>
                <a:cs typeface="Times New Roman"/>
                <a:sym typeface="Times New Roman"/>
              </a:rPr>
              <a:t>TRAINING OF FACE MASK DETECTION MODEL</a:t>
            </a:r>
            <a:endParaRPr sz="35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1" name="Google Shape;271;p45"/>
          <p:cNvSpPr txBox="1"/>
          <p:nvPr/>
        </p:nvSpPr>
        <p:spPr>
          <a:xfrm>
            <a:off x="925275" y="1279075"/>
            <a:ext cx="10681500" cy="42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●"/>
            </a:pPr>
            <a:r>
              <a:rPr lang="en-US" sz="3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 of the model is done with two classes: Masked and Unmasked (Improper Masked as well).</a:t>
            </a:r>
            <a:endParaRPr sz="33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endParaRPr sz="33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●"/>
            </a:pPr>
            <a:r>
              <a:rPr lang="en-US" sz="3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data extractor can take local datas and can be trained with those datas.</a:t>
            </a:r>
            <a:endParaRPr sz="33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endParaRPr sz="33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●"/>
            </a:pPr>
            <a:r>
              <a:rPr lang="en-US" sz="3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Those image datas were processed form MTCNN and trained into model for masked and unmasked faces.</a:t>
            </a:r>
            <a:endParaRPr sz="33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		</a:t>
            </a:r>
            <a:endParaRPr sz="4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8"/>
          <p:cNvSpPr txBox="1"/>
          <p:nvPr/>
        </p:nvSpPr>
        <p:spPr>
          <a:xfrm>
            <a:off x="838380" y="1847885"/>
            <a:ext cx="10515300" cy="43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65150" marR="0" lvl="0" indent="-457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Arial"/>
              <a:buChar char="•"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vision based project to detect whether a person is wearing mask or not. </a:t>
            </a:r>
          </a:p>
          <a:p>
            <a:pPr marL="565150" marR="0" lvl="0" indent="-457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Arial"/>
              <a:buChar char="•"/>
            </a:pPr>
            <a:endParaRPr lang="en-US" sz="3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65150" marR="0" lvl="0" indent="-457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Arial"/>
              <a:buChar char="•"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application can help differentiate the masked person from a unmasked person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65150" marR="0" lvl="0" indent="-457200" algn="just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Arial"/>
              <a:buChar char="•"/>
            </a:pPr>
            <a:endParaRPr lang="en-US" sz="36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65150" marR="0" lvl="0" indent="-457200" algn="just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Arial"/>
              <a:buChar char="•"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are using Neural network for this purpose.</a:t>
            </a: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1800" marR="0" lvl="0" indent="-232409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96097" y="107460"/>
            <a:ext cx="1076040" cy="108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8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lang="en-US" sz="3200" b="1" i="0" u="none" strike="noStrike" cap="non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3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42390" y="0"/>
            <a:ext cx="1076040" cy="108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8450" y="1333820"/>
            <a:ext cx="5076460" cy="3523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8450" y="884475"/>
            <a:ext cx="5531850" cy="4054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05500" y="884475"/>
            <a:ext cx="5429250" cy="405492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46"/>
          <p:cNvSpPr txBox="1"/>
          <p:nvPr/>
        </p:nvSpPr>
        <p:spPr>
          <a:xfrm>
            <a:off x="1326675" y="4939400"/>
            <a:ext cx="34221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Figure: Accuracy of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Mask-Detection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Model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46"/>
          <p:cNvSpPr txBox="1"/>
          <p:nvPr/>
        </p:nvSpPr>
        <p:spPr>
          <a:xfrm>
            <a:off x="7350575" y="4939400"/>
            <a:ext cx="30000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Figure: Loss of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Mask-detection 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46"/>
          <p:cNvSpPr txBox="1"/>
          <p:nvPr/>
        </p:nvSpPr>
        <p:spPr>
          <a:xfrm>
            <a:off x="1121225" y="5452450"/>
            <a:ext cx="3000000" cy="13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 accuracy:0.9906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Validation accuracy:0.9983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(at 8 epoch)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Google Shape;284;p46"/>
          <p:cNvSpPr txBox="1"/>
          <p:nvPr/>
        </p:nvSpPr>
        <p:spPr>
          <a:xfrm>
            <a:off x="7187300" y="5452450"/>
            <a:ext cx="30000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 loss:0.0575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Validation accuracy:0.0154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(at 8 epoch)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13225" y="111575"/>
            <a:ext cx="6327301" cy="448765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47"/>
          <p:cNvSpPr txBox="1"/>
          <p:nvPr/>
        </p:nvSpPr>
        <p:spPr>
          <a:xfrm>
            <a:off x="503350" y="5534400"/>
            <a:ext cx="121920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training correctly predicted 297 unmasked faces and 295 masked faces</a:t>
            </a:r>
            <a:endParaRPr sz="3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shows 1 false positive for unmasked faces.</a:t>
            </a:r>
            <a:endParaRPr sz="3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47"/>
          <p:cNvSpPr txBox="1"/>
          <p:nvPr/>
        </p:nvSpPr>
        <p:spPr>
          <a:xfrm>
            <a:off x="3728375" y="4762600"/>
            <a:ext cx="4109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Figure: Confusion matrix of testing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8"/>
          <p:cNvSpPr txBox="1">
            <a:spLocks noGrp="1"/>
          </p:cNvSpPr>
          <p:nvPr>
            <p:ph type="title"/>
          </p:nvPr>
        </p:nvSpPr>
        <p:spPr>
          <a:xfrm>
            <a:off x="1382355" y="365040"/>
            <a:ext cx="10515300" cy="13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Times New Roman"/>
              <a:buNone/>
            </a:pPr>
            <a:r>
              <a:rPr lang="en-US" sz="5000" b="1">
                <a:latin typeface="Times New Roman"/>
                <a:ea typeface="Times New Roman"/>
                <a:cs typeface="Times New Roman"/>
                <a:sym typeface="Times New Roman"/>
              </a:rPr>
              <a:t>RESULT &amp; DISCUSSION</a:t>
            </a:r>
            <a:endParaRPr sz="4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299" name="Google Shape;299;p48"/>
          <p:cNvSpPr txBox="1"/>
          <p:nvPr/>
        </p:nvSpPr>
        <p:spPr>
          <a:xfrm>
            <a:off x="1183825" y="1306275"/>
            <a:ext cx="990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48"/>
          <p:cNvSpPr txBox="1"/>
          <p:nvPr/>
        </p:nvSpPr>
        <p:spPr>
          <a:xfrm>
            <a:off x="830025" y="1415150"/>
            <a:ext cx="10627200" cy="43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44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Times New Roman"/>
              <a:buChar char="●"/>
            </a:pPr>
            <a:r>
              <a:rPr lang="en-US" sz="3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the project completion we ran the face mask detection model.</a:t>
            </a:r>
            <a:endParaRPr sz="3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endParaRPr sz="3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44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Times New Roman"/>
              <a:buChar char="●"/>
            </a:pPr>
            <a:r>
              <a:rPr lang="en-US" sz="3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then generated the accuracy,loss and confusion matrix of model for the visualization of the working.</a:t>
            </a:r>
            <a:endParaRPr sz="3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endParaRPr sz="3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44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Times New Roman"/>
              <a:buChar char="●"/>
            </a:pPr>
            <a:r>
              <a:rPr lang="en-US" sz="3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output is shown in console with clean and simple prompt.</a:t>
            </a:r>
            <a:endParaRPr sz="3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9"/>
          <p:cNvSpPr txBox="1"/>
          <p:nvPr/>
        </p:nvSpPr>
        <p:spPr>
          <a:xfrm>
            <a:off x="3117700" y="662425"/>
            <a:ext cx="56895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44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7" name="Google Shape;307;p49"/>
          <p:cNvSpPr txBox="1"/>
          <p:nvPr/>
        </p:nvSpPr>
        <p:spPr>
          <a:xfrm>
            <a:off x="1130225" y="1973100"/>
            <a:ext cx="10708500" cy="22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/>
              <a:buChar char="●"/>
            </a:pPr>
            <a:r>
              <a:rPr lang="en-US" sz="3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System can perform face mask detection in a single integrated module.</a:t>
            </a:r>
            <a:endParaRPr sz="3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/>
              <a:buChar char="●"/>
            </a:pPr>
            <a:r>
              <a:rPr lang="en-US" sz="3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can distinguish masked and unmasked face.</a:t>
            </a:r>
            <a:endParaRPr sz="3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endParaRPr sz="3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0"/>
          <p:cNvSpPr txBox="1"/>
          <p:nvPr/>
        </p:nvSpPr>
        <p:spPr>
          <a:xfrm>
            <a:off x="-1034450" y="-6494050"/>
            <a:ext cx="131031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4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4" name="Google Shape;314;p50"/>
          <p:cNvSpPr txBox="1"/>
          <p:nvPr/>
        </p:nvSpPr>
        <p:spPr>
          <a:xfrm>
            <a:off x="2854325" y="95750"/>
            <a:ext cx="74901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Enhancement</a:t>
            </a:r>
            <a:endParaRPr sz="44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5" name="Google Shape;315;p50"/>
          <p:cNvSpPr txBox="1"/>
          <p:nvPr/>
        </p:nvSpPr>
        <p:spPr>
          <a:xfrm>
            <a:off x="651325" y="1206850"/>
            <a:ext cx="111300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50"/>
          <p:cNvSpPr txBox="1"/>
          <p:nvPr/>
        </p:nvSpPr>
        <p:spPr>
          <a:xfrm>
            <a:off x="938650" y="862050"/>
            <a:ext cx="11130000" cy="43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endParaRPr sz="3400" b="0" i="0" u="none" strike="noStrike" cap="none">
              <a:solidFill>
                <a:schemeClr val="dk1"/>
              </a:solidFill>
              <a:highlight>
                <a:srgbClr val="E4E8E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●"/>
            </a:pPr>
            <a:r>
              <a:rPr lang="en-US" sz="3400" b="0" i="0" u="none" strike="noStrike" cap="none">
                <a:solidFill>
                  <a:schemeClr val="dk1"/>
                </a:solidFill>
                <a:highlight>
                  <a:srgbClr val="E4E8E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We can add more amount of images in our datasets for better model training and testing.</a:t>
            </a:r>
            <a:endParaRPr sz="3400" b="0" i="0" u="none" strike="noStrike" cap="none">
              <a:solidFill>
                <a:schemeClr val="dk1"/>
              </a:solidFill>
              <a:highlight>
                <a:srgbClr val="E4E8E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endParaRPr sz="3400" b="0" i="0" u="none" strike="noStrike" cap="none">
              <a:solidFill>
                <a:schemeClr val="dk1"/>
              </a:solidFill>
              <a:highlight>
                <a:srgbClr val="E4E8E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●"/>
            </a:pPr>
            <a:r>
              <a:rPr lang="en-US" sz="3400" b="0" i="0" u="none" strike="noStrike" cap="none">
                <a:solidFill>
                  <a:schemeClr val="dk1"/>
                </a:solidFill>
                <a:highlight>
                  <a:srgbClr val="E4E8E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We can also add new classes ie.(improper mask detection).</a:t>
            </a:r>
            <a:endParaRPr sz="3400" b="0" i="0" u="none" strike="noStrike" cap="none">
              <a:solidFill>
                <a:schemeClr val="dk1"/>
              </a:solidFill>
              <a:highlight>
                <a:srgbClr val="E4E8E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endParaRPr sz="3400" b="0" i="0" u="none" strike="noStrike" cap="none">
              <a:solidFill>
                <a:schemeClr val="dk1"/>
              </a:solidFill>
              <a:highlight>
                <a:srgbClr val="E4E8E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●"/>
            </a:pPr>
            <a:r>
              <a:rPr lang="en-US" sz="3400" b="0" i="0" u="none" strike="noStrike" cap="none">
                <a:solidFill>
                  <a:schemeClr val="dk1"/>
                </a:solidFill>
                <a:highlight>
                  <a:srgbClr val="E4E8E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We can make it work for more low lightning condition by training our model for enough time.</a:t>
            </a:r>
            <a:endParaRPr sz="3400" b="0" i="0" u="none" strike="noStrike" cap="none">
              <a:solidFill>
                <a:schemeClr val="dk1"/>
              </a:solidFill>
              <a:highlight>
                <a:srgbClr val="E4E8E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1"/>
          <p:cNvSpPr txBox="1"/>
          <p:nvPr/>
        </p:nvSpPr>
        <p:spPr>
          <a:xfrm>
            <a:off x="766250" y="1475050"/>
            <a:ext cx="643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51"/>
          <p:cNvSpPr txBox="1"/>
          <p:nvPr/>
        </p:nvSpPr>
        <p:spPr>
          <a:xfrm>
            <a:off x="492750" y="258150"/>
            <a:ext cx="11206500" cy="6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latin typeface="Times New Roman"/>
                <a:ea typeface="Times New Roman"/>
                <a:cs typeface="Times New Roman"/>
                <a:sym typeface="Times New Roman"/>
              </a:rPr>
              <a:t>Convolution Neural Network</a:t>
            </a:r>
            <a:endParaRPr sz="35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An Artificial Neural Network used in image recognition and processing which has multiple hidden layers that help in extracting information from an image  which makes it easier for facial classification.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Convolution Layer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It transforms input image in order to extract feature map which points out features from the input layer using kernels.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ReLu Layer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Introduces non-linearity and performs an element-wise operation and sets all negative pixels to 0 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4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52"/>
          <p:cNvSpPr txBox="1"/>
          <p:nvPr/>
        </p:nvSpPr>
        <p:spPr>
          <a:xfrm>
            <a:off x="838075" y="1825550"/>
            <a:ext cx="10515300" cy="48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457200" marR="0" lvl="0" indent="-3492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lang="en-US" sz="2713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S. B. A. D. Amit Chavda, Jason Dsouza, “Multi-stage cnn architecture for face mask detection,” iPing Data Labs LLP, Mumbai, 2020.</a:t>
            </a:r>
            <a:endParaRPr sz="2713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2713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92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lang="en-US" sz="2713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M. M. B. M. A. J. M. S. I. F.M. Javed Mehedi Shamrat, Sovon Chakraborty and R. Ranjan, “Face mask detection using convolutional neural network (cnn) to reduce the spread of covid-19,” 5th International Conference on Trends in Electronics and Informatics (ICOEI 2021), 2021.</a:t>
            </a:r>
            <a:endParaRPr sz="2713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2713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92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lang="en-US" sz="2713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 Das, M. Wasif Ansari, and R. Basak, “Covid-19 face mask detection using tensorflow, keras and opencv,” 2020 IEEE 17th India Council International Conference (INDICON), pp. 1–5, 2020.</a:t>
            </a:r>
            <a:endParaRPr sz="2713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2713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92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lang="en-US" sz="2713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S. Saravanan, K. Shanmugasundaram, and S. Ramasamy, “Farec cnn based efficient face recognition technique using dlib,” 2016 International Conference on Advanced Communication Control and Computing Technologies (ICACCCT), pp. 192–195, 2016.</a:t>
            </a:r>
            <a:endParaRPr sz="2713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2713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92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lang="en-US" sz="2713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 M. R. A. P. K. J. H. Preeti Nagrath, Rachna Jain, “A real time dnn-based face mask detection system using single shot multibox detector and mobilenetv2,” Sustainable Cities and Society, vol. 66, 2021.</a:t>
            </a:r>
            <a:endParaRPr sz="2713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0" name="Google Shape;330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42390" y="0"/>
            <a:ext cx="1076040" cy="1085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5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lang="en-US" sz="3200" b="1" i="0" u="none" strike="noStrike" cap="non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sz="3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3"/>
          <p:cNvSpPr txBox="1">
            <a:spLocks noGrp="1"/>
          </p:cNvSpPr>
          <p:nvPr>
            <p:ph type="subTitle" idx="1"/>
          </p:nvPr>
        </p:nvSpPr>
        <p:spPr>
          <a:xfrm>
            <a:off x="2506775" y="2401825"/>
            <a:ext cx="81204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Times New Roman"/>
              <a:buNone/>
            </a:pPr>
            <a:r>
              <a:rPr lang="en-US" sz="8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 !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4"/>
          <p:cNvSpPr txBox="1"/>
          <p:nvPr/>
        </p:nvSpPr>
        <p:spPr>
          <a:xfrm>
            <a:off x="555525" y="766250"/>
            <a:ext cx="10689300" cy="65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Adam Optimizer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It is a replacement optimization algorithm for stochastic gradient descent, which adds momentum in stochastic gradient descent.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Softmax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It is the activation function used in the output layer of neural network models that predict the a multinomial probability distribution to test the reliability of model using the loss function.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Binary Cross entropy loss function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It compares each of the predicted probabilities to actual class output which can be either 0 or 1 which penializes more when there is huge difference between ground truth and predicted values.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5"/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8" name="Google Shape;348;p55" descr="A close up of a logo&#10;&#10;Description generated with very high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97111" y="598871"/>
            <a:ext cx="5043213" cy="2449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55" descr="A screenshot of a cell phone&#10;&#10;Description generated with very high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9760" y="3048157"/>
            <a:ext cx="6426626" cy="3673043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55"/>
          <p:cNvSpPr txBox="1">
            <a:spLocks noGrp="1"/>
          </p:cNvSpPr>
          <p:nvPr>
            <p:ph type="title"/>
          </p:nvPr>
        </p:nvSpPr>
        <p:spPr>
          <a:xfrm>
            <a:off x="142875" y="136362"/>
            <a:ext cx="105153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Filter/Kernel</a:t>
            </a:r>
            <a:endParaRPr b="1"/>
          </a:p>
        </p:txBody>
      </p:sp>
      <p:pic>
        <p:nvPicPr>
          <p:cNvPr id="351" name="Google Shape;351;p55" descr="A picture containing drawing, room&#10;&#10;Description generated with very high confidenc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973085" y="56171"/>
            <a:ext cx="1076040" cy="108540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5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lang="en-US" sz="3200" b="1" i="0" u="none" strike="noStrike" cap="non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 sz="3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9"/>
          <p:cNvSpPr txBox="1"/>
          <p:nvPr/>
        </p:nvSpPr>
        <p:spPr>
          <a:xfrm>
            <a:off x="586154" y="337048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	</a:t>
            </a:r>
            <a:endParaRPr sz="4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9"/>
          <p:cNvSpPr txBox="1"/>
          <p:nvPr/>
        </p:nvSpPr>
        <p:spPr>
          <a:xfrm>
            <a:off x="457200" y="1866960"/>
            <a:ext cx="1143000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540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</a:pPr>
            <a:r>
              <a:rPr lang="en-US" sz="4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Recognizing a face and face mask properly. </a:t>
            </a:r>
            <a:endParaRPr sz="4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540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Char char="•"/>
            </a:pPr>
            <a:r>
              <a:rPr lang="en-US" sz="4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Avoiding faulty detections of objects.</a:t>
            </a:r>
            <a:endParaRPr sz="4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540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</a:pPr>
            <a:r>
              <a:rPr lang="en-US" sz="4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Making computer learn to see objects the way human see through their visual cortex</a:t>
            </a:r>
            <a:endParaRPr sz="4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0" algn="just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0" marR="0" lvl="0" indent="0" algn="just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58774" y="131400"/>
            <a:ext cx="1076040" cy="108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9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lang="en-US" sz="3200" b="1" i="0" u="none" strike="noStrike" cap="non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3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0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sz="4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0"/>
          <p:cNvSpPr txBox="1"/>
          <p:nvPr/>
        </p:nvSpPr>
        <p:spPr>
          <a:xfrm>
            <a:off x="756430" y="1458160"/>
            <a:ext cx="10515300" cy="43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marR="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4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etect a mask being put on face.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0" algn="just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endParaRPr sz="7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360" marR="0" lvl="0" indent="-685799" algn="just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endParaRPr sz="7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57250" marR="0" lvl="0" indent="-51435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endParaRPr sz="5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8" name="Google Shape;148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33420" y="107460"/>
            <a:ext cx="1076040" cy="108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0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lang="en-US" sz="3200" b="1" i="0" u="none" strike="noStrike" cap="non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3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	</a:t>
            </a:r>
            <a:endParaRPr sz="4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31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lang="en-US" sz="3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3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etect People wearing no mask</a:t>
            </a:r>
            <a:endParaRPr sz="3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just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lang="en-US" sz="3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Marketing and scientific research.  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0" algn="just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0" marR="0" lvl="0" indent="0" algn="just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96097" y="138780"/>
            <a:ext cx="1076040" cy="108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3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lang="en-US" sz="3200" b="1" i="0" u="none" strike="noStrike" cap="non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3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</a:t>
            </a:r>
            <a:endParaRPr sz="4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2"/>
          <p:cNvSpPr txBox="1"/>
          <p:nvPr/>
        </p:nvSpPr>
        <p:spPr>
          <a:xfrm>
            <a:off x="838080" y="150822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lang="en-US" sz="3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Detect face. 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lang="en-US" sz="3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Detect mask.</a:t>
            </a:r>
            <a:endParaRPr sz="3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Char char="•"/>
            </a:pPr>
            <a:r>
              <a:rPr lang="en-US" sz="3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Detect whether mask is properly worn or not.</a:t>
            </a:r>
            <a:endParaRPr sz="3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58775" y="107460"/>
            <a:ext cx="1076040" cy="108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lang="en-US" sz="3200" b="1" i="0" u="none" strike="noStrike" cap="non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3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3"/>
          <p:cNvSpPr txBox="1"/>
          <p:nvPr/>
        </p:nvSpPr>
        <p:spPr>
          <a:xfrm>
            <a:off x="219030" y="-10291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endParaRPr sz="4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3"/>
          <p:cNvSpPr txBox="1"/>
          <p:nvPr/>
        </p:nvSpPr>
        <p:spPr>
          <a:xfrm>
            <a:off x="113700" y="1034150"/>
            <a:ext cx="11964600" cy="66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R="0"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2471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basis for the face mask detection is from the research paper by:</a:t>
            </a:r>
          </a:p>
          <a:p>
            <a:pPr marL="914400" marR="0" lvl="0" indent="-457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en-US" sz="2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S. S. A. S. Liu, “Covid-19 face mask detection in a crowd using multi-model based on yolov3 and hand-crafted features,” Multimodal Image Exploitation and Learning, 2021.The presented framework is based on new artificial intelligence tools that use hand-crafted and deep learning (YOLOv3 and CNNs) features and SVM classifiers. And used different datasets and has accuracy of 0.987.</a:t>
            </a:r>
          </a:p>
          <a:p>
            <a:pPr marL="914400" marR="0" lvl="0" indent="-457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en-US" sz="2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0" indent="-457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en-US" sz="2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71078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6631"/>
              <a:buFont typeface="Times New Roman"/>
              <a:buChar char="●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M. W. A. A. Das and R. 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Basak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“Covid-19 face mask detection using 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tensorflow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keras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opencv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,” 2020.proposed a facemask detection system using Convolutional Neural network which achieved 94.58%accuracy rate.</a:t>
            </a:r>
            <a:endParaRPr sz="2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lang="en-US" sz="2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lang="en-US" sz="2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315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695"/>
              <a:buFont typeface="Times New Roman"/>
              <a:buChar char="●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J. D. Amit 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Chavda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“Multi-stage 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cnn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architecture for face mask detection,” 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iPing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Data Labs 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LLP,Mumbai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2020, 2020.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a detection system using CNN model which can achieved 99.49% accuracy rate in facemask detection</a:t>
            </a:r>
            <a:endParaRPr lang="en-US" sz="2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</a:t>
            </a:r>
            <a:endParaRPr sz="2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40113" y="136800"/>
            <a:ext cx="1076040" cy="108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lang="en-US" sz="3200" b="1" i="0" u="none" strike="noStrike" cap="non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3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 txBox="1"/>
          <p:nvPr/>
        </p:nvSpPr>
        <p:spPr>
          <a:xfrm>
            <a:off x="267976" y="136800"/>
            <a:ext cx="11334900" cy="5610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9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endParaRPr lang="en-US" sz="2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9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“Multi-task Cascaded Convolutional Networks(MTCNN)” for face detection and Facial Landmark Alignment”(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R.Gradilla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(2020)).Proposed a face detection and alignment system using MTCNN.</a:t>
            </a:r>
          </a:p>
          <a:p>
            <a:pPr marL="95250" marR="0"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457200" marR="0" lvl="0" indent="-3619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Convolutional Neural Network(CNN) is based on neural patterns followed                        by mammals to recognize objects.</a:t>
            </a:r>
            <a:endParaRPr sz="2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457200" algn="just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9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paper shows advantage of CNN over all other techniques to recognize  </a:t>
            </a:r>
            <a:endParaRPr sz="2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457200" algn="just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face with mask with proper orientation or face without mask.  </a:t>
            </a:r>
            <a:endParaRPr sz="2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0" name="Google Shape;180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40113" y="136800"/>
            <a:ext cx="1076040" cy="108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/>
          <p:nvPr/>
        </p:nvSpPr>
        <p:spPr>
          <a:xfrm>
            <a:off x="766250" y="1475050"/>
            <a:ext cx="643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35"/>
          <p:cNvSpPr txBox="1"/>
          <p:nvPr/>
        </p:nvSpPr>
        <p:spPr>
          <a:xfrm>
            <a:off x="492750" y="258150"/>
            <a:ext cx="11206500" cy="6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latin typeface="Times New Roman"/>
                <a:ea typeface="Times New Roman"/>
                <a:cs typeface="Times New Roman"/>
                <a:sym typeface="Times New Roman"/>
              </a:rPr>
              <a:t>Convolution Neural Network</a:t>
            </a:r>
            <a:endParaRPr sz="35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An Artificial Neural Network used in image recognition and processing which has multiple hidden layers that help in extracting information from an image  which makes it easier for facial classification.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Convolution Layer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It transforms input image in order to extract feature map which points out features from the input layer using kernels.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ReLu Layer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Introduces non-linearity and performs an element-wise operation and sets all negative pixels to 0 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1292</Words>
  <Application>Microsoft Office PowerPoint</Application>
  <PresentationFormat>Widescreen</PresentationFormat>
  <Paragraphs>186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Noto Sans Symbols</vt:lpstr>
      <vt:lpstr>Times New Roman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CNN Architecture for Mask Detection </vt:lpstr>
      <vt:lpstr>PowerPoint Presentation</vt:lpstr>
      <vt:lpstr>PowerPoint Presentation</vt:lpstr>
      <vt:lpstr>Data Extractor and Dataset Creator</vt:lpstr>
      <vt:lpstr> Architecture Of Our Model</vt:lpstr>
      <vt:lpstr>PowerPoint Presentation</vt:lpstr>
      <vt:lpstr>TRAINING OF FACE MASK DETECTION MODEL</vt:lpstr>
      <vt:lpstr>PowerPoint Presentation</vt:lpstr>
      <vt:lpstr>PowerPoint Presentation</vt:lpstr>
      <vt:lpstr>RESULT &amp; DISCUSSION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Filter/Kernel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Xafold</cp:lastModifiedBy>
  <cp:revision>3</cp:revision>
  <dcterms:modified xsi:type="dcterms:W3CDTF">2022-04-18T03:08:49Z</dcterms:modified>
</cp:coreProperties>
</file>