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333" r:id="rId4"/>
    <p:sldId id="323" r:id="rId5"/>
    <p:sldId id="334" r:id="rId6"/>
    <p:sldId id="357" r:id="rId7"/>
    <p:sldId id="338" r:id="rId8"/>
    <p:sldId id="358" r:id="rId9"/>
    <p:sldId id="339" r:id="rId10"/>
    <p:sldId id="360" r:id="rId11"/>
    <p:sldId id="340" r:id="rId12"/>
    <p:sldId id="361" r:id="rId13"/>
    <p:sldId id="279" r:id="rId14"/>
    <p:sldId id="366" r:id="rId15"/>
    <p:sldId id="280" r:id="rId16"/>
    <p:sldId id="367" r:id="rId17"/>
    <p:sldId id="372" r:id="rId18"/>
    <p:sldId id="374" r:id="rId19"/>
    <p:sldId id="382" r:id="rId20"/>
    <p:sldId id="375" r:id="rId21"/>
    <p:sldId id="376" r:id="rId22"/>
    <p:sldId id="383" r:id="rId23"/>
    <p:sldId id="384" r:id="rId24"/>
    <p:sldId id="368" r:id="rId25"/>
    <p:sldId id="369" r:id="rId26"/>
    <p:sldId id="37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D4E89"/>
    <a:srgbClr val="EEF2F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62" y="86"/>
      </p:cViewPr>
      <p:guideLst>
        <p:guide orient="horz" pos="2369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383177" cy="757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383177" cy="757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6267" y="1136801"/>
            <a:ext cx="2170945" cy="15756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46440" y="1136801"/>
            <a:ext cx="2170945" cy="15756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6613" y="2814113"/>
            <a:ext cx="2170945" cy="15756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906787" y="2814113"/>
            <a:ext cx="2170945" cy="15756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66267" y="2814113"/>
            <a:ext cx="4451117" cy="157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26615" y="1136801"/>
            <a:ext cx="4451117" cy="157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457644"/>
            <a:ext cx="9144000" cy="2383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"/>
            <a:ext cx="383177" cy="757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91588" y="1457645"/>
            <a:ext cx="4163438" cy="238357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36881" y="881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65102" y="1071648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2437967" y="2113579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人事面试常见问题</a:t>
            </a:r>
            <a:endParaRPr lang="zh-CN" altLang="zh-CN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65755" y="3593246"/>
            <a:ext cx="1718403" cy="337185"/>
            <a:chOff x="4401514" y="3787844"/>
            <a:chExt cx="1718403" cy="337185"/>
          </a:xfrm>
        </p:grpSpPr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zh-CN" sz="16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就业管理中心</a:t>
              </a:r>
              <a:endParaRPr lang="zh-CN" altLang="zh-CN" sz="16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52632"/>
              <a:ext cx="206964" cy="206964"/>
              <a:chOff x="4560855" y="3799570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99570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66908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" y="112951"/>
            <a:ext cx="1162493" cy="106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10892" y="220035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36881" y="881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65102" y="1071648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04269" y="2113579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25093" y="2782632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10280" y="3634521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9690" y="3302012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73477" y="286985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41550" y="23771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982" y="204632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127000" y="12699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63881" y="1008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686561" y="2306658"/>
            <a:ext cx="5770880" cy="70675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你未来有什么职业规划？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01638" y="1275613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5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63740" y="172849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职业规划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4590" y="1680210"/>
            <a:ext cx="717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在回答这个问题的时候，只需要回答自己想要往哪个方向发展就好。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以技术岗为例：</a:t>
            </a: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我喜欢做技术工作，近几年要踏实的做好技术，如果我的工作表现和绩效比较好，相信公司会对我的发展有所考虑的。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3590" y="3283585"/>
            <a:ext cx="5807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划重点：这是道送分题，说明自己很上进即可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138430" y="200024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226186" y="2401273"/>
            <a:ext cx="6786880" cy="132207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你期望薪资是多少呢？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你之前薪资是怎么构成的呢？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3068" y="1271168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6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93495" y="1561465"/>
            <a:ext cx="6389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每家公司的薪资结构都是不一样的，可以有礼貌的问下</a:t>
            </a:r>
            <a:r>
              <a:rPr lang="en-US" altLang="zh-CN">
                <a:solidFill>
                  <a:schemeClr val="bg1"/>
                </a:solidFill>
              </a:rPr>
              <a:t>HR</a:t>
            </a:r>
            <a:r>
              <a:rPr lang="zh-CN" altLang="en-US">
                <a:solidFill>
                  <a:schemeClr val="bg1"/>
                </a:solidFill>
              </a:rPr>
              <a:t>公司的薪资架构、福利是怎样的。提前了解一下应聘岗位的薪资范围，如果你觉得谈的很好，有把握，可以提一个靠近预算高值的期望；如果面试感觉一般，就取一个中间数就可以了。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5480" y="3260725"/>
            <a:ext cx="513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划重点：证明对薪资的预期适合该职位</a:t>
            </a:r>
            <a:endParaRPr lang="zh-CN" altLang="en-US"/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63740" y="172849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薪资期望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138430" y="210184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496186" y="2401273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你对加班的看法。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3068" y="1271168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7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25905" y="1609090"/>
            <a:ext cx="6590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判断员工是否具有奉献精神和吃苦耐劳精神，得到面试官信息后再回答显得深思熟虑，选择慎重。IT行业加班普遍，态度要积极。确定面试通过可以向企业了解清楚加班的情况，以及是否有加班补偿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加班费、调休、管晚饭、打车报销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2660" y="3367405"/>
            <a:ext cx="537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划重点：</a:t>
            </a:r>
            <a:r>
              <a:rPr lang="en-US" altLang="zh-CN"/>
              <a:t>IT</a:t>
            </a:r>
            <a:r>
              <a:rPr lang="zh-CN" altLang="en-US"/>
              <a:t>行业加班普遍，态度要积极</a:t>
            </a:r>
            <a:endParaRPr lang="zh-CN" altLang="en-US"/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63740" y="172849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能否加班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47625" y="12572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718186" y="2401273"/>
            <a:ext cx="7802880" cy="70675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  <a:sym typeface="+mn-ea"/>
              </a:rPr>
              <a:t>你上家公司在哪，几层，门牌号？</a:t>
            </a:r>
            <a:endParaRPr lang="zh-CN" altLang="en-US" sz="4000" kern="1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3068" y="1271168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8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47625" y="12572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718186" y="2401273"/>
            <a:ext cx="7802880" cy="70675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  <a:sym typeface="+mn-ea"/>
              </a:rPr>
              <a:t>你之前公司的规模以及团队规模？</a:t>
            </a:r>
            <a:endParaRPr lang="zh-CN" altLang="en-US" sz="4000" kern="1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3068" y="1271168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9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47625" y="6222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988186" y="2401273"/>
            <a:ext cx="5262880" cy="70675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  <a:sym typeface="+mn-ea"/>
              </a:rPr>
              <a:t>你对我们公司了解吗？</a:t>
            </a:r>
            <a:endParaRPr lang="zh-CN" altLang="en-US" sz="4000" kern="1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50030" y="1271270"/>
            <a:ext cx="1085850" cy="940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10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6710" y="3742690"/>
            <a:ext cx="3647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盲目 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 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行业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47625" y="12572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496186" y="2401273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  <a:sym typeface="+mn-ea"/>
              </a:rPr>
              <a:t>你能接受背调吗？</a:t>
            </a:r>
            <a:endParaRPr lang="zh-CN" altLang="en-US" sz="4000" kern="1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2895" y="1271270"/>
            <a:ext cx="1121410" cy="940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11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36881" y="881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5"/>
          <p:cNvSpPr>
            <a:spLocks noEditPoints="1"/>
          </p:cNvSpPr>
          <p:nvPr/>
        </p:nvSpPr>
        <p:spPr bwMode="auto">
          <a:xfrm>
            <a:off x="2436881" y="881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284731" y="2438103"/>
            <a:ext cx="475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请做一下自我介绍。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101638" y="1275613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1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47625" y="12572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242185" y="2401570"/>
            <a:ext cx="491490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  <a:sym typeface="+mn-ea"/>
              </a:rPr>
              <a:t>你什么时间能到岗？</a:t>
            </a:r>
            <a:endParaRPr lang="zh-CN" altLang="en-US" sz="40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  <a:p>
            <a:pPr algn="ctr">
              <a:defRPr/>
            </a:pPr>
            <a:endParaRPr lang="zh-CN" altLang="en-US" sz="4000" kern="1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2895" y="1271270"/>
            <a:ext cx="1121410" cy="940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12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47625" y="12572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242185" y="2401570"/>
            <a:ext cx="491490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  <a:sym typeface="+mn-ea"/>
              </a:rPr>
              <a:t>谈谈同事对你的评价？</a:t>
            </a:r>
            <a:endParaRPr lang="zh-CN" altLang="en-US" sz="40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  <a:p>
            <a:pPr algn="ctr">
              <a:defRPr/>
            </a:pPr>
            <a:endParaRPr lang="zh-CN" altLang="en-US" sz="4000" kern="1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2895" y="1271270"/>
            <a:ext cx="1121410" cy="940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13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2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设计尺寸：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16:9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3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易于编辑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4" name="文本框 17"/>
          <p:cNvSpPr txBox="1">
            <a:spLocks noChangeArrowheads="1"/>
          </p:cNvSpPr>
          <p:nvPr/>
        </p:nvSpPr>
        <p:spPr bwMode="auto">
          <a:xfrm>
            <a:off x="4311653" y="3703638"/>
            <a:ext cx="33025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和微软雅黑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5" name="文本框 444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熊猫达人作品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" name="文本框 17"/>
          <p:cNvSpPr txBox="1">
            <a:spLocks noChangeArrowheads="1"/>
          </p:cNvSpPr>
          <p:nvPr/>
        </p:nvSpPr>
        <p:spPr bwMode="auto">
          <a:xfrm>
            <a:off x="4311653" y="3992456"/>
            <a:ext cx="37016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英文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：方正清刻本悦宋简体 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prstClr val="white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prstClr val="white"/>
                </a:solidFill>
                <a:latin typeface="微软雅黑" panose="020B0503020204020204" pitchFamily="34" charset="-122"/>
              </a:rPr>
              <a:t>)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Calibri Light (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" name="文本框 446"/>
          <p:cNvSpPr txBox="1">
            <a:spLocks noChangeArrowheads="1"/>
          </p:cNvSpPr>
          <p:nvPr/>
        </p:nvSpPr>
        <p:spPr bwMode="auto">
          <a:xfrm>
            <a:off x="3453744" y="48886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使用说明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8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2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/>
              <a:cs typeface="+mn-cs"/>
            </a:endParaRPr>
          </a:p>
        </p:txBody>
      </p:sp>
      <p:sp>
        <p:nvSpPr>
          <p:cNvPr id="453" name="Freeform 5"/>
          <p:cNvSpPr/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156896" y="815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3" name="矩形 2"/>
          <p:cNvSpPr/>
          <p:nvPr/>
        </p:nvSpPr>
        <p:spPr>
          <a:xfrm>
            <a:off x="47625" y="18922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242185" y="2401570"/>
            <a:ext cx="491490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  <a:sym typeface="+mn-ea"/>
              </a:rPr>
              <a:t>谈谈你的上司？</a:t>
            </a:r>
            <a:endParaRPr lang="zh-CN" altLang="en-US" sz="40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  <a:p>
            <a:pPr algn="ctr">
              <a:defRPr/>
            </a:pPr>
            <a:endParaRPr lang="zh-CN" altLang="en-US" sz="4000" kern="100" dirty="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12895" y="1271270"/>
            <a:ext cx="1121410" cy="940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14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4" name="矩形 3"/>
          <p:cNvSpPr/>
          <p:nvPr/>
        </p:nvSpPr>
        <p:spPr>
          <a:xfrm>
            <a:off x="138430" y="200024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480186" y="2401273"/>
            <a:ext cx="6278880" cy="70675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你还有什么问题要问的吗？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112895" y="1271270"/>
            <a:ext cx="1121410" cy="940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15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76680" y="1550035"/>
            <a:ext cx="6757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面试结束前，出于礼貌一般都会问到这个问题，什么都不问显得不够认真，太敷衍，但问什么问题，是门学问。这个时候就不要去问公司上班时间，有什么福利，薪资能够开多少的问题了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如果公司已经邀请你去入职，那么可以问以上问题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贵公司目前正在开发的项目是什么类型的，重点用到的技术是什么，我可以回去提前准备一下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63740" y="172849"/>
            <a:ext cx="145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还有问题吗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5795" y="3474085"/>
            <a:ext cx="566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划重点：证明自己对公司比较上心，期望能加入公司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029896" y="688626"/>
            <a:ext cx="5127548" cy="3766248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32" name="图片 4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>
            <a:fillRect/>
          </a:stretch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433" name="组合 432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434" name="圆角矩形 433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grpSp>
          <p:nvGrpSpPr>
            <p:cNvPr id="435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43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  <p:sp>
            <p:nvSpPr>
              <p:cNvPr id="43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/>
                  <a:cs typeface="+mn-cs"/>
                </a:endParaRPr>
              </a:p>
            </p:txBody>
          </p:sp>
        </p:grpSp>
        <p:sp>
          <p:nvSpPr>
            <p:cNvPr id="436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 Light"/>
                  <a:cs typeface="+mn-cs"/>
                </a:rPr>
                <a:t>熊猫达人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430" y="-4446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2322" y="215590"/>
            <a:ext cx="854903" cy="223134"/>
            <a:chOff x="3537215" y="97435"/>
            <a:chExt cx="1889224" cy="493096"/>
          </a:xfrm>
          <a:noFill/>
        </p:grpSpPr>
        <p:sp>
          <p:nvSpPr>
            <p:cNvPr id="26" name="矩形: 圆角 25"/>
            <p:cNvSpPr/>
            <p:nvPr/>
          </p:nvSpPr>
          <p:spPr>
            <a:xfrm>
              <a:off x="3537215" y="97435"/>
              <a:ext cx="1889224" cy="49309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37215" y="106613"/>
              <a:ext cx="474687" cy="4746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innerShdw blurRad="330200" dist="165100" dir="162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2448311" y="877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3976532" y="1067203"/>
            <a:ext cx="1257136" cy="92338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1915699" y="2109134"/>
            <a:ext cx="5314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感谢各位专家批评指正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36523" y="2778187"/>
            <a:ext cx="56938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spc="3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900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21710" y="3630076"/>
            <a:ext cx="3302248" cy="261610"/>
            <a:chOff x="2817669" y="3787844"/>
            <a:chExt cx="3302248" cy="26161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17669" y="3815167"/>
              <a:ext cx="206964" cy="206964"/>
              <a:chOff x="712464" y="3381858"/>
              <a:chExt cx="355571" cy="355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12464" y="3381858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826867" y="3452381"/>
                <a:ext cx="126765" cy="214524"/>
              </a:xfrm>
              <a:custGeom>
                <a:avLst/>
                <a:gdLst>
                  <a:gd name="T0" fmla="*/ 340 w 381"/>
                  <a:gd name="T1" fmla="*/ 360 h 645"/>
                  <a:gd name="T2" fmla="*/ 41 w 381"/>
                  <a:gd name="T3" fmla="*/ 360 h 645"/>
                  <a:gd name="T4" fmla="*/ 6 w 381"/>
                  <a:gd name="T5" fmla="*/ 328 h 645"/>
                  <a:gd name="T6" fmla="*/ 1 w 381"/>
                  <a:gd name="T7" fmla="*/ 273 h 645"/>
                  <a:gd name="T8" fmla="*/ 19 w 381"/>
                  <a:gd name="T9" fmla="*/ 254 h 645"/>
                  <a:gd name="T10" fmla="*/ 362 w 381"/>
                  <a:gd name="T11" fmla="*/ 254 h 645"/>
                  <a:gd name="T12" fmla="*/ 380 w 381"/>
                  <a:gd name="T13" fmla="*/ 273 h 645"/>
                  <a:gd name="T14" fmla="*/ 375 w 381"/>
                  <a:gd name="T15" fmla="*/ 328 h 645"/>
                  <a:gd name="T16" fmla="*/ 340 w 381"/>
                  <a:gd name="T17" fmla="*/ 360 h 645"/>
                  <a:gd name="T18" fmla="*/ 337 w 381"/>
                  <a:gd name="T19" fmla="*/ 378 h 645"/>
                  <a:gd name="T20" fmla="*/ 44 w 381"/>
                  <a:gd name="T21" fmla="*/ 378 h 645"/>
                  <a:gd name="T22" fmla="*/ 79 w 381"/>
                  <a:gd name="T23" fmla="*/ 645 h 645"/>
                  <a:gd name="T24" fmla="*/ 302 w 381"/>
                  <a:gd name="T25" fmla="*/ 645 h 645"/>
                  <a:gd name="T26" fmla="*/ 337 w 381"/>
                  <a:gd name="T27" fmla="*/ 378 h 645"/>
                  <a:gd name="T28" fmla="*/ 192 w 381"/>
                  <a:gd name="T29" fmla="*/ 120 h 645"/>
                  <a:gd name="T30" fmla="*/ 252 w 381"/>
                  <a:gd name="T31" fmla="*/ 60 h 645"/>
                  <a:gd name="T32" fmla="*/ 192 w 381"/>
                  <a:gd name="T33" fmla="*/ 0 h 645"/>
                  <a:gd name="T34" fmla="*/ 132 w 381"/>
                  <a:gd name="T35" fmla="*/ 60 h 645"/>
                  <a:gd name="T36" fmla="*/ 192 w 381"/>
                  <a:gd name="T37" fmla="*/ 120 h 645"/>
                  <a:gd name="T38" fmla="*/ 328 w 381"/>
                  <a:gd name="T39" fmla="*/ 236 h 645"/>
                  <a:gd name="T40" fmla="*/ 315 w 381"/>
                  <a:gd name="T41" fmla="*/ 177 h 645"/>
                  <a:gd name="T42" fmla="*/ 285 w 381"/>
                  <a:gd name="T43" fmla="*/ 149 h 645"/>
                  <a:gd name="T44" fmla="*/ 231 w 381"/>
                  <a:gd name="T45" fmla="*/ 141 h 645"/>
                  <a:gd name="T46" fmla="*/ 205 w 381"/>
                  <a:gd name="T47" fmla="*/ 202 h 645"/>
                  <a:gd name="T48" fmla="*/ 201 w 381"/>
                  <a:gd name="T49" fmla="*/ 172 h 645"/>
                  <a:gd name="T50" fmla="*/ 200 w 381"/>
                  <a:gd name="T51" fmla="*/ 170 h 645"/>
                  <a:gd name="T52" fmla="*/ 185 w 381"/>
                  <a:gd name="T53" fmla="*/ 170 h 645"/>
                  <a:gd name="T54" fmla="*/ 183 w 381"/>
                  <a:gd name="T55" fmla="*/ 172 h 645"/>
                  <a:gd name="T56" fmla="*/ 180 w 381"/>
                  <a:gd name="T57" fmla="*/ 202 h 645"/>
                  <a:gd name="T58" fmla="*/ 153 w 381"/>
                  <a:gd name="T59" fmla="*/ 141 h 645"/>
                  <a:gd name="T60" fmla="*/ 100 w 381"/>
                  <a:gd name="T61" fmla="*/ 149 h 645"/>
                  <a:gd name="T62" fmla="*/ 69 w 381"/>
                  <a:gd name="T63" fmla="*/ 177 h 645"/>
                  <a:gd name="T64" fmla="*/ 56 w 381"/>
                  <a:gd name="T65" fmla="*/ 236 h 645"/>
                  <a:gd name="T66" fmla="*/ 328 w 381"/>
                  <a:gd name="T67" fmla="*/ 236 h 645"/>
                  <a:gd name="T68" fmla="*/ 174 w 381"/>
                  <a:gd name="T69" fmla="*/ 143 h 645"/>
                  <a:gd name="T70" fmla="*/ 181 w 381"/>
                  <a:gd name="T71" fmla="*/ 159 h 645"/>
                  <a:gd name="T72" fmla="*/ 192 w 381"/>
                  <a:gd name="T73" fmla="*/ 162 h 645"/>
                  <a:gd name="T74" fmla="*/ 203 w 381"/>
                  <a:gd name="T75" fmla="*/ 159 h 645"/>
                  <a:gd name="T76" fmla="*/ 211 w 381"/>
                  <a:gd name="T77" fmla="*/ 143 h 645"/>
                  <a:gd name="T78" fmla="*/ 192 w 381"/>
                  <a:gd name="T79" fmla="*/ 136 h 645"/>
                  <a:gd name="T80" fmla="*/ 174 w 381"/>
                  <a:gd name="T81" fmla="*/ 14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1" h="645">
                    <a:moveTo>
                      <a:pt x="340" y="360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23" y="360"/>
                      <a:pt x="7" y="346"/>
                      <a:pt x="6" y="328"/>
                    </a:cubicBezTo>
                    <a:cubicBezTo>
                      <a:pt x="1" y="273"/>
                      <a:pt x="1" y="273"/>
                      <a:pt x="1" y="273"/>
                    </a:cubicBezTo>
                    <a:cubicBezTo>
                      <a:pt x="0" y="263"/>
                      <a:pt x="8" y="254"/>
                      <a:pt x="19" y="254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373" y="254"/>
                      <a:pt x="381" y="263"/>
                      <a:pt x="380" y="273"/>
                    </a:cubicBezTo>
                    <a:cubicBezTo>
                      <a:pt x="375" y="328"/>
                      <a:pt x="375" y="328"/>
                      <a:pt x="375" y="328"/>
                    </a:cubicBezTo>
                    <a:cubicBezTo>
                      <a:pt x="374" y="346"/>
                      <a:pt x="359" y="360"/>
                      <a:pt x="340" y="360"/>
                    </a:cubicBezTo>
                    <a:close/>
                    <a:moveTo>
                      <a:pt x="337" y="378"/>
                    </a:moveTo>
                    <a:cubicBezTo>
                      <a:pt x="44" y="378"/>
                      <a:pt x="44" y="378"/>
                      <a:pt x="44" y="378"/>
                    </a:cubicBezTo>
                    <a:cubicBezTo>
                      <a:pt x="79" y="645"/>
                      <a:pt x="79" y="645"/>
                      <a:pt x="79" y="645"/>
                    </a:cubicBezTo>
                    <a:cubicBezTo>
                      <a:pt x="302" y="645"/>
                      <a:pt x="302" y="645"/>
                      <a:pt x="302" y="645"/>
                    </a:cubicBezTo>
                    <a:lnTo>
                      <a:pt x="337" y="378"/>
                    </a:lnTo>
                    <a:close/>
                    <a:moveTo>
                      <a:pt x="192" y="120"/>
                    </a:moveTo>
                    <a:cubicBezTo>
                      <a:pt x="225" y="120"/>
                      <a:pt x="252" y="94"/>
                      <a:pt x="252" y="60"/>
                    </a:cubicBezTo>
                    <a:cubicBezTo>
                      <a:pt x="252" y="27"/>
                      <a:pt x="225" y="0"/>
                      <a:pt x="192" y="0"/>
                    </a:cubicBezTo>
                    <a:cubicBezTo>
                      <a:pt x="159" y="0"/>
                      <a:pt x="132" y="27"/>
                      <a:pt x="132" y="60"/>
                    </a:cubicBezTo>
                    <a:cubicBezTo>
                      <a:pt x="132" y="94"/>
                      <a:pt x="159" y="120"/>
                      <a:pt x="192" y="120"/>
                    </a:cubicBezTo>
                    <a:close/>
                    <a:moveTo>
                      <a:pt x="328" y="236"/>
                    </a:moveTo>
                    <a:cubicBezTo>
                      <a:pt x="315" y="177"/>
                      <a:pt x="315" y="177"/>
                      <a:pt x="315" y="177"/>
                    </a:cubicBezTo>
                    <a:cubicBezTo>
                      <a:pt x="312" y="162"/>
                      <a:pt x="300" y="151"/>
                      <a:pt x="285" y="149"/>
                    </a:cubicBezTo>
                    <a:cubicBezTo>
                      <a:pt x="231" y="141"/>
                      <a:pt x="231" y="141"/>
                      <a:pt x="231" y="141"/>
                    </a:cubicBezTo>
                    <a:cubicBezTo>
                      <a:pt x="205" y="202"/>
                      <a:pt x="205" y="202"/>
                      <a:pt x="205" y="20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201" y="171"/>
                      <a:pt x="201" y="170"/>
                      <a:pt x="200" y="170"/>
                    </a:cubicBezTo>
                    <a:cubicBezTo>
                      <a:pt x="185" y="170"/>
                      <a:pt x="185" y="170"/>
                      <a:pt x="185" y="170"/>
                    </a:cubicBezTo>
                    <a:cubicBezTo>
                      <a:pt x="184" y="170"/>
                      <a:pt x="183" y="171"/>
                      <a:pt x="183" y="172"/>
                    </a:cubicBezTo>
                    <a:cubicBezTo>
                      <a:pt x="180" y="202"/>
                      <a:pt x="180" y="202"/>
                      <a:pt x="180" y="202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84" y="151"/>
                      <a:pt x="72" y="162"/>
                      <a:pt x="69" y="177"/>
                    </a:cubicBezTo>
                    <a:cubicBezTo>
                      <a:pt x="56" y="236"/>
                      <a:pt x="56" y="236"/>
                      <a:pt x="56" y="236"/>
                    </a:cubicBezTo>
                    <a:lnTo>
                      <a:pt x="328" y="236"/>
                    </a:lnTo>
                    <a:close/>
                    <a:moveTo>
                      <a:pt x="174" y="143"/>
                    </a:moveTo>
                    <a:cubicBezTo>
                      <a:pt x="174" y="149"/>
                      <a:pt x="178" y="156"/>
                      <a:pt x="181" y="159"/>
                    </a:cubicBezTo>
                    <a:cubicBezTo>
                      <a:pt x="184" y="162"/>
                      <a:pt x="188" y="162"/>
                      <a:pt x="192" y="162"/>
                    </a:cubicBezTo>
                    <a:cubicBezTo>
                      <a:pt x="196" y="162"/>
                      <a:pt x="200" y="162"/>
                      <a:pt x="203" y="159"/>
                    </a:cubicBezTo>
                    <a:cubicBezTo>
                      <a:pt x="206" y="156"/>
                      <a:pt x="211" y="149"/>
                      <a:pt x="211" y="143"/>
                    </a:cubicBezTo>
                    <a:cubicBezTo>
                      <a:pt x="211" y="137"/>
                      <a:pt x="199" y="136"/>
                      <a:pt x="192" y="136"/>
                    </a:cubicBezTo>
                    <a:cubicBezTo>
                      <a:pt x="185" y="136"/>
                      <a:pt x="174" y="137"/>
                      <a:pt x="174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983905" y="3787844"/>
              <a:ext cx="13515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答辩人：熊猫达人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36" name="文本框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561404" y="3787844"/>
              <a:ext cx="15585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1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指导老师：熊猫老师</a:t>
              </a:r>
              <a:endParaRPr lang="en-US" altLang="zh-CN" sz="11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401514" y="3815167"/>
              <a:ext cx="206964" cy="206964"/>
              <a:chOff x="4560855" y="3735204"/>
              <a:chExt cx="355571" cy="3555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560855" y="3735204"/>
                <a:ext cx="355571" cy="3555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9"/>
              <p:cNvSpPr>
                <a:spLocks noEditPoints="1"/>
              </p:cNvSpPr>
              <p:nvPr/>
            </p:nvSpPr>
            <p:spPr bwMode="auto">
              <a:xfrm>
                <a:off x="4641730" y="3800360"/>
                <a:ext cx="193822" cy="225258"/>
              </a:xfrm>
              <a:custGeom>
                <a:avLst/>
                <a:gdLst>
                  <a:gd name="T0" fmla="*/ 689 w 701"/>
                  <a:gd name="T1" fmla="*/ 820 h 820"/>
                  <a:gd name="T2" fmla="*/ 21 w 701"/>
                  <a:gd name="T3" fmla="*/ 820 h 820"/>
                  <a:gd name="T4" fmla="*/ 0 w 701"/>
                  <a:gd name="T5" fmla="*/ 800 h 820"/>
                  <a:gd name="T6" fmla="*/ 99 w 701"/>
                  <a:gd name="T7" fmla="*/ 512 h 820"/>
                  <a:gd name="T8" fmla="*/ 113 w 701"/>
                  <a:gd name="T9" fmla="*/ 507 h 820"/>
                  <a:gd name="T10" fmla="*/ 205 w 701"/>
                  <a:gd name="T11" fmla="*/ 549 h 820"/>
                  <a:gd name="T12" fmla="*/ 59 w 701"/>
                  <a:gd name="T13" fmla="*/ 665 h 820"/>
                  <a:gd name="T14" fmla="*/ 655 w 701"/>
                  <a:gd name="T15" fmla="*/ 779 h 820"/>
                  <a:gd name="T16" fmla="*/ 573 w 701"/>
                  <a:gd name="T17" fmla="*/ 548 h 820"/>
                  <a:gd name="T18" fmla="*/ 478 w 701"/>
                  <a:gd name="T19" fmla="*/ 507 h 820"/>
                  <a:gd name="T20" fmla="*/ 595 w 701"/>
                  <a:gd name="T21" fmla="*/ 509 h 820"/>
                  <a:gd name="T22" fmla="*/ 696 w 701"/>
                  <a:gd name="T23" fmla="*/ 807 h 820"/>
                  <a:gd name="T24" fmla="*/ 300 w 701"/>
                  <a:gd name="T25" fmla="*/ 711 h 820"/>
                  <a:gd name="T26" fmla="*/ 322 w 701"/>
                  <a:gd name="T27" fmla="*/ 548 h 820"/>
                  <a:gd name="T28" fmla="*/ 382 w 701"/>
                  <a:gd name="T29" fmla="*/ 525 h 820"/>
                  <a:gd name="T30" fmla="*/ 369 w 701"/>
                  <a:gd name="T31" fmla="*/ 569 h 820"/>
                  <a:gd name="T32" fmla="*/ 355 w 701"/>
                  <a:gd name="T33" fmla="*/ 752 h 820"/>
                  <a:gd name="T34" fmla="*/ 454 w 701"/>
                  <a:gd name="T35" fmla="*/ 452 h 820"/>
                  <a:gd name="T36" fmla="*/ 345 w 701"/>
                  <a:gd name="T37" fmla="*/ 508 h 820"/>
                  <a:gd name="T38" fmla="*/ 239 w 701"/>
                  <a:gd name="T39" fmla="*/ 455 h 820"/>
                  <a:gd name="T40" fmla="*/ 149 w 701"/>
                  <a:gd name="T41" fmla="*/ 309 h 820"/>
                  <a:gd name="T42" fmla="*/ 140 w 701"/>
                  <a:gd name="T43" fmla="*/ 236 h 820"/>
                  <a:gd name="T44" fmla="*/ 156 w 701"/>
                  <a:gd name="T45" fmla="*/ 226 h 820"/>
                  <a:gd name="T46" fmla="*/ 353 w 701"/>
                  <a:gd name="T47" fmla="*/ 25 h 820"/>
                  <a:gd name="T48" fmla="*/ 540 w 701"/>
                  <a:gd name="T49" fmla="*/ 231 h 820"/>
                  <a:gd name="T50" fmla="*/ 549 w 701"/>
                  <a:gd name="T51" fmla="*/ 246 h 820"/>
                  <a:gd name="T52" fmla="*/ 513 w 701"/>
                  <a:gd name="T53" fmla="*/ 341 h 820"/>
                  <a:gd name="T54" fmla="*/ 490 w 701"/>
                  <a:gd name="T55" fmla="*/ 256 h 820"/>
                  <a:gd name="T56" fmla="*/ 481 w 701"/>
                  <a:gd name="T57" fmla="*/ 240 h 820"/>
                  <a:gd name="T58" fmla="*/ 425 w 701"/>
                  <a:gd name="T59" fmla="*/ 136 h 820"/>
                  <a:gd name="T60" fmla="*/ 405 w 701"/>
                  <a:gd name="T61" fmla="*/ 158 h 820"/>
                  <a:gd name="T62" fmla="*/ 394 w 701"/>
                  <a:gd name="T63" fmla="*/ 164 h 820"/>
                  <a:gd name="T64" fmla="*/ 394 w 701"/>
                  <a:gd name="T65" fmla="*/ 132 h 820"/>
                  <a:gd name="T66" fmla="*/ 214 w 701"/>
                  <a:gd name="T67" fmla="*/ 162 h 820"/>
                  <a:gd name="T68" fmla="*/ 205 w 701"/>
                  <a:gd name="T69" fmla="*/ 257 h 820"/>
                  <a:gd name="T70" fmla="*/ 203 w 701"/>
                  <a:gd name="T71" fmla="*/ 263 h 820"/>
                  <a:gd name="T72" fmla="*/ 184 w 701"/>
                  <a:gd name="T73" fmla="*/ 295 h 820"/>
                  <a:gd name="T74" fmla="*/ 208 w 701"/>
                  <a:gd name="T75" fmla="*/ 313 h 820"/>
                  <a:gd name="T76" fmla="*/ 266 w 701"/>
                  <a:gd name="T77" fmla="*/ 429 h 820"/>
                  <a:gd name="T78" fmla="*/ 426 w 701"/>
                  <a:gd name="T79" fmla="*/ 426 h 820"/>
                  <a:gd name="T80" fmla="*/ 481 w 701"/>
                  <a:gd name="T81" fmla="*/ 313 h 820"/>
                  <a:gd name="T82" fmla="*/ 504 w 701"/>
                  <a:gd name="T83" fmla="*/ 294 h 820"/>
                  <a:gd name="T84" fmla="*/ 492 w 701"/>
                  <a:gd name="T85" fmla="*/ 26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1" h="820">
                    <a:moveTo>
                      <a:pt x="696" y="807"/>
                    </a:moveTo>
                    <a:cubicBezTo>
                      <a:pt x="689" y="820"/>
                      <a:pt x="689" y="820"/>
                      <a:pt x="689" y="820"/>
                    </a:cubicBezTo>
                    <a:cubicBezTo>
                      <a:pt x="670" y="820"/>
                      <a:pt x="670" y="820"/>
                      <a:pt x="670" y="820"/>
                    </a:cubicBezTo>
                    <a:cubicBezTo>
                      <a:pt x="21" y="820"/>
                      <a:pt x="21" y="820"/>
                      <a:pt x="21" y="82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1" y="760"/>
                      <a:pt x="5" y="707"/>
                      <a:pt x="19" y="655"/>
                    </a:cubicBezTo>
                    <a:cubicBezTo>
                      <a:pt x="33" y="601"/>
                      <a:pt x="58" y="549"/>
                      <a:pt x="99" y="512"/>
                    </a:cubicBezTo>
                    <a:cubicBezTo>
                      <a:pt x="105" y="507"/>
                      <a:pt x="105" y="507"/>
                      <a:pt x="105" y="507"/>
                    </a:cubicBezTo>
                    <a:cubicBezTo>
                      <a:pt x="113" y="507"/>
                      <a:pt x="113" y="507"/>
                      <a:pt x="113" y="507"/>
                    </a:cubicBezTo>
                    <a:cubicBezTo>
                      <a:pt x="205" y="507"/>
                      <a:pt x="205" y="507"/>
                      <a:pt x="205" y="507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121" y="548"/>
                      <a:pt x="121" y="548"/>
                      <a:pt x="121" y="548"/>
                    </a:cubicBezTo>
                    <a:cubicBezTo>
                      <a:pt x="90" y="578"/>
                      <a:pt x="70" y="621"/>
                      <a:pt x="59" y="665"/>
                    </a:cubicBezTo>
                    <a:cubicBezTo>
                      <a:pt x="48" y="705"/>
                      <a:pt x="44" y="746"/>
                      <a:pt x="42" y="780"/>
                    </a:cubicBezTo>
                    <a:cubicBezTo>
                      <a:pt x="655" y="779"/>
                      <a:pt x="655" y="779"/>
                      <a:pt x="655" y="779"/>
                    </a:cubicBezTo>
                    <a:cubicBezTo>
                      <a:pt x="656" y="741"/>
                      <a:pt x="645" y="695"/>
                      <a:pt x="631" y="653"/>
                    </a:cubicBezTo>
                    <a:cubicBezTo>
                      <a:pt x="617" y="610"/>
                      <a:pt x="597" y="573"/>
                      <a:pt x="573" y="548"/>
                    </a:cubicBezTo>
                    <a:cubicBezTo>
                      <a:pt x="478" y="548"/>
                      <a:pt x="478" y="548"/>
                      <a:pt x="478" y="548"/>
                    </a:cubicBezTo>
                    <a:cubicBezTo>
                      <a:pt x="478" y="507"/>
                      <a:pt x="478" y="507"/>
                      <a:pt x="478" y="507"/>
                    </a:cubicBezTo>
                    <a:cubicBezTo>
                      <a:pt x="587" y="507"/>
                      <a:pt x="587" y="507"/>
                      <a:pt x="587" y="507"/>
                    </a:cubicBezTo>
                    <a:cubicBezTo>
                      <a:pt x="595" y="509"/>
                      <a:pt x="595" y="509"/>
                      <a:pt x="595" y="509"/>
                    </a:cubicBezTo>
                    <a:cubicBezTo>
                      <a:pt x="627" y="539"/>
                      <a:pt x="653" y="588"/>
                      <a:pt x="670" y="640"/>
                    </a:cubicBezTo>
                    <a:cubicBezTo>
                      <a:pt x="688" y="695"/>
                      <a:pt x="701" y="760"/>
                      <a:pt x="696" y="807"/>
                    </a:cubicBezTo>
                    <a:close/>
                    <a:moveTo>
                      <a:pt x="355" y="752"/>
                    </a:moveTo>
                    <a:cubicBezTo>
                      <a:pt x="300" y="711"/>
                      <a:pt x="300" y="711"/>
                      <a:pt x="300" y="711"/>
                    </a:cubicBezTo>
                    <a:cubicBezTo>
                      <a:pt x="335" y="569"/>
                      <a:pt x="335" y="569"/>
                      <a:pt x="335" y="569"/>
                    </a:cubicBezTo>
                    <a:cubicBezTo>
                      <a:pt x="322" y="548"/>
                      <a:pt x="322" y="548"/>
                      <a:pt x="322" y="548"/>
                    </a:cubicBezTo>
                    <a:cubicBezTo>
                      <a:pt x="323" y="525"/>
                      <a:pt x="323" y="525"/>
                      <a:pt x="323" y="525"/>
                    </a:cubicBezTo>
                    <a:cubicBezTo>
                      <a:pt x="349" y="524"/>
                      <a:pt x="356" y="524"/>
                      <a:pt x="382" y="525"/>
                    </a:cubicBezTo>
                    <a:cubicBezTo>
                      <a:pt x="383" y="548"/>
                      <a:pt x="383" y="548"/>
                      <a:pt x="383" y="548"/>
                    </a:cubicBezTo>
                    <a:cubicBezTo>
                      <a:pt x="369" y="569"/>
                      <a:pt x="369" y="569"/>
                      <a:pt x="369" y="569"/>
                    </a:cubicBezTo>
                    <a:cubicBezTo>
                      <a:pt x="409" y="711"/>
                      <a:pt x="409" y="711"/>
                      <a:pt x="409" y="711"/>
                    </a:cubicBezTo>
                    <a:cubicBezTo>
                      <a:pt x="355" y="752"/>
                      <a:pt x="355" y="752"/>
                      <a:pt x="355" y="752"/>
                    </a:cubicBezTo>
                    <a:close/>
                    <a:moveTo>
                      <a:pt x="513" y="341"/>
                    </a:moveTo>
                    <a:cubicBezTo>
                      <a:pt x="499" y="389"/>
                      <a:pt x="480" y="425"/>
                      <a:pt x="454" y="452"/>
                    </a:cubicBezTo>
                    <a:cubicBezTo>
                      <a:pt x="426" y="481"/>
                      <a:pt x="392" y="498"/>
                      <a:pt x="348" y="507"/>
                    </a:cubicBezTo>
                    <a:cubicBezTo>
                      <a:pt x="345" y="508"/>
                      <a:pt x="345" y="508"/>
                      <a:pt x="345" y="508"/>
                    </a:cubicBezTo>
                    <a:cubicBezTo>
                      <a:pt x="341" y="508"/>
                      <a:pt x="341" y="508"/>
                      <a:pt x="341" y="508"/>
                    </a:cubicBezTo>
                    <a:cubicBezTo>
                      <a:pt x="302" y="501"/>
                      <a:pt x="268" y="484"/>
                      <a:pt x="239" y="455"/>
                    </a:cubicBezTo>
                    <a:cubicBezTo>
                      <a:pt x="213" y="428"/>
                      <a:pt x="192" y="391"/>
                      <a:pt x="177" y="342"/>
                    </a:cubicBezTo>
                    <a:cubicBezTo>
                      <a:pt x="165" y="335"/>
                      <a:pt x="155" y="324"/>
                      <a:pt x="149" y="309"/>
                    </a:cubicBezTo>
                    <a:cubicBezTo>
                      <a:pt x="142" y="293"/>
                      <a:pt x="139" y="271"/>
                      <a:pt x="139" y="246"/>
                    </a:cubicBezTo>
                    <a:cubicBezTo>
                      <a:pt x="140" y="236"/>
                      <a:pt x="140" y="236"/>
                      <a:pt x="140" y="236"/>
                    </a:cubicBezTo>
                    <a:cubicBezTo>
                      <a:pt x="148" y="231"/>
                      <a:pt x="148" y="231"/>
                      <a:pt x="148" y="231"/>
                    </a:cubicBezTo>
                    <a:cubicBezTo>
                      <a:pt x="150" y="229"/>
                      <a:pt x="153" y="227"/>
                      <a:pt x="156" y="226"/>
                    </a:cubicBezTo>
                    <a:cubicBezTo>
                      <a:pt x="144" y="150"/>
                      <a:pt x="147" y="85"/>
                      <a:pt x="193" y="42"/>
                    </a:cubicBezTo>
                    <a:cubicBezTo>
                      <a:pt x="230" y="15"/>
                      <a:pt x="294" y="34"/>
                      <a:pt x="353" y="25"/>
                    </a:cubicBezTo>
                    <a:cubicBezTo>
                      <a:pt x="522" y="0"/>
                      <a:pt x="521" y="85"/>
                      <a:pt x="537" y="229"/>
                    </a:cubicBezTo>
                    <a:cubicBezTo>
                      <a:pt x="538" y="230"/>
                      <a:pt x="539" y="230"/>
                      <a:pt x="540" y="231"/>
                    </a:cubicBezTo>
                    <a:cubicBezTo>
                      <a:pt x="548" y="236"/>
                      <a:pt x="548" y="236"/>
                      <a:pt x="548" y="236"/>
                    </a:cubicBezTo>
                    <a:cubicBezTo>
                      <a:pt x="549" y="246"/>
                      <a:pt x="549" y="246"/>
                      <a:pt x="549" y="246"/>
                    </a:cubicBezTo>
                    <a:cubicBezTo>
                      <a:pt x="549" y="271"/>
                      <a:pt x="546" y="292"/>
                      <a:pt x="539" y="308"/>
                    </a:cubicBezTo>
                    <a:cubicBezTo>
                      <a:pt x="533" y="323"/>
                      <a:pt x="525" y="334"/>
                      <a:pt x="513" y="341"/>
                    </a:cubicBezTo>
                    <a:close/>
                    <a:moveTo>
                      <a:pt x="492" y="265"/>
                    </a:moveTo>
                    <a:cubicBezTo>
                      <a:pt x="490" y="256"/>
                      <a:pt x="490" y="256"/>
                      <a:pt x="490" y="256"/>
                    </a:cubicBezTo>
                    <a:cubicBezTo>
                      <a:pt x="484" y="257"/>
                      <a:pt x="484" y="257"/>
                      <a:pt x="484" y="257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479" y="227"/>
                      <a:pt x="475" y="161"/>
                      <a:pt x="470" y="150"/>
                    </a:cubicBezTo>
                    <a:cubicBezTo>
                      <a:pt x="456" y="156"/>
                      <a:pt x="439" y="145"/>
                      <a:pt x="425" y="136"/>
                    </a:cubicBezTo>
                    <a:cubicBezTo>
                      <a:pt x="417" y="160"/>
                      <a:pt x="417" y="160"/>
                      <a:pt x="417" y="160"/>
                    </a:cubicBezTo>
                    <a:cubicBezTo>
                      <a:pt x="405" y="158"/>
                      <a:pt x="405" y="158"/>
                      <a:pt x="405" y="158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394" y="164"/>
                      <a:pt x="394" y="164"/>
                      <a:pt x="394" y="164"/>
                    </a:cubicBezTo>
                    <a:cubicBezTo>
                      <a:pt x="383" y="162"/>
                      <a:pt x="383" y="162"/>
                      <a:pt x="383" y="162"/>
                    </a:cubicBezTo>
                    <a:cubicBezTo>
                      <a:pt x="394" y="132"/>
                      <a:pt x="394" y="132"/>
                      <a:pt x="394" y="132"/>
                    </a:cubicBezTo>
                    <a:cubicBezTo>
                      <a:pt x="334" y="173"/>
                      <a:pt x="231" y="171"/>
                      <a:pt x="218" y="153"/>
                    </a:cubicBezTo>
                    <a:cubicBezTo>
                      <a:pt x="216" y="155"/>
                      <a:pt x="215" y="159"/>
                      <a:pt x="214" y="162"/>
                    </a:cubicBezTo>
                    <a:cubicBezTo>
                      <a:pt x="211" y="173"/>
                      <a:pt x="208" y="242"/>
                      <a:pt x="206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260"/>
                      <a:pt x="203" y="262"/>
                      <a:pt x="203" y="263"/>
                    </a:cubicBezTo>
                    <a:cubicBezTo>
                      <a:pt x="198" y="260"/>
                      <a:pt x="187" y="263"/>
                      <a:pt x="178" y="264"/>
                    </a:cubicBezTo>
                    <a:cubicBezTo>
                      <a:pt x="179" y="276"/>
                      <a:pt x="181" y="287"/>
                      <a:pt x="184" y="295"/>
                    </a:cubicBezTo>
                    <a:cubicBezTo>
                      <a:pt x="188" y="303"/>
                      <a:pt x="192" y="308"/>
                      <a:pt x="198" y="310"/>
                    </a:cubicBezTo>
                    <a:cubicBezTo>
                      <a:pt x="208" y="313"/>
                      <a:pt x="208" y="313"/>
                      <a:pt x="208" y="313"/>
                    </a:cubicBezTo>
                    <a:cubicBezTo>
                      <a:pt x="211" y="323"/>
                      <a:pt x="211" y="323"/>
                      <a:pt x="211" y="323"/>
                    </a:cubicBezTo>
                    <a:cubicBezTo>
                      <a:pt x="224" y="371"/>
                      <a:pt x="243" y="405"/>
                      <a:pt x="266" y="429"/>
                    </a:cubicBezTo>
                    <a:cubicBezTo>
                      <a:pt x="288" y="451"/>
                      <a:pt x="314" y="464"/>
                      <a:pt x="344" y="470"/>
                    </a:cubicBezTo>
                    <a:cubicBezTo>
                      <a:pt x="378" y="462"/>
                      <a:pt x="405" y="448"/>
                      <a:pt x="426" y="426"/>
                    </a:cubicBezTo>
                    <a:cubicBezTo>
                      <a:pt x="449" y="402"/>
                      <a:pt x="466" y="369"/>
                      <a:pt x="478" y="323"/>
                    </a:cubicBezTo>
                    <a:cubicBezTo>
                      <a:pt x="481" y="313"/>
                      <a:pt x="481" y="313"/>
                      <a:pt x="481" y="313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96" y="308"/>
                      <a:pt x="501" y="302"/>
                      <a:pt x="504" y="294"/>
                    </a:cubicBezTo>
                    <a:cubicBezTo>
                      <a:pt x="507" y="286"/>
                      <a:pt x="509" y="276"/>
                      <a:pt x="510" y="264"/>
                    </a:cubicBezTo>
                    <a:cubicBezTo>
                      <a:pt x="505" y="264"/>
                      <a:pt x="499" y="264"/>
                      <a:pt x="492" y="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61120" y="3297567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84907" y="282540"/>
            <a:ext cx="89632" cy="89234"/>
            <a:chOff x="298" y="278"/>
            <a:chExt cx="225" cy="224"/>
          </a:xfrm>
          <a:solidFill>
            <a:schemeClr val="bg1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55" y="336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98" y="278"/>
              <a:ext cx="225" cy="224"/>
            </a:xfrm>
            <a:custGeom>
              <a:avLst/>
              <a:gdLst>
                <a:gd name="T0" fmla="*/ 693 w 706"/>
                <a:gd name="T1" fmla="*/ 645 h 703"/>
                <a:gd name="T2" fmla="*/ 549 w 706"/>
                <a:gd name="T3" fmla="*/ 501 h 703"/>
                <a:gd name="T4" fmla="*/ 617 w 706"/>
                <a:gd name="T5" fmla="*/ 308 h 703"/>
                <a:gd name="T6" fmla="*/ 527 w 706"/>
                <a:gd name="T7" fmla="*/ 90 h 703"/>
                <a:gd name="T8" fmla="*/ 309 w 706"/>
                <a:gd name="T9" fmla="*/ 0 h 703"/>
                <a:gd name="T10" fmla="*/ 91 w 706"/>
                <a:gd name="T11" fmla="*/ 90 h 703"/>
                <a:gd name="T12" fmla="*/ 0 w 706"/>
                <a:gd name="T13" fmla="*/ 308 h 703"/>
                <a:gd name="T14" fmla="*/ 91 w 706"/>
                <a:gd name="T15" fmla="*/ 526 h 703"/>
                <a:gd name="T16" fmla="*/ 309 w 706"/>
                <a:gd name="T17" fmla="*/ 617 h 703"/>
                <a:gd name="T18" fmla="*/ 390 w 706"/>
                <a:gd name="T19" fmla="*/ 606 h 703"/>
                <a:gd name="T20" fmla="*/ 414 w 706"/>
                <a:gd name="T21" fmla="*/ 564 h 703"/>
                <a:gd name="T22" fmla="*/ 372 w 706"/>
                <a:gd name="T23" fmla="*/ 541 h 703"/>
                <a:gd name="T24" fmla="*/ 138 w 706"/>
                <a:gd name="T25" fmla="*/ 479 h 703"/>
                <a:gd name="T26" fmla="*/ 68 w 706"/>
                <a:gd name="T27" fmla="*/ 308 h 703"/>
                <a:gd name="T28" fmla="*/ 138 w 706"/>
                <a:gd name="T29" fmla="*/ 138 h 703"/>
                <a:gd name="T30" fmla="*/ 479 w 706"/>
                <a:gd name="T31" fmla="*/ 138 h 703"/>
                <a:gd name="T32" fmla="*/ 550 w 706"/>
                <a:gd name="T33" fmla="*/ 308 h 703"/>
                <a:gd name="T34" fmla="*/ 479 w 706"/>
                <a:gd name="T35" fmla="*/ 479 h 703"/>
                <a:gd name="T36" fmla="*/ 479 w 706"/>
                <a:gd name="T37" fmla="*/ 526 h 703"/>
                <a:gd name="T38" fmla="*/ 484 w 706"/>
                <a:gd name="T39" fmla="*/ 531 h 703"/>
                <a:gd name="T40" fmla="*/ 489 w 706"/>
                <a:gd name="T41" fmla="*/ 536 h 703"/>
                <a:gd name="T42" fmla="*/ 646 w 706"/>
                <a:gd name="T43" fmla="*/ 693 h 703"/>
                <a:gd name="T44" fmla="*/ 669 w 706"/>
                <a:gd name="T45" fmla="*/ 703 h 703"/>
                <a:gd name="T46" fmla="*/ 693 w 706"/>
                <a:gd name="T47" fmla="*/ 693 h 703"/>
                <a:gd name="T48" fmla="*/ 693 w 706"/>
                <a:gd name="T49" fmla="*/ 6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6" h="703">
                  <a:moveTo>
                    <a:pt x="693" y="645"/>
                  </a:moveTo>
                  <a:cubicBezTo>
                    <a:pt x="549" y="501"/>
                    <a:pt x="549" y="501"/>
                    <a:pt x="549" y="501"/>
                  </a:cubicBezTo>
                  <a:cubicBezTo>
                    <a:pt x="593" y="447"/>
                    <a:pt x="617" y="379"/>
                    <a:pt x="617" y="308"/>
                  </a:cubicBezTo>
                  <a:cubicBezTo>
                    <a:pt x="617" y="226"/>
                    <a:pt x="585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ubicBezTo>
                    <a:pt x="226" y="0"/>
                    <a:pt x="149" y="32"/>
                    <a:pt x="91" y="90"/>
                  </a:cubicBezTo>
                  <a:cubicBezTo>
                    <a:pt x="32" y="149"/>
                    <a:pt x="0" y="226"/>
                    <a:pt x="0" y="308"/>
                  </a:cubicBezTo>
                  <a:cubicBezTo>
                    <a:pt x="0" y="391"/>
                    <a:pt x="32" y="468"/>
                    <a:pt x="91" y="526"/>
                  </a:cubicBezTo>
                  <a:cubicBezTo>
                    <a:pt x="149" y="585"/>
                    <a:pt x="228" y="617"/>
                    <a:pt x="309" y="617"/>
                  </a:cubicBezTo>
                  <a:cubicBezTo>
                    <a:pt x="336" y="617"/>
                    <a:pt x="363" y="613"/>
                    <a:pt x="390" y="606"/>
                  </a:cubicBezTo>
                  <a:cubicBezTo>
                    <a:pt x="408" y="601"/>
                    <a:pt x="418" y="582"/>
                    <a:pt x="414" y="564"/>
                  </a:cubicBezTo>
                  <a:cubicBezTo>
                    <a:pt x="409" y="547"/>
                    <a:pt x="390" y="536"/>
                    <a:pt x="372" y="541"/>
                  </a:cubicBezTo>
                  <a:cubicBezTo>
                    <a:pt x="289" y="564"/>
                    <a:pt x="199" y="540"/>
                    <a:pt x="138" y="479"/>
                  </a:cubicBezTo>
                  <a:cubicBezTo>
                    <a:pt x="93" y="433"/>
                    <a:pt x="68" y="373"/>
                    <a:pt x="68" y="308"/>
                  </a:cubicBezTo>
                  <a:cubicBezTo>
                    <a:pt x="68" y="244"/>
                    <a:pt x="93" y="184"/>
                    <a:pt x="138" y="138"/>
                  </a:cubicBezTo>
                  <a:cubicBezTo>
                    <a:pt x="232" y="44"/>
                    <a:pt x="385" y="44"/>
                    <a:pt x="479" y="138"/>
                  </a:cubicBezTo>
                  <a:cubicBezTo>
                    <a:pt x="525" y="184"/>
                    <a:pt x="550" y="244"/>
                    <a:pt x="550" y="308"/>
                  </a:cubicBezTo>
                  <a:cubicBezTo>
                    <a:pt x="550" y="373"/>
                    <a:pt x="525" y="433"/>
                    <a:pt x="479" y="479"/>
                  </a:cubicBezTo>
                  <a:cubicBezTo>
                    <a:pt x="466" y="492"/>
                    <a:pt x="466" y="513"/>
                    <a:pt x="479" y="526"/>
                  </a:cubicBezTo>
                  <a:cubicBezTo>
                    <a:pt x="481" y="528"/>
                    <a:pt x="483" y="529"/>
                    <a:pt x="484" y="531"/>
                  </a:cubicBezTo>
                  <a:cubicBezTo>
                    <a:pt x="486" y="533"/>
                    <a:pt x="487" y="534"/>
                    <a:pt x="489" y="536"/>
                  </a:cubicBezTo>
                  <a:cubicBezTo>
                    <a:pt x="646" y="693"/>
                    <a:pt x="646" y="693"/>
                    <a:pt x="646" y="693"/>
                  </a:cubicBezTo>
                  <a:cubicBezTo>
                    <a:pt x="652" y="699"/>
                    <a:pt x="661" y="703"/>
                    <a:pt x="669" y="703"/>
                  </a:cubicBezTo>
                  <a:cubicBezTo>
                    <a:pt x="678" y="703"/>
                    <a:pt x="687" y="699"/>
                    <a:pt x="693" y="693"/>
                  </a:cubicBezTo>
                  <a:cubicBezTo>
                    <a:pt x="706" y="680"/>
                    <a:pt x="706" y="658"/>
                    <a:pt x="693" y="6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7952980" y="23327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珠海金山学院</a:t>
            </a:r>
            <a:endParaRPr lang="zh-CN" altLang="en-US" sz="1200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412" y="2001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kern="100">
                <a:solidFill>
                  <a:prstClr val="white"/>
                </a:solidFill>
                <a:latin typeface="方正清刻本悦宋简体"/>
                <a:ea typeface="方正清刻本悦宋简体"/>
                <a:cs typeface="Times New Roman" panose="02020603050405020304" pitchFamily="18" charset="0"/>
              </a:rPr>
              <a:t>课题名称</a:t>
            </a:r>
            <a:endParaRPr lang="zh-CN" altLang="en-US" sz="500"/>
          </a:p>
        </p:txBody>
      </p:sp>
      <p:sp>
        <p:nvSpPr>
          <p:cNvPr id="6" name="矩形 5"/>
          <p:cNvSpPr/>
          <p:nvPr/>
        </p:nvSpPr>
        <p:spPr>
          <a:xfrm>
            <a:off x="138430" y="200024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575311" y="1004086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575560" y="2060575"/>
            <a:ext cx="4368800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</a:t>
            </a:r>
            <a:r>
              <a:rPr lang="en-US" altLang="zh-CN" sz="4400" b="1" spc="300" dirty="0">
                <a:solidFill>
                  <a:srgbClr val="D634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en-US" altLang="zh-CN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nks</a:t>
            </a:r>
            <a:endParaRPr lang="zh-CN" altLang="en-US" sz="44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占位符 2"/>
          <p:cNvPicPr>
            <a:picLocks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" y="113030"/>
            <a:ext cx="1169035" cy="1075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15480" y="89664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自我介绍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4170" y="1582420"/>
            <a:ext cx="623189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cs typeface="+mn-lt"/>
              </a:rPr>
              <a:t>合理分配自我介绍的时间：通常控制在</a:t>
            </a:r>
            <a:r>
              <a:rPr lang="en-US" altLang="zh-CN">
                <a:solidFill>
                  <a:schemeClr val="bg1"/>
                </a:solidFill>
                <a:cs typeface="+mn-lt"/>
              </a:rPr>
              <a:t>1-3</a:t>
            </a:r>
            <a:r>
              <a:rPr lang="zh-CN" altLang="en-US">
                <a:solidFill>
                  <a:schemeClr val="bg1"/>
                </a:solidFill>
                <a:cs typeface="+mn-lt"/>
              </a:rPr>
              <a:t>分钟内，对于有工作经验的求职者，首先要陈述个人的工作经验，再谈自己的教育背景及学历，最后可以总结一下自己对于求职上的想法。</a:t>
            </a:r>
            <a:endParaRPr lang="en-US" altLang="zh-CN">
              <a:solidFill>
                <a:schemeClr val="bg1"/>
              </a:solidFill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9760" y="3442335"/>
            <a:ext cx="536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划个重点：证明自己过往的经历适合该岗位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  <p:bldP spid="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159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436881" y="881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448561" y="2302213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你的优点是什么？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01638" y="1275613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2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41120" y="1585595"/>
            <a:ext cx="6294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千万不要采用千篇一律的答题策略，还是要根据职位特点有针对性的进行回答，对了避免在面试时不知道该表扬自己哪一个优点，这个问题需要在面试前做好准备工作。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列举自己的</a:t>
            </a:r>
            <a:r>
              <a:rPr lang="en-US" altLang="zh-CN">
                <a:solidFill>
                  <a:schemeClr val="bg1"/>
                </a:solidFill>
              </a:rPr>
              <a:t>3-5</a:t>
            </a:r>
            <a:r>
              <a:rPr lang="zh-CN" altLang="en-US">
                <a:solidFill>
                  <a:schemeClr val="bg1"/>
                </a:solidFill>
              </a:rPr>
              <a:t>个优点。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列举目标岗位所做事情需要的优点。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选出</a:t>
            </a:r>
            <a:r>
              <a:rPr lang="en-US" altLang="zh-CN">
                <a:solidFill>
                  <a:schemeClr val="bg1"/>
                </a:solidFill>
              </a:rPr>
              <a:t>1-2</a:t>
            </a:r>
            <a:r>
              <a:rPr lang="zh-CN" altLang="en-US">
                <a:solidFill>
                  <a:schemeClr val="bg1"/>
                </a:solidFill>
              </a:rPr>
              <a:t>个前者皆有的优点，在面试时详细说明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1930" y="3449955"/>
            <a:ext cx="641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划重点：证明自己优点适宜处理工作中的问题，适合这份工作</a:t>
            </a:r>
            <a:endParaRPr lang="zh-CN" altLang="en-US"/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15480" y="89664"/>
            <a:ext cx="690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优点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2436881" y="881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 bwMode="auto">
          <a:xfrm>
            <a:off x="2448561" y="2302213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你的缺点是什么？</a:t>
            </a:r>
            <a:endParaRPr lang="zh-CN" altLang="zh-CN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01638" y="1275613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3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15480" y="89664"/>
            <a:ext cx="690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缺点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1490345"/>
            <a:ext cx="7552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缺点肯定不能是目标岗位需要的关键能力，堪比自杀。同时也不能虚伪的说自己工作中太追求完美，太拼命工作以至于不能兼顾家庭等等。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缺点可以说：自己对某一块的边缘知识还不够了解，学历方面有些硬伤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你的学历白纸黑字的写着，不说别人也知道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1445" y="2951480"/>
            <a:ext cx="6779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划重点：此题不求有功但求无过，只要证明在这个岗位上没有性格方面的硬伤就可以了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9144000" cy="4392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436881" y="881531"/>
            <a:ext cx="4270236" cy="3136542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78560" y="2302213"/>
            <a:ext cx="678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kern="1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谈谈你离开上一家公司的原因</a:t>
            </a:r>
            <a:endParaRPr lang="zh-CN" altLang="en-US" sz="4000" kern="10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01638" y="1275613"/>
            <a:ext cx="940724" cy="940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>
                <a:solidFill>
                  <a:schemeClr val="accent1"/>
                </a:solidFill>
                <a:latin typeface="方正清刻本悦宋简体"/>
                <a:ea typeface="方正清刻本悦宋简体"/>
              </a:rPr>
              <a:t>4</a:t>
            </a:r>
            <a:endParaRPr lang="en-US" altLang="zh-CN" sz="4400">
              <a:solidFill>
                <a:schemeClr val="accent1"/>
              </a:solidFill>
              <a:latin typeface="方正清刻本悦宋简体"/>
              <a:ea typeface="方正清刻本悦宋简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15480" y="89664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离职原因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195" y="1550035"/>
            <a:ext cx="75164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提示：一定不要说上家公司的坏话，回答要表现出正能量，钱太少，工作太累，不想加班这类原因不要说。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推荐回答：我在上一家公司干得还可以，也取得了一些成绩，但在职业上遇到了瓶颈，进步有点慢，所以我选择来到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杭州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深圳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上海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寻求更广阔的发展空间，更好的实现我的人生价值。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6585" y="3307715"/>
            <a:ext cx="655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划重点：此题是考察个人稳定性，谨慎回答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wps稻壳儿素雅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A2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方正清刻本悦宋简体">
      <a:majorFont>
        <a:latin typeface="方正清刻本悦宋简体"/>
        <a:ea typeface="方正清刻本悦宋简体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2858</Words>
  <Application>WPS 演示</Application>
  <PresentationFormat>全屏显示(16:9)</PresentationFormat>
  <Paragraphs>389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微软雅黑</vt:lpstr>
      <vt:lpstr>Calibri</vt:lpstr>
      <vt:lpstr>方正清刻本悦宋简体</vt:lpstr>
      <vt:lpstr>Calibri Light</vt:lpstr>
      <vt:lpstr>方正宋刻本秀楷简体</vt:lpstr>
      <vt:lpstr>DIN-BoldItalic</vt:lpstr>
      <vt:lpstr>Arial Unicode MS</vt:lpstr>
      <vt:lpstr>微软雅黑 Light</vt:lpstr>
      <vt:lpstr>黑体</vt:lpstr>
      <vt:lpstr>Calibri Light</vt:lpstr>
      <vt:lpstr>微软雅黑 Light</vt:lpstr>
      <vt:lpstr>Microsoft YaHei UI</vt:lpstr>
      <vt:lpstr>Calibri</vt:lpstr>
      <vt:lpstr>造字工房朗倩（非商用）常规体</vt:lpstr>
      <vt:lpstr>方正清刻本悦宋简体</vt:lpstr>
      <vt:lpstr>Segoe Print</vt:lpstr>
      <vt:lpstr>造字工房朗倩（非商用）细体</vt:lpstr>
      <vt:lpstr>楷体</vt:lpstr>
      <vt:lpstr>仿宋</vt:lpstr>
      <vt:lpstr>新宋体</vt:lpstr>
      <vt:lpstr>方正粗黑宋简体</vt:lpstr>
      <vt:lpstr>Adobe 楷体 Std R</vt:lpstr>
      <vt:lpstr>04b_21</vt:lpstr>
      <vt:lpstr>Adobe Caslon Pro Bold</vt:lpstr>
      <vt:lpstr>Adobe Hebrew</vt:lpstr>
      <vt:lpstr>Adobe Myungjo Std M</vt:lpstr>
      <vt:lpstr>Arial Black</vt:lpstr>
      <vt:lpstr>Blackoak Std</vt:lpstr>
      <vt:lpstr>Candara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陈娟</cp:lastModifiedBy>
  <cp:revision>279</cp:revision>
  <dcterms:created xsi:type="dcterms:W3CDTF">2020-01-28T04:26:00Z</dcterms:created>
  <dcterms:modified xsi:type="dcterms:W3CDTF">2021-04-20T06:03:24Z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TemplateUUID">
    <vt:lpwstr>v1.0_mb_D/LqnNs25WhpU4pSCJ9bDQ==</vt:lpwstr>
  </property>
</Properties>
</file>