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9" name="Shape 159"/>
          <p:cNvSpPr/>
          <p:nvPr>
            <p:ph type="sldImg"/>
          </p:nvPr>
        </p:nvSpPr>
        <p:spPr>
          <a:xfrm>
            <a:off x="1143000" y="685800"/>
            <a:ext cx="4572000" cy="3429000"/>
          </a:xfrm>
          <a:prstGeom prst="rect">
            <a:avLst/>
          </a:prstGeom>
        </p:spPr>
        <p:txBody>
          <a:bodyPr/>
          <a:lstStyle/>
          <a:p>
            <a:pPr/>
          </a:p>
        </p:txBody>
      </p:sp>
      <p:sp>
        <p:nvSpPr>
          <p:cNvPr id="160" name="Shape 1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2 Titles and Content">
    <p:spTree>
      <p:nvGrpSpPr>
        <p:cNvPr id="1" name=""/>
        <p:cNvGrpSpPr/>
        <p:nvPr/>
      </p:nvGrpSpPr>
      <p:grpSpPr>
        <a:xfrm>
          <a:off x="0" y="0"/>
          <a:ext cx="0" cy="0"/>
          <a:chOff x="0" y="0"/>
          <a:chExt cx="0" cy="0"/>
        </a:xfrm>
      </p:grpSpPr>
      <p:sp>
        <p:nvSpPr>
          <p:cNvPr id="149" name="Body Level One…"/>
          <p:cNvSpPr txBox="1"/>
          <p:nvPr>
            <p:ph type="body" sz="quarter" idx="1"/>
          </p:nvPr>
        </p:nvSpPr>
        <p:spPr>
          <a:xfrm>
            <a:off x="782802" y="569447"/>
            <a:ext cx="11430001" cy="671932"/>
          </a:xfrm>
          <a:prstGeom prst="rect">
            <a:avLst/>
          </a:prstGeom>
        </p:spPr>
        <p:txBody>
          <a:bodyPr lIns="91399" tIns="91399" rIns="91399" bIns="91399"/>
          <a:lstStyle>
            <a:lvl1pPr marL="918440" indent="-759690" defTabSz="2438400">
              <a:lnSpc>
                <a:spcPct val="85000"/>
              </a:lnSpc>
              <a:spcBef>
                <a:spcPts val="0"/>
              </a:spcBef>
              <a:buClr>
                <a:srgbClr val="7500C0"/>
              </a:buClr>
              <a:buSzPts val="2800"/>
              <a:buFont typeface="Arial"/>
              <a:buChar char="●"/>
              <a:defRPr b="1" sz="2800">
                <a:solidFill>
                  <a:srgbClr val="7500C0"/>
                </a:solidFill>
                <a:latin typeface="Arial"/>
                <a:ea typeface="Arial"/>
                <a:cs typeface="Arial"/>
                <a:sym typeface="Arial"/>
              </a:defRPr>
            </a:lvl1pPr>
            <a:lvl2pPr marL="0" indent="685800" defTabSz="2438400">
              <a:lnSpc>
                <a:spcPct val="85000"/>
              </a:lnSpc>
              <a:spcBef>
                <a:spcPts val="0"/>
              </a:spcBef>
              <a:buClr>
                <a:srgbClr val="7500C0"/>
              </a:buClr>
              <a:buSzTx/>
              <a:buFont typeface="Arial"/>
              <a:buNone/>
              <a:defRPr b="1" sz="2800">
                <a:solidFill>
                  <a:srgbClr val="7500C0"/>
                </a:solidFill>
                <a:latin typeface="Arial"/>
                <a:ea typeface="Arial"/>
                <a:cs typeface="Arial"/>
                <a:sym typeface="Arial"/>
              </a:defRPr>
            </a:lvl2pPr>
            <a:lvl3pPr marL="1562100" indent="-533400" defTabSz="2438400">
              <a:lnSpc>
                <a:spcPct val="85000"/>
              </a:lnSpc>
              <a:spcBef>
                <a:spcPts val="0"/>
              </a:spcBef>
              <a:buClr>
                <a:srgbClr val="7500C0"/>
              </a:buClr>
              <a:buSzPts val="2800"/>
              <a:buFont typeface="Arial"/>
              <a:buChar char="■"/>
              <a:defRPr b="1" sz="2800">
                <a:solidFill>
                  <a:srgbClr val="7500C0"/>
                </a:solidFill>
                <a:latin typeface="Arial"/>
                <a:ea typeface="Arial"/>
                <a:cs typeface="Arial"/>
                <a:sym typeface="Arial"/>
              </a:defRPr>
            </a:lvl3pPr>
            <a:lvl4pPr marL="2319481" indent="-808181" defTabSz="2438400">
              <a:lnSpc>
                <a:spcPct val="85000"/>
              </a:lnSpc>
              <a:spcBef>
                <a:spcPts val="0"/>
              </a:spcBef>
              <a:buClr>
                <a:srgbClr val="7500C0"/>
              </a:buClr>
              <a:buSzPts val="2800"/>
              <a:buFont typeface="Arial"/>
              <a:buChar char="●"/>
              <a:defRPr b="1" sz="2800">
                <a:solidFill>
                  <a:srgbClr val="7500C0"/>
                </a:solidFill>
                <a:latin typeface="Arial"/>
                <a:ea typeface="Arial"/>
                <a:cs typeface="Arial"/>
                <a:sym typeface="Arial"/>
              </a:defRPr>
            </a:lvl4pPr>
            <a:lvl5pPr marL="2776681" indent="-808181" defTabSz="2438400">
              <a:lnSpc>
                <a:spcPct val="85000"/>
              </a:lnSpc>
              <a:spcBef>
                <a:spcPts val="0"/>
              </a:spcBef>
              <a:buClr>
                <a:srgbClr val="7500C0"/>
              </a:buClr>
              <a:buSzPts val="2800"/>
              <a:buFont typeface="Arial"/>
              <a:buChar char="○"/>
              <a:defRPr b="1" sz="2800">
                <a:solidFill>
                  <a:srgbClr val="7500C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0" y="0"/>
            <a:ext cx="658951" cy="640695"/>
          </a:xfrm>
          <a:prstGeom prst="rect">
            <a:avLst/>
          </a:prstGeom>
        </p:spPr>
        <p:txBody>
          <a:bodyPr lIns="91399" tIns="91399" rIns="91399" bIns="91399" anchor="t"/>
          <a:lstStyle>
            <a:lvl1pPr algn="l" defTabSz="2438400">
              <a:defRPr sz="3600">
                <a:latin typeface="Calibri"/>
                <a:ea typeface="Calibri"/>
                <a:cs typeface="Calibri"/>
                <a:sym typeface="Calibri"/>
              </a:defRPr>
            </a:lvl1pPr>
          </a:lstStyle>
          <a:p>
            <a:pPr/>
            <a:fld id="{86CB4B4D-7CA3-9044-876B-883B54F8677D}" type="slidenum"/>
          </a:p>
        </p:txBody>
      </p:sp>
      <p:sp>
        <p:nvSpPr>
          <p:cNvPr id="151" name="Title Text"/>
          <p:cNvSpPr txBox="1"/>
          <p:nvPr>
            <p:ph type="title"/>
          </p:nvPr>
        </p:nvSpPr>
        <p:spPr>
          <a:xfrm>
            <a:off x="762005" y="3657605"/>
            <a:ext cx="8549678" cy="5936702"/>
          </a:xfrm>
          <a:prstGeom prst="rect">
            <a:avLst/>
          </a:prstGeom>
        </p:spPr>
        <p:txBody>
          <a:bodyPr lIns="91399" tIns="91399" rIns="91399" bIns="91399" anchor="ctr"/>
          <a:lstStyle>
            <a:lvl1pPr defTabSz="2438400">
              <a:lnSpc>
                <a:spcPct val="90000"/>
              </a:lnSpc>
              <a:defRPr b="0" spc="0" sz="2800">
                <a:solidFill>
                  <a:srgbClr val="00BAFF"/>
                </a:solidFill>
                <a:latin typeface="Arial"/>
                <a:ea typeface="Arial"/>
                <a:cs typeface="Arial"/>
                <a:sym typeface="Arial"/>
              </a:defRPr>
            </a:lvl1pPr>
          </a:lstStyle>
          <a:p>
            <a:pPr/>
            <a:r>
              <a:t>Title Text</a:t>
            </a:r>
          </a:p>
        </p:txBody>
      </p:sp>
      <p:sp>
        <p:nvSpPr>
          <p:cNvPr id="152" name="Google Shape;73;p16"/>
          <p:cNvSpPr txBox="1"/>
          <p:nvPr>
            <p:ph type="body" sz="half" idx="21"/>
          </p:nvPr>
        </p:nvSpPr>
        <p:spPr>
          <a:xfrm>
            <a:off x="12212804" y="4619736"/>
            <a:ext cx="8837711" cy="8416822"/>
          </a:xfrm>
          <a:prstGeom prst="rect">
            <a:avLst/>
          </a:prstGeom>
        </p:spPr>
        <p:txBody>
          <a:bodyPr lIns="91399" tIns="91399" rIns="91399" bIns="91399"/>
          <a:lstStyle/>
          <a:p>
            <a:pPr marL="947881" indent="-808181" defTabSz="2438400">
              <a:spcBef>
                <a:spcPts val="2100"/>
              </a:spcBef>
              <a:buClr>
                <a:srgbClr val="000000"/>
              </a:buClr>
              <a:buSzPts val="2800"/>
              <a:buFont typeface="Arial"/>
              <a:buChar char="●"/>
              <a:defRPr sz="2800">
                <a:solidFill>
                  <a:srgbClr val="595959"/>
                </a:solidFill>
                <a:latin typeface="Arial"/>
                <a:ea typeface="Arial"/>
                <a:cs typeface="Arial"/>
                <a:sym typeface="Arial"/>
              </a:defRPr>
            </a:pPr>
          </a:p>
        </p:txBody>
      </p:sp>
      <p:sp>
        <p:nvSpPr>
          <p:cNvPr id="153" name="Google Shape;74;p16"/>
          <p:cNvSpPr txBox="1"/>
          <p:nvPr>
            <p:ph type="body" sz="quarter" idx="22"/>
          </p:nvPr>
        </p:nvSpPr>
        <p:spPr>
          <a:xfrm>
            <a:off x="12191996" y="3657605"/>
            <a:ext cx="7253538" cy="962129"/>
          </a:xfrm>
          <a:prstGeom prst="rect">
            <a:avLst/>
          </a:prstGeom>
        </p:spPr>
        <p:txBody>
          <a:bodyPr lIns="91399" tIns="91399" rIns="91399" bIns="91399"/>
          <a:lstStyle/>
          <a:p>
            <a:pPr marL="965200" indent="-812800" defTabSz="2438400">
              <a:lnSpc>
                <a:spcPct val="85000"/>
              </a:lnSpc>
              <a:spcBef>
                <a:spcPts val="0"/>
              </a:spcBef>
              <a:buClr>
                <a:srgbClr val="000000"/>
              </a:buClr>
              <a:buSzPts val="3200"/>
              <a:buFont typeface="Arial"/>
              <a:buChar char="●"/>
              <a:defRPr b="1" sz="3200">
                <a:solidFill>
                  <a:srgbClr val="59595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6701;p691"/>
          <p:cNvSpPr txBox="1"/>
          <p:nvPr/>
        </p:nvSpPr>
        <p:spPr>
          <a:xfrm>
            <a:off x="12999119" y="3083274"/>
            <a:ext cx="11141041" cy="92546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2438400">
              <a:lnSpc>
                <a:spcPct val="104999"/>
              </a:lnSpc>
              <a:defRPr b="1" sz="3200">
                <a:solidFill>
                  <a:srgbClr val="595959"/>
                </a:solidFill>
                <a:latin typeface="Arial"/>
                <a:ea typeface="Arial"/>
                <a:cs typeface="Arial"/>
                <a:sym typeface="Arial"/>
              </a:defRPr>
            </a:pPr>
            <a:r>
              <a:t>Challenge: </a:t>
            </a:r>
            <a:r>
              <a:rPr b="0"/>
              <a:t>Globally 323,454 flights are delayed every year. Airline-caused delays totaled 20.2 million minutes last year, generating huge cost for the company. Existing in-house technique reaches 53% accuracy for </a:t>
            </a:r>
            <a:r>
              <a:t>predicting flight delay</a:t>
            </a:r>
            <a:r>
              <a:rPr b="0"/>
              <a:t>, does not provide any time estimation (in </a:t>
            </a:r>
            <a:r>
              <a:rPr u="sng"/>
              <a:t>minutes</a:t>
            </a:r>
            <a:r>
              <a:rPr b="0"/>
              <a:t> as opposed to True/False) and is unable to capture the underlying reasons (explanation). </a:t>
            </a:r>
            <a:endParaRPr sz="2800"/>
          </a:p>
          <a:p>
            <a:pPr algn="just" defTabSz="2438400">
              <a:lnSpc>
                <a:spcPct val="104999"/>
              </a:lnSpc>
              <a:spcBef>
                <a:spcPts val="2400"/>
              </a:spcBef>
              <a:defRPr b="1" sz="3200">
                <a:solidFill>
                  <a:srgbClr val="595959"/>
                </a:solidFill>
                <a:latin typeface="Arial"/>
                <a:ea typeface="Arial"/>
                <a:cs typeface="Arial"/>
                <a:sym typeface="Arial"/>
              </a:defRPr>
            </a:pPr>
            <a:r>
              <a:t>AI Technology</a:t>
            </a:r>
            <a:r>
              <a:rPr b="0"/>
              <a:t>: Integration of AI related technologies i.e., Machine Learning (Deep Learning / Recurrent neural Network), Reasoning (through semantics-augmented case-based reasoning) and Natural Language Processing for building a robust model which can (1) predict flight delays in minutes, (2) explain delays by comparing with historical cases.</a:t>
            </a:r>
            <a:endParaRPr sz="2800"/>
          </a:p>
          <a:p>
            <a:pPr algn="just" defTabSz="2438400">
              <a:lnSpc>
                <a:spcPct val="104999"/>
              </a:lnSpc>
              <a:spcBef>
                <a:spcPts val="2400"/>
              </a:spcBef>
              <a:defRPr b="1" sz="3200">
                <a:solidFill>
                  <a:srgbClr val="595959"/>
                </a:solidFill>
                <a:latin typeface="Arial"/>
                <a:ea typeface="Arial"/>
                <a:cs typeface="Arial"/>
                <a:sym typeface="Arial"/>
              </a:defRPr>
            </a:pPr>
            <a:r>
              <a:t>XAI Technology</a:t>
            </a:r>
            <a:r>
              <a:rPr b="0"/>
              <a:t>: Knowledge graph embedded Sequence Learning using LSTMs</a:t>
            </a:r>
          </a:p>
        </p:txBody>
      </p:sp>
      <p:pic>
        <p:nvPicPr>
          <p:cNvPr id="163" name="Google Shape;6703;p691" descr="Google Shape;6703;p691"/>
          <p:cNvPicPr>
            <a:picLocks noChangeAspect="1"/>
          </p:cNvPicPr>
          <p:nvPr/>
        </p:nvPicPr>
        <p:blipFill>
          <a:blip r:embed="rId2">
            <a:extLst/>
          </a:blip>
          <a:stretch>
            <a:fillRect/>
          </a:stretch>
        </p:blipFill>
        <p:spPr>
          <a:xfrm>
            <a:off x="35095" y="3083274"/>
            <a:ext cx="12474407" cy="8095636"/>
          </a:xfrm>
          <a:prstGeom prst="rect">
            <a:avLst/>
          </a:prstGeom>
          <a:ln w="12700">
            <a:miter lim="400000"/>
          </a:ln>
        </p:spPr>
      </p:pic>
      <p:sp>
        <p:nvSpPr>
          <p:cNvPr id="164" name="Google Shape;6704;p691"/>
          <p:cNvSpPr txBox="1"/>
          <p:nvPr/>
        </p:nvSpPr>
        <p:spPr>
          <a:xfrm>
            <a:off x="91466" y="11337778"/>
            <a:ext cx="12642428" cy="852131"/>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algn="l" defTabSz="2438400">
              <a:defRPr>
                <a:solidFill>
                  <a:srgbClr val="000000"/>
                </a:solidFill>
                <a:latin typeface="Calibri"/>
                <a:ea typeface="Calibri"/>
                <a:cs typeface="Calibri"/>
                <a:sym typeface="Calibri"/>
              </a:defRPr>
            </a:lvl1pPr>
          </a:lstStyle>
          <a:p>
            <a:pPr/>
            <a:r>
              <a:t>Jiaoyan Chen, Freddy Lécué, Jeff Z. Pan, Ian Horrocks, Huajun Chen: Knowledge-Based Transfer Learning Explanation. KR 2018: 349-358</a:t>
            </a:r>
          </a:p>
        </p:txBody>
      </p:sp>
      <p:sp>
        <p:nvSpPr>
          <p:cNvPr id="165" name="Google Shape;6705;p691"/>
          <p:cNvSpPr txBox="1"/>
          <p:nvPr/>
        </p:nvSpPr>
        <p:spPr>
          <a:xfrm>
            <a:off x="91466" y="12261107"/>
            <a:ext cx="12642428" cy="852130"/>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algn="l" defTabSz="2438400">
              <a:defRPr>
                <a:solidFill>
                  <a:srgbClr val="000000"/>
                </a:solidFill>
                <a:latin typeface="Calibri"/>
                <a:ea typeface="Calibri"/>
                <a:cs typeface="Calibri"/>
                <a:sym typeface="Calibri"/>
              </a:defRPr>
            </a:lvl1pPr>
          </a:lstStyle>
          <a:p>
            <a:pPr/>
            <a:r>
              <a:t>Nicholas McCarthy, Mohammad Karzand, Freddy Lecue: Amsterdam to Dublin Eventually Delayed? LSTM and Transfer Learning for Predicting Delays of Low Cost Airlines: AAAI 2019</a:t>
            </a:r>
          </a:p>
        </p:txBody>
      </p:sp>
      <p:sp>
        <p:nvSpPr>
          <p:cNvPr id="166" name="Google Shape;6706;p691"/>
          <p:cNvSpPr txBox="1"/>
          <p:nvPr>
            <p:ph type="title"/>
          </p:nvPr>
        </p:nvSpPr>
        <p:spPr>
          <a:xfrm>
            <a:off x="711373" y="2"/>
            <a:ext cx="23132489" cy="1498230"/>
          </a:xfrm>
          <a:prstGeom prst="rect">
            <a:avLst/>
          </a:prstGeom>
        </p:spPr>
        <p:txBody>
          <a:bodyPr/>
          <a:lstStyle>
            <a:lvl1pPr>
              <a:defRPr sz="6400">
                <a:solidFill>
                  <a:srgbClr val="000000"/>
                </a:solidFill>
              </a:defRPr>
            </a:lvl1pPr>
          </a:lstStyle>
          <a:p>
            <a:pPr/>
            <a:r>
              <a:t>Explainable On-Time Performance – Transportation </a:t>
            </a:r>
          </a:p>
        </p:txBody>
      </p:sp>
      <p:pic>
        <p:nvPicPr>
          <p:cNvPr id="167" name="Google Shape;6707;p691" descr="Google Shape;6707;p691"/>
          <p:cNvPicPr>
            <a:picLocks noChangeAspect="1"/>
          </p:cNvPicPr>
          <p:nvPr/>
        </p:nvPicPr>
        <p:blipFill>
          <a:blip r:embed="rId3">
            <a:extLst/>
          </a:blip>
          <a:srcRect l="9051" t="36000" r="9050" b="36000"/>
          <a:stretch>
            <a:fillRect/>
          </a:stretch>
        </p:blipFill>
        <p:spPr>
          <a:xfrm>
            <a:off x="17791093" y="12279717"/>
            <a:ext cx="4608001" cy="886159"/>
          </a:xfrm>
          <a:prstGeom prst="rect">
            <a:avLst/>
          </a:prstGeom>
          <a:ln w="12700">
            <a:miter lim="400000"/>
          </a:ln>
        </p:spPr>
      </p:pic>
      <p:pic>
        <p:nvPicPr>
          <p:cNvPr id="168" name="Google Shape;6708;p691" descr="Google Shape;6708;p691"/>
          <p:cNvPicPr>
            <a:picLocks noChangeAspect="1"/>
          </p:cNvPicPr>
          <p:nvPr/>
        </p:nvPicPr>
        <p:blipFill>
          <a:blip r:embed="rId4">
            <a:extLst/>
          </a:blip>
          <a:stretch>
            <a:fillRect/>
          </a:stretch>
        </p:blipFill>
        <p:spPr>
          <a:xfrm>
            <a:off x="12999119" y="11962024"/>
            <a:ext cx="3438769" cy="1676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6714;p692"/>
          <p:cNvSpPr txBox="1"/>
          <p:nvPr/>
        </p:nvSpPr>
        <p:spPr>
          <a:xfrm>
            <a:off x="12999119" y="3947564"/>
            <a:ext cx="10795005" cy="98642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2438400">
              <a:lnSpc>
                <a:spcPct val="104999"/>
              </a:lnSpc>
              <a:defRPr b="1" sz="3200">
                <a:solidFill>
                  <a:srgbClr val="595959"/>
                </a:solidFill>
                <a:latin typeface="Arial"/>
                <a:ea typeface="Arial"/>
                <a:cs typeface="Arial"/>
                <a:sym typeface="Arial"/>
              </a:defRPr>
            </a:pPr>
            <a:r>
              <a:t>Challenge: </a:t>
            </a:r>
            <a:r>
              <a:rPr b="0"/>
              <a:t>Accenture is managing every year more than 80,000 opportunities and 35,000 contracts with an expected revenue of $34.1 billion. Revenue expectation does not meet estimation due to the complexity and risks of critical contracts. This is, in part, due to the (1) large volume of projects to assess and control, and (2) the existing non-systematic assessment process.</a:t>
            </a:r>
            <a:endParaRPr sz="2800"/>
          </a:p>
          <a:p>
            <a:pPr algn="just" defTabSz="2438400">
              <a:lnSpc>
                <a:spcPct val="104999"/>
              </a:lnSpc>
              <a:spcBef>
                <a:spcPts val="2400"/>
              </a:spcBef>
              <a:defRPr b="1" sz="3200">
                <a:solidFill>
                  <a:srgbClr val="595959"/>
                </a:solidFill>
                <a:latin typeface="Arial"/>
                <a:ea typeface="Arial"/>
                <a:cs typeface="Arial"/>
                <a:sym typeface="Arial"/>
              </a:defRPr>
            </a:pPr>
            <a:r>
              <a:t>AI Technology</a:t>
            </a:r>
            <a:r>
              <a:rPr b="0"/>
              <a:t>: Integration of AI technologies i.e., Machine Learning, Reasoning, Natural Language Processing for building a robust model which can (1) predict revenue loss, (2) recommend corrective actions, and (3) explain why such actions might have a positive impact.</a:t>
            </a:r>
            <a:endParaRPr sz="2800"/>
          </a:p>
          <a:p>
            <a:pPr algn="just" defTabSz="2438400">
              <a:lnSpc>
                <a:spcPct val="104999"/>
              </a:lnSpc>
              <a:spcBef>
                <a:spcPts val="2400"/>
              </a:spcBef>
              <a:defRPr b="1" sz="3200">
                <a:solidFill>
                  <a:srgbClr val="595959"/>
                </a:solidFill>
                <a:latin typeface="Arial"/>
                <a:ea typeface="Arial"/>
                <a:cs typeface="Arial"/>
                <a:sym typeface="Arial"/>
              </a:defRPr>
            </a:pPr>
            <a:r>
              <a:t>XAI Technology: </a:t>
            </a:r>
            <a:r>
              <a:rPr b="0"/>
              <a:t>Knowledge graph embedded Random Forrest</a:t>
            </a:r>
            <a:endParaRPr sz="2800"/>
          </a:p>
          <a:p>
            <a:pPr algn="just" defTabSz="2438400">
              <a:lnSpc>
                <a:spcPct val="104999"/>
              </a:lnSpc>
              <a:spcBef>
                <a:spcPts val="2400"/>
              </a:spcBef>
              <a:defRPr sz="3200">
                <a:solidFill>
                  <a:srgbClr val="595959"/>
                </a:solidFill>
                <a:latin typeface="Arial"/>
                <a:ea typeface="Arial"/>
                <a:cs typeface="Arial"/>
                <a:sym typeface="Arial"/>
              </a:defRPr>
            </a:pPr>
          </a:p>
          <a:p>
            <a:pPr marL="304800" indent="-241300" algn="just" defTabSz="2438400">
              <a:lnSpc>
                <a:spcPct val="104999"/>
              </a:lnSpc>
              <a:spcBef>
                <a:spcPts val="2400"/>
              </a:spcBef>
              <a:defRPr b="1" sz="3200">
                <a:solidFill>
                  <a:srgbClr val="595959"/>
                </a:solidFill>
                <a:latin typeface="Arial"/>
                <a:ea typeface="Arial"/>
                <a:cs typeface="Arial"/>
                <a:sym typeface="Arial"/>
              </a:defRPr>
            </a:pPr>
          </a:p>
        </p:txBody>
      </p:sp>
      <p:pic>
        <p:nvPicPr>
          <p:cNvPr id="171" name="Google Shape;6717;p692" descr="Google Shape;6717;p692"/>
          <p:cNvPicPr>
            <a:picLocks noChangeAspect="1"/>
          </p:cNvPicPr>
          <p:nvPr/>
        </p:nvPicPr>
        <p:blipFill>
          <a:blip r:embed="rId2">
            <a:extLst/>
          </a:blip>
          <a:stretch>
            <a:fillRect/>
          </a:stretch>
        </p:blipFill>
        <p:spPr>
          <a:xfrm>
            <a:off x="762010" y="2190109"/>
            <a:ext cx="12080473" cy="7368803"/>
          </a:xfrm>
          <a:prstGeom prst="rect">
            <a:avLst/>
          </a:prstGeom>
          <a:ln w="12700">
            <a:miter lim="400000"/>
          </a:ln>
        </p:spPr>
      </p:pic>
      <p:sp>
        <p:nvSpPr>
          <p:cNvPr id="172" name="Google Shape;6718;p692"/>
          <p:cNvSpPr txBox="1"/>
          <p:nvPr/>
        </p:nvSpPr>
        <p:spPr>
          <a:xfrm>
            <a:off x="663620" y="9834211"/>
            <a:ext cx="12165714" cy="1588730"/>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algn="l" defTabSz="2438400">
              <a:defRPr>
                <a:solidFill>
                  <a:srgbClr val="000000"/>
                </a:solidFill>
                <a:latin typeface="Calibri"/>
                <a:ea typeface="Calibri"/>
                <a:cs typeface="Calibri"/>
                <a:sym typeface="Calibri"/>
              </a:defRPr>
            </a:lvl1pPr>
          </a:lstStyle>
          <a:p>
            <a:pPr/>
            <a:r>
              <a:t>Jiewen Wu, Freddy Lécué, Christophe Guéret, Jer Hayes, Sara van de Moosdijk, Gemma Gallagher, Peter McCanney, Eugene Eichelberger: Personalizing Actions in Context for Risk Management Using Semantic Web Technologies. International Semantic Web Conference (2) 2017: 367-383</a:t>
            </a:r>
          </a:p>
        </p:txBody>
      </p:sp>
      <p:sp>
        <p:nvSpPr>
          <p:cNvPr id="173" name="Google Shape;6719;p692"/>
          <p:cNvSpPr txBox="1"/>
          <p:nvPr>
            <p:ph type="title"/>
          </p:nvPr>
        </p:nvSpPr>
        <p:spPr>
          <a:xfrm>
            <a:off x="711373" y="2"/>
            <a:ext cx="23132489" cy="1498230"/>
          </a:xfrm>
          <a:prstGeom prst="rect">
            <a:avLst/>
          </a:prstGeom>
        </p:spPr>
        <p:txBody>
          <a:bodyPr/>
          <a:lstStyle>
            <a:lvl1pPr>
              <a:defRPr sz="6400">
                <a:solidFill>
                  <a:srgbClr val="000000"/>
                </a:solidFill>
              </a:defRPr>
            </a:lvl1pPr>
          </a:lstStyle>
          <a:p>
            <a:pPr/>
            <a:r>
              <a:t>Explainable Risk Management – Finance </a:t>
            </a:r>
          </a:p>
        </p:txBody>
      </p:sp>
      <p:pic>
        <p:nvPicPr>
          <p:cNvPr id="174" name="Google Shape;6720;p692" descr="Google Shape;6720;p692"/>
          <p:cNvPicPr>
            <a:picLocks noChangeAspect="1"/>
          </p:cNvPicPr>
          <p:nvPr/>
        </p:nvPicPr>
        <p:blipFill>
          <a:blip r:embed="rId3">
            <a:extLst/>
          </a:blip>
          <a:stretch>
            <a:fillRect/>
          </a:stretch>
        </p:blipFill>
        <p:spPr>
          <a:xfrm>
            <a:off x="20405092" y="1751594"/>
            <a:ext cx="3438769" cy="1676401"/>
          </a:xfrm>
          <a:prstGeom prst="rect">
            <a:avLst/>
          </a:prstGeom>
          <a:ln w="12700">
            <a:miter lim="400000"/>
          </a:ln>
        </p:spPr>
      </p:pic>
      <p:sp>
        <p:nvSpPr>
          <p:cNvPr id="175" name="TextBox 3"/>
          <p:cNvSpPr txBox="1"/>
          <p:nvPr/>
        </p:nvSpPr>
        <p:spPr>
          <a:xfrm>
            <a:off x="609845" y="11771503"/>
            <a:ext cx="12164577" cy="544871"/>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lvl1pPr algn="l" defTabSz="2438400">
              <a:defRPr>
                <a:solidFill>
                  <a:srgbClr val="000000"/>
                </a:solidFill>
                <a:latin typeface="Calibri"/>
                <a:ea typeface="Calibri"/>
                <a:cs typeface="Calibri"/>
                <a:sym typeface="Calibri"/>
              </a:defRPr>
            </a:lvl1pPr>
          </a:lstStyle>
          <a:p>
            <a:pPr/>
            <a:r>
              <a:t>Alvaro H. C. Correia, Freddy Lécué: Human-in-the-Loop Feature Selection. AAAI 2019: 2438-2445</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