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61" r:id="rId5"/>
    <p:sldId id="260" r:id="rId6"/>
    <p:sldId id="262" r:id="rId7"/>
    <p:sldId id="259"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94660" autoAdjust="0"/>
  </p:normalViewPr>
  <p:slideViewPr>
    <p:cSldViewPr>
      <p:cViewPr>
        <p:scale>
          <a:sx n="66" d="100"/>
          <a:sy n="66" d="100"/>
        </p:scale>
        <p:origin x="-1812"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A2887-2DD9-4683-B93C-68F948A6B92A}" type="datetimeFigureOut">
              <a:rPr lang="ru-RU" smtClean="0"/>
              <a:t>23.04.2019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1D5AA-4E6B-4204-9F0B-97B32A7113CC}" type="slidenum">
              <a:rPr lang="ru-RU" smtClean="0"/>
              <a:t>‹#›</a:t>
            </a:fld>
            <a:endParaRPr lang="ru-RU"/>
          </a:p>
        </p:txBody>
      </p:sp>
    </p:spTree>
    <p:extLst>
      <p:ext uri="{BB962C8B-B14F-4D97-AF65-F5344CB8AC3E}">
        <p14:creationId xmlns:p14="http://schemas.microsoft.com/office/powerpoint/2010/main" val="305303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F91D5AA-4E6B-4204-9F0B-97B32A7113CC}" type="slidenum">
              <a:rPr lang="ru-RU" smtClean="0"/>
              <a:t>1</a:t>
            </a:fld>
            <a:endParaRPr lang="ru-RU"/>
          </a:p>
        </p:txBody>
      </p:sp>
    </p:spTree>
    <p:extLst>
      <p:ext uri="{BB962C8B-B14F-4D97-AF65-F5344CB8AC3E}">
        <p14:creationId xmlns:p14="http://schemas.microsoft.com/office/powerpoint/2010/main" val="3616563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
        <p:nvSpPr>
          <p:cNvPr id="8" name="Content Placeholder 7"/>
          <p:cNvSpPr>
            <a:spLocks noGrp="1"/>
          </p:cNvSpPr>
          <p:nvPr>
            <p:ph sz="quarter" idx="13"/>
          </p:nvPr>
        </p:nvSpPr>
        <p:spPr>
          <a:xfrm>
            <a:off x="609600" y="1600200"/>
            <a:ext cx="79248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5" name="Date Placeholder 4"/>
          <p:cNvSpPr>
            <a:spLocks noGrp="1"/>
          </p:cNvSpPr>
          <p:nvPr>
            <p:ph type="dt" sz="half" idx="10"/>
          </p:nvPr>
        </p:nvSpPr>
        <p:spPr/>
        <p:txBody>
          <a:bodyPr/>
          <a:lstStyle/>
          <a:p>
            <a:fld id="{1720760D-B3C8-4947-9B03-982C4AD52F72}"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1720760D-B3C8-4947-9B03-982C4AD52F72}" type="datetimeFigureOut">
              <a:rPr lang="ru-RU" smtClean="0"/>
              <a:t>23.04.2019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720760D-B3C8-4947-9B03-982C4AD52F72}" type="datetimeFigureOut">
              <a:rPr lang="ru-RU" smtClean="0"/>
              <a:t>23.04.2019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0760D-B3C8-4947-9B03-982C4AD52F72}" type="datetimeFigureOut">
              <a:rPr lang="ru-RU" smtClean="0"/>
              <a:t>23.04.2019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720760D-B3C8-4947-9B03-982C4AD52F72}"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720760D-B3C8-4947-9B03-982C4AD52F72}"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720760D-B3C8-4947-9B03-982C4AD52F72}" type="datetimeFigureOut">
              <a:rPr lang="ru-RU" smtClean="0"/>
              <a:t>23.04.2019</a:t>
            </a:fld>
            <a:endParaRPr lang="ru-RU"/>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ru-RU"/>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593234C8-82DE-43CA-B44A-CB93BE97D4DB}"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gr.imces.ru/stdpub/mgr-kamchatka/kf_gs_ra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andfonline.com/doi/full/10.1080/02626667.2015.1131897#F00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dirty="0"/>
              <a:t>Use of the wavelet transform on hydro-meteorological </a:t>
            </a:r>
            <a:r>
              <a:rPr lang="en-US" dirty="0" smtClean="0"/>
              <a:t>data</a:t>
            </a:r>
            <a:endParaRPr lang="ru-RU" dirty="0"/>
          </a:p>
        </p:txBody>
      </p:sp>
    </p:spTree>
    <p:extLst>
      <p:ext uri="{BB962C8B-B14F-4D97-AF65-F5344CB8AC3E}">
        <p14:creationId xmlns:p14="http://schemas.microsoft.com/office/powerpoint/2010/main" val="3872804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9600" y="476672"/>
            <a:ext cx="7924800" cy="5760640"/>
          </a:xfrm>
        </p:spPr>
        <p:txBody>
          <a:bodyPr>
            <a:normAutofit/>
          </a:bodyPr>
          <a:lstStyle/>
          <a:p>
            <a:pPr marL="0" indent="0">
              <a:buNone/>
            </a:pPr>
            <a:r>
              <a:rPr lang="en-US" dirty="0">
                <a:latin typeface="Arial" pitchFamily="34" charset="0"/>
                <a:cs typeface="Arial" pitchFamily="34" charset="0"/>
              </a:rPr>
              <a:t>from </a:t>
            </a:r>
            <a:r>
              <a:rPr lang="en-US" dirty="0" err="1">
                <a:latin typeface="Arial" pitchFamily="34" charset="0"/>
                <a:cs typeface="Arial" pitchFamily="34" charset="0"/>
              </a:rPr>
              <a:t>scipy</a:t>
            </a:r>
            <a:r>
              <a:rPr lang="en-US" dirty="0">
                <a:latin typeface="Arial" pitchFamily="34" charset="0"/>
                <a:cs typeface="Arial" pitchFamily="34" charset="0"/>
              </a:rPr>
              <a:t> import signal</a:t>
            </a:r>
          </a:p>
          <a:p>
            <a:pPr marL="0" indent="0">
              <a:buNone/>
            </a:pPr>
            <a:r>
              <a:rPr lang="en-US" dirty="0">
                <a:latin typeface="Arial" pitchFamily="34" charset="0"/>
                <a:cs typeface="Arial" pitchFamily="34" charset="0"/>
              </a:rPr>
              <a:t>import </a:t>
            </a:r>
            <a:r>
              <a:rPr lang="en-US" dirty="0" err="1">
                <a:latin typeface="Arial" pitchFamily="34" charset="0"/>
                <a:cs typeface="Arial" pitchFamily="34" charset="0"/>
              </a:rPr>
              <a:t>matplotlib.pyplot</a:t>
            </a:r>
            <a:r>
              <a:rPr lang="en-US" dirty="0">
                <a:latin typeface="Arial" pitchFamily="34" charset="0"/>
                <a:cs typeface="Arial" pitchFamily="34" charset="0"/>
              </a:rPr>
              <a:t> as </a:t>
            </a:r>
            <a:r>
              <a:rPr lang="en-US" dirty="0" err="1">
                <a:latin typeface="Arial" pitchFamily="34" charset="0"/>
                <a:cs typeface="Arial" pitchFamily="34" charset="0"/>
              </a:rPr>
              <a:t>plt</a:t>
            </a:r>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widths = </a:t>
            </a:r>
            <a:r>
              <a:rPr lang="en-US" dirty="0" err="1">
                <a:latin typeface="Arial" pitchFamily="34" charset="0"/>
                <a:cs typeface="Arial" pitchFamily="34" charset="0"/>
              </a:rPr>
              <a:t>np.arange</a:t>
            </a:r>
            <a:r>
              <a:rPr lang="en-US" dirty="0">
                <a:latin typeface="Arial" pitchFamily="34" charset="0"/>
                <a:cs typeface="Arial" pitchFamily="34" charset="0"/>
              </a:rPr>
              <a:t>(1, 61)</a:t>
            </a:r>
          </a:p>
          <a:p>
            <a:pPr marL="0" indent="0">
              <a:buNone/>
            </a:pPr>
            <a:r>
              <a:rPr lang="en-US" dirty="0" err="1">
                <a:latin typeface="Arial" pitchFamily="34" charset="0"/>
                <a:cs typeface="Arial" pitchFamily="34" charset="0"/>
              </a:rPr>
              <a:t>cwtmatr</a:t>
            </a:r>
            <a:r>
              <a:rPr lang="en-US" dirty="0">
                <a:latin typeface="Arial" pitchFamily="34" charset="0"/>
                <a:cs typeface="Arial" pitchFamily="34" charset="0"/>
              </a:rPr>
              <a:t> = </a:t>
            </a:r>
            <a:r>
              <a:rPr lang="en-US" dirty="0" err="1">
                <a:latin typeface="Arial" pitchFamily="34" charset="0"/>
                <a:cs typeface="Arial" pitchFamily="34" charset="0"/>
              </a:rPr>
              <a:t>signal.cwt</a:t>
            </a:r>
            <a:r>
              <a:rPr lang="en-US" dirty="0">
                <a:latin typeface="Arial" pitchFamily="34" charset="0"/>
                <a:cs typeface="Arial" pitchFamily="34" charset="0"/>
              </a:rPr>
              <a:t>(</a:t>
            </a:r>
            <a:r>
              <a:rPr lang="en-US" dirty="0" err="1">
                <a:latin typeface="Arial" pitchFamily="34" charset="0"/>
                <a:cs typeface="Arial" pitchFamily="34" charset="0"/>
              </a:rPr>
              <a:t>sst</a:t>
            </a:r>
            <a:r>
              <a:rPr lang="en-US" dirty="0">
                <a:latin typeface="Arial" pitchFamily="34" charset="0"/>
                <a:cs typeface="Arial" pitchFamily="34" charset="0"/>
              </a:rPr>
              <a:t>, </a:t>
            </a:r>
            <a:r>
              <a:rPr lang="en-US" dirty="0" err="1">
                <a:latin typeface="Arial" pitchFamily="34" charset="0"/>
                <a:cs typeface="Arial" pitchFamily="34" charset="0"/>
              </a:rPr>
              <a:t>signal.ricker</a:t>
            </a:r>
            <a:r>
              <a:rPr lang="en-US" dirty="0">
                <a:latin typeface="Arial" pitchFamily="34" charset="0"/>
                <a:cs typeface="Arial" pitchFamily="34" charset="0"/>
              </a:rPr>
              <a:t>, widths)</a:t>
            </a:r>
          </a:p>
          <a:p>
            <a:pPr marL="0" indent="0">
              <a:buNone/>
            </a:pPr>
            <a:r>
              <a:rPr lang="en-US" dirty="0">
                <a:latin typeface="Arial" pitchFamily="34" charset="0"/>
                <a:cs typeface="Arial" pitchFamily="34" charset="0"/>
              </a:rPr>
              <a:t>fig = </a:t>
            </a:r>
            <a:r>
              <a:rPr lang="en-US" dirty="0" err="1">
                <a:latin typeface="Arial" pitchFamily="34" charset="0"/>
                <a:cs typeface="Arial" pitchFamily="34" charset="0"/>
              </a:rPr>
              <a:t>plt.figure</a:t>
            </a:r>
            <a:r>
              <a:rPr lang="en-US" dirty="0">
                <a:latin typeface="Arial" pitchFamily="34" charset="0"/>
                <a:cs typeface="Arial" pitchFamily="34" charset="0"/>
              </a:rPr>
              <a:t>(</a:t>
            </a:r>
            <a:r>
              <a:rPr lang="en-US" dirty="0" err="1">
                <a:latin typeface="Arial" pitchFamily="34" charset="0"/>
                <a:cs typeface="Arial" pitchFamily="34" charset="0"/>
              </a:rPr>
              <a:t>figsize</a:t>
            </a:r>
            <a:r>
              <a:rPr lang="en-US" dirty="0">
                <a:latin typeface="Arial" pitchFamily="34" charset="0"/>
                <a:cs typeface="Arial" pitchFamily="34" charset="0"/>
              </a:rPr>
              <a:t>=(18, 10))</a:t>
            </a:r>
          </a:p>
          <a:p>
            <a:pPr marL="0" indent="0">
              <a:buNone/>
            </a:pPr>
            <a:r>
              <a:rPr lang="en-US" dirty="0" err="1">
                <a:latin typeface="Arial" pitchFamily="34" charset="0"/>
                <a:cs typeface="Arial" pitchFamily="34" charset="0"/>
              </a:rPr>
              <a:t>ax.set_xlabel</a:t>
            </a:r>
            <a:r>
              <a:rPr lang="en-US" dirty="0">
                <a:latin typeface="Arial" pitchFamily="34" charset="0"/>
                <a:cs typeface="Arial" pitchFamily="34" charset="0"/>
              </a:rPr>
              <a:t>('(</a:t>
            </a:r>
            <a:r>
              <a:rPr lang="en-US" dirty="0" err="1">
                <a:latin typeface="Arial" pitchFamily="34" charset="0"/>
                <a:cs typeface="Arial" pitchFamily="34" charset="0"/>
              </a:rPr>
              <a:t>degC</a:t>
            </a:r>
            <a:r>
              <a:rPr lang="en-US" dirty="0">
                <a:latin typeface="Arial" pitchFamily="34" charset="0"/>
                <a:cs typeface="Arial" pitchFamily="34" charset="0"/>
              </a:rPr>
              <a:t>)')</a:t>
            </a:r>
          </a:p>
          <a:p>
            <a:pPr marL="0" indent="0">
              <a:buNone/>
            </a:pPr>
            <a:r>
              <a:rPr lang="en-US" dirty="0" err="1">
                <a:latin typeface="Arial" pitchFamily="34" charset="0"/>
                <a:cs typeface="Arial" pitchFamily="34" charset="0"/>
              </a:rPr>
              <a:t>plt.plot</a:t>
            </a:r>
            <a:r>
              <a:rPr lang="en-US" dirty="0">
                <a:latin typeface="Arial" pitchFamily="34" charset="0"/>
                <a:cs typeface="Arial" pitchFamily="34" charset="0"/>
              </a:rPr>
              <a:t>(</a:t>
            </a:r>
            <a:r>
              <a:rPr lang="en-US" dirty="0" err="1">
                <a:latin typeface="Arial" pitchFamily="34" charset="0"/>
                <a:cs typeface="Arial" pitchFamily="34" charset="0"/>
              </a:rPr>
              <a:t>cwtmatr</a:t>
            </a:r>
            <a:r>
              <a:rPr lang="en-US" dirty="0">
                <a:latin typeface="Arial" pitchFamily="34" charset="0"/>
                <a:cs typeface="Arial" pitchFamily="34" charset="0"/>
              </a:rPr>
              <a:t>[0])</a:t>
            </a:r>
          </a:p>
          <a:p>
            <a:pPr marL="0" indent="0">
              <a:buNone/>
            </a:pPr>
            <a:r>
              <a:rPr lang="en-US" dirty="0" err="1">
                <a:latin typeface="Arial" pitchFamily="34" charset="0"/>
                <a:cs typeface="Arial" pitchFamily="34" charset="0"/>
              </a:rPr>
              <a:t>plt.plot</a:t>
            </a:r>
            <a:r>
              <a:rPr lang="en-US" dirty="0">
                <a:latin typeface="Arial" pitchFamily="34" charset="0"/>
                <a:cs typeface="Arial" pitchFamily="34" charset="0"/>
              </a:rPr>
              <a:t>(</a:t>
            </a:r>
            <a:r>
              <a:rPr lang="en-US" dirty="0" err="1">
                <a:latin typeface="Arial" pitchFamily="34" charset="0"/>
                <a:cs typeface="Arial" pitchFamily="34" charset="0"/>
              </a:rPr>
              <a:t>cwtmatr</a:t>
            </a:r>
            <a:r>
              <a:rPr lang="en-US" dirty="0">
                <a:latin typeface="Arial" pitchFamily="34" charset="0"/>
                <a:cs typeface="Arial" pitchFamily="34" charset="0"/>
              </a:rPr>
              <a:t>[1])</a:t>
            </a:r>
          </a:p>
          <a:p>
            <a:pPr marL="0" indent="0">
              <a:buNone/>
            </a:pPr>
            <a:r>
              <a:rPr lang="en-US" dirty="0" err="1">
                <a:latin typeface="Arial" pitchFamily="34" charset="0"/>
                <a:cs typeface="Arial" pitchFamily="34" charset="0"/>
              </a:rPr>
              <a:t>plt.plot</a:t>
            </a:r>
            <a:r>
              <a:rPr lang="en-US" dirty="0">
                <a:latin typeface="Arial" pitchFamily="34" charset="0"/>
                <a:cs typeface="Arial" pitchFamily="34" charset="0"/>
              </a:rPr>
              <a:t>(</a:t>
            </a:r>
            <a:r>
              <a:rPr lang="en-US" dirty="0" err="1">
                <a:latin typeface="Arial" pitchFamily="34" charset="0"/>
                <a:cs typeface="Arial" pitchFamily="34" charset="0"/>
              </a:rPr>
              <a:t>cwtmatr</a:t>
            </a:r>
            <a:r>
              <a:rPr lang="en-US" dirty="0">
                <a:latin typeface="Arial" pitchFamily="34" charset="0"/>
                <a:cs typeface="Arial" pitchFamily="34" charset="0"/>
              </a:rPr>
              <a:t>[2])</a:t>
            </a:r>
          </a:p>
          <a:p>
            <a:pPr marL="0" indent="0">
              <a:buNone/>
            </a:pPr>
            <a:r>
              <a:rPr lang="en-US" dirty="0" err="1">
                <a:latin typeface="Arial" pitchFamily="34" charset="0"/>
                <a:cs typeface="Arial" pitchFamily="34" charset="0"/>
              </a:rPr>
              <a:t>plt.plot</a:t>
            </a:r>
            <a:r>
              <a:rPr lang="en-US" dirty="0">
                <a:latin typeface="Arial" pitchFamily="34" charset="0"/>
                <a:cs typeface="Arial" pitchFamily="34" charset="0"/>
              </a:rPr>
              <a:t>(</a:t>
            </a:r>
            <a:r>
              <a:rPr lang="en-US" dirty="0" err="1">
                <a:latin typeface="Arial" pitchFamily="34" charset="0"/>
                <a:cs typeface="Arial" pitchFamily="34" charset="0"/>
              </a:rPr>
              <a:t>cwtmatr</a:t>
            </a:r>
            <a:r>
              <a:rPr lang="en-US" dirty="0">
                <a:latin typeface="Arial" pitchFamily="34" charset="0"/>
                <a:cs typeface="Arial" pitchFamily="34" charset="0"/>
              </a:rPr>
              <a:t>[3])</a:t>
            </a:r>
          </a:p>
          <a:p>
            <a:pPr marL="0" indent="0">
              <a:buNone/>
            </a:pPr>
            <a:r>
              <a:rPr lang="en-US" dirty="0" err="1">
                <a:latin typeface="Arial" pitchFamily="34" charset="0"/>
                <a:cs typeface="Arial" pitchFamily="34" charset="0"/>
              </a:rPr>
              <a:t>plt.xlabel</a:t>
            </a:r>
            <a:r>
              <a:rPr lang="en-US" dirty="0">
                <a:latin typeface="Arial" pitchFamily="34" charset="0"/>
                <a:cs typeface="Arial" pitchFamily="34" charset="0"/>
              </a:rPr>
              <a:t>('</a:t>
            </a:r>
            <a:r>
              <a:rPr lang="ru-RU" dirty="0">
                <a:latin typeface="Arial" pitchFamily="34" charset="0"/>
                <a:cs typeface="Arial" pitchFamily="34" charset="0"/>
              </a:rPr>
              <a:t>Дни', </a:t>
            </a:r>
            <a:r>
              <a:rPr lang="en-US" dirty="0" err="1">
                <a:latin typeface="Arial" pitchFamily="34" charset="0"/>
                <a:cs typeface="Arial" pitchFamily="34" charset="0"/>
              </a:rPr>
              <a:t>fontsize</a:t>
            </a:r>
            <a:r>
              <a:rPr lang="en-US" dirty="0">
                <a:latin typeface="Arial" pitchFamily="34" charset="0"/>
                <a:cs typeface="Arial" pitchFamily="34" charset="0"/>
              </a:rPr>
              <a:t>=20)</a:t>
            </a:r>
          </a:p>
          <a:p>
            <a:pPr marL="0" indent="0">
              <a:buNone/>
            </a:pPr>
            <a:r>
              <a:rPr lang="en-US" dirty="0" err="1">
                <a:latin typeface="Arial" pitchFamily="34" charset="0"/>
                <a:cs typeface="Arial" pitchFamily="34" charset="0"/>
              </a:rPr>
              <a:t>plt.ylabel</a:t>
            </a:r>
            <a:r>
              <a:rPr lang="en-US" dirty="0">
                <a:latin typeface="Arial" pitchFamily="34" charset="0"/>
                <a:cs typeface="Arial" pitchFamily="34" charset="0"/>
              </a:rPr>
              <a:t>('</a:t>
            </a:r>
            <a:r>
              <a:rPr lang="ru-RU" dirty="0">
                <a:latin typeface="Arial" pitchFamily="34" charset="0"/>
                <a:cs typeface="Arial" pitchFamily="34" charset="0"/>
              </a:rPr>
              <a:t>Амплитуда', </a:t>
            </a:r>
            <a:r>
              <a:rPr lang="en-US" dirty="0" err="1">
                <a:latin typeface="Arial" pitchFamily="34" charset="0"/>
                <a:cs typeface="Arial" pitchFamily="34" charset="0"/>
              </a:rPr>
              <a:t>fontsize</a:t>
            </a:r>
            <a:r>
              <a:rPr lang="en-US" dirty="0">
                <a:latin typeface="Arial" pitchFamily="34" charset="0"/>
                <a:cs typeface="Arial" pitchFamily="34" charset="0"/>
              </a:rPr>
              <a:t>=20)</a:t>
            </a:r>
          </a:p>
          <a:p>
            <a:pPr marL="0" indent="0">
              <a:buNone/>
            </a:pPr>
            <a:r>
              <a:rPr lang="en-US" dirty="0" err="1">
                <a:latin typeface="Arial" pitchFamily="34" charset="0"/>
                <a:cs typeface="Arial" pitchFamily="34" charset="0"/>
              </a:rPr>
              <a:t>plt.title</a:t>
            </a:r>
            <a:r>
              <a:rPr lang="en-US" dirty="0">
                <a:latin typeface="Arial" pitchFamily="34" charset="0"/>
                <a:cs typeface="Arial" pitchFamily="34" charset="0"/>
              </a:rPr>
              <a:t>('</a:t>
            </a:r>
            <a:r>
              <a:rPr lang="ru-RU" dirty="0">
                <a:latin typeface="Arial" pitchFamily="34" charset="0"/>
                <a:cs typeface="Arial" pitchFamily="34" charset="0"/>
              </a:rPr>
              <a:t>Рассчитанные значения интегралов функции для каждого масштаба в каждый момент времени', </a:t>
            </a:r>
            <a:r>
              <a:rPr lang="en-US" dirty="0" err="1">
                <a:latin typeface="Arial" pitchFamily="34" charset="0"/>
                <a:cs typeface="Arial" pitchFamily="34" charset="0"/>
              </a:rPr>
              <a:t>fontsize</a:t>
            </a:r>
            <a:r>
              <a:rPr lang="en-US" dirty="0">
                <a:latin typeface="Arial" pitchFamily="34" charset="0"/>
                <a:cs typeface="Arial" pitchFamily="34" charset="0"/>
              </a:rPr>
              <a:t>=20)</a:t>
            </a:r>
            <a:endParaRPr lang="ru-RU" dirty="0">
              <a:latin typeface="Arial" pitchFamily="34" charset="0"/>
              <a:cs typeface="Arial" pitchFamily="34" charset="0"/>
            </a:endParaRPr>
          </a:p>
        </p:txBody>
      </p:sp>
    </p:spTree>
    <p:extLst>
      <p:ext uri="{BB962C8B-B14F-4D97-AF65-F5344CB8AC3E}">
        <p14:creationId xmlns:p14="http://schemas.microsoft.com/office/powerpoint/2010/main" val="1363284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p:cNvPicPr>
          <p:nvPr>
            <p:ph sz="quarter" idx="13"/>
          </p:nvPr>
        </p:nvPicPr>
        <p:blipFill rotWithShape="1">
          <a:blip r:embed="rId2"/>
          <a:srcRect l="23826" t="33691" r="18475" b="9034"/>
          <a:stretch/>
        </p:blipFill>
        <p:spPr bwMode="auto">
          <a:xfrm>
            <a:off x="899592" y="908720"/>
            <a:ext cx="7093425" cy="3958771"/>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1907704" y="5013176"/>
            <a:ext cx="5075620" cy="369332"/>
          </a:xfrm>
          <a:prstGeom prst="rect">
            <a:avLst/>
          </a:prstGeom>
          <a:noFill/>
        </p:spPr>
        <p:txBody>
          <a:bodyPr wrap="none" rtlCol="0">
            <a:spAutoFit/>
          </a:bodyPr>
          <a:lstStyle/>
          <a:p>
            <a:pPr algn="ctr"/>
            <a:r>
              <a:rPr lang="en-US" dirty="0" smtClean="0"/>
              <a:t>Figure 3. Yearly precipitation estimation by </a:t>
            </a:r>
            <a:r>
              <a:rPr lang="en-US" dirty="0" err="1" smtClean="0"/>
              <a:t>Morlet</a:t>
            </a:r>
            <a:r>
              <a:rPr lang="en-US" dirty="0" smtClean="0"/>
              <a:t> wavelet </a:t>
            </a:r>
            <a:endParaRPr lang="ru-RU" dirty="0"/>
          </a:p>
        </p:txBody>
      </p:sp>
    </p:spTree>
    <p:extLst>
      <p:ext uri="{BB962C8B-B14F-4D97-AF65-F5344CB8AC3E}">
        <p14:creationId xmlns:p14="http://schemas.microsoft.com/office/powerpoint/2010/main" val="3612067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9600" y="260648"/>
            <a:ext cx="7924800" cy="5454352"/>
          </a:xfrm>
        </p:spPr>
        <p:txBody>
          <a:bodyPr/>
          <a:lstStyle/>
          <a:p>
            <a:pPr marL="0" indent="0">
              <a:buNone/>
            </a:pPr>
            <a:r>
              <a:rPr lang="en-US" dirty="0"/>
              <a:t>fig = </a:t>
            </a:r>
            <a:r>
              <a:rPr lang="en-US" dirty="0" err="1"/>
              <a:t>plt.figure</a:t>
            </a:r>
            <a:r>
              <a:rPr lang="en-US" dirty="0"/>
              <a:t>(</a:t>
            </a:r>
            <a:r>
              <a:rPr lang="en-US" dirty="0" err="1"/>
              <a:t>figsize</a:t>
            </a:r>
            <a:r>
              <a:rPr lang="en-US" dirty="0"/>
              <a:t>=(20, 10))</a:t>
            </a:r>
          </a:p>
          <a:p>
            <a:pPr marL="0" indent="0">
              <a:buNone/>
            </a:pPr>
            <a:r>
              <a:rPr lang="en-US" dirty="0" err="1"/>
              <a:t>plt.title</a:t>
            </a:r>
            <a:r>
              <a:rPr lang="en-US" dirty="0"/>
              <a:t>('</a:t>
            </a:r>
            <a:r>
              <a:rPr lang="ru-RU" dirty="0" err="1"/>
              <a:t>Вейвлет</a:t>
            </a:r>
            <a:r>
              <a:rPr lang="ru-RU" dirty="0"/>
              <a:t> преобразование Мексиканская шляпа', </a:t>
            </a:r>
            <a:r>
              <a:rPr lang="en-US" dirty="0" err="1"/>
              <a:t>fontsize</a:t>
            </a:r>
            <a:r>
              <a:rPr lang="en-US" dirty="0"/>
              <a:t>=30)</a:t>
            </a:r>
          </a:p>
          <a:p>
            <a:pPr marL="0" indent="0">
              <a:buNone/>
            </a:pPr>
            <a:r>
              <a:rPr lang="en-US" dirty="0" err="1"/>
              <a:t>plt.imshow</a:t>
            </a:r>
            <a:r>
              <a:rPr lang="en-US" dirty="0"/>
              <a:t>(</a:t>
            </a:r>
            <a:r>
              <a:rPr lang="en-US" dirty="0" err="1"/>
              <a:t>cwtmatr</a:t>
            </a:r>
            <a:r>
              <a:rPr lang="en-US" dirty="0"/>
              <a:t>, extent=[-1, 365,-1,1], </a:t>
            </a:r>
            <a:r>
              <a:rPr lang="en-US" dirty="0" err="1"/>
              <a:t>cmap</a:t>
            </a:r>
            <a:r>
              <a:rPr lang="en-US" dirty="0"/>
              <a:t>='</a:t>
            </a:r>
            <a:r>
              <a:rPr lang="en-US" dirty="0" err="1"/>
              <a:t>PRGn</a:t>
            </a:r>
            <a:r>
              <a:rPr lang="en-US" dirty="0"/>
              <a:t>', aspect='auto', </a:t>
            </a:r>
            <a:r>
              <a:rPr lang="en-US" dirty="0" err="1"/>
              <a:t>vmax</a:t>
            </a:r>
            <a:r>
              <a:rPr lang="en-US" dirty="0"/>
              <a:t>=abs(</a:t>
            </a:r>
            <a:r>
              <a:rPr lang="en-US" dirty="0" err="1"/>
              <a:t>cwtmatr</a:t>
            </a:r>
            <a:r>
              <a:rPr lang="en-US" dirty="0"/>
              <a:t>).max(), </a:t>
            </a:r>
            <a:r>
              <a:rPr lang="en-US" dirty="0" err="1"/>
              <a:t>vmin</a:t>
            </a:r>
            <a:r>
              <a:rPr lang="en-US" dirty="0"/>
              <a:t>=-abs(</a:t>
            </a:r>
            <a:r>
              <a:rPr lang="en-US" dirty="0" err="1"/>
              <a:t>cwtmatr</a:t>
            </a:r>
            <a:r>
              <a:rPr lang="en-US" dirty="0"/>
              <a:t>).max())</a:t>
            </a:r>
          </a:p>
          <a:p>
            <a:pPr marL="0" indent="0">
              <a:buNone/>
            </a:pPr>
            <a:r>
              <a:rPr lang="en-US" dirty="0" err="1"/>
              <a:t>plt.xlabel</a:t>
            </a:r>
            <a:r>
              <a:rPr lang="en-US" dirty="0"/>
              <a:t>('</a:t>
            </a:r>
            <a:r>
              <a:rPr lang="ru-RU" dirty="0"/>
              <a:t>Дни', </a:t>
            </a:r>
            <a:r>
              <a:rPr lang="en-US" dirty="0" err="1"/>
              <a:t>fontsize</a:t>
            </a:r>
            <a:r>
              <a:rPr lang="en-US" dirty="0"/>
              <a:t>=20)</a:t>
            </a:r>
          </a:p>
          <a:p>
            <a:pPr marL="0" indent="0">
              <a:buNone/>
            </a:pPr>
            <a:r>
              <a:rPr lang="en-US" dirty="0" err="1"/>
              <a:t>plt.ylabel</a:t>
            </a:r>
            <a:r>
              <a:rPr lang="en-US" dirty="0"/>
              <a:t>('</a:t>
            </a:r>
            <a:r>
              <a:rPr lang="ru-RU" dirty="0"/>
              <a:t>Амплитуда', </a:t>
            </a:r>
            <a:r>
              <a:rPr lang="en-US" dirty="0" err="1"/>
              <a:t>fontsize</a:t>
            </a:r>
            <a:r>
              <a:rPr lang="en-US" dirty="0"/>
              <a:t>=20</a:t>
            </a:r>
            <a:r>
              <a:rPr lang="en-US" dirty="0" smtClean="0"/>
              <a:t>) </a:t>
            </a:r>
            <a:r>
              <a:rPr lang="en-US" dirty="0" err="1" smtClean="0"/>
              <a:t>plt.show</a:t>
            </a:r>
            <a:r>
              <a:rPr lang="en-US" dirty="0" smtClean="0"/>
              <a:t>()</a:t>
            </a:r>
            <a:endParaRPr lang="ru-RU" dirty="0"/>
          </a:p>
        </p:txBody>
      </p:sp>
      <p:pic>
        <p:nvPicPr>
          <p:cNvPr id="4" name="Рисунок 3"/>
          <p:cNvPicPr/>
          <p:nvPr/>
        </p:nvPicPr>
        <p:blipFill rotWithShape="1">
          <a:blip r:embed="rId2"/>
          <a:srcRect l="20480" t="33338" r="14057" b="5462"/>
          <a:stretch/>
        </p:blipFill>
        <p:spPr bwMode="auto">
          <a:xfrm>
            <a:off x="1403648" y="2492896"/>
            <a:ext cx="6696744" cy="3600400"/>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3388068" y="6287254"/>
            <a:ext cx="2704587" cy="369332"/>
          </a:xfrm>
          <a:prstGeom prst="rect">
            <a:avLst/>
          </a:prstGeom>
          <a:noFill/>
        </p:spPr>
        <p:txBody>
          <a:bodyPr wrap="none" rtlCol="0">
            <a:spAutoFit/>
          </a:bodyPr>
          <a:lstStyle/>
          <a:p>
            <a:pPr algn="ctr"/>
            <a:r>
              <a:rPr lang="en-US" dirty="0" smtClean="0"/>
              <a:t>Figure 4. Mexican hat wavelet</a:t>
            </a:r>
            <a:endParaRPr lang="ru-RU" dirty="0"/>
          </a:p>
        </p:txBody>
      </p:sp>
    </p:spTree>
    <p:extLst>
      <p:ext uri="{BB962C8B-B14F-4D97-AF65-F5344CB8AC3E}">
        <p14:creationId xmlns:p14="http://schemas.microsoft.com/office/powerpoint/2010/main" val="3796361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9600" y="476672"/>
            <a:ext cx="7924800" cy="5238328"/>
          </a:xfrm>
        </p:spPr>
        <p:txBody>
          <a:bodyPr>
            <a:normAutofit fontScale="92500" lnSpcReduction="20000"/>
          </a:bodyPr>
          <a:lstStyle/>
          <a:p>
            <a:r>
              <a:rPr lang="en-US" dirty="0" err="1"/>
              <a:t>plt.figure</a:t>
            </a:r>
            <a:r>
              <a:rPr lang="en-US" dirty="0"/>
              <a:t>(</a:t>
            </a:r>
            <a:r>
              <a:rPr lang="en-US" dirty="0" err="1"/>
              <a:t>figsize</a:t>
            </a:r>
            <a:r>
              <a:rPr lang="en-US" dirty="0"/>
              <a:t>=(25,15))</a:t>
            </a:r>
            <a:endParaRPr lang="ru-RU" dirty="0"/>
          </a:p>
          <a:p>
            <a:r>
              <a:rPr lang="en-US" dirty="0"/>
              <a:t>ax = </a:t>
            </a:r>
            <a:r>
              <a:rPr lang="en-US" dirty="0" err="1"/>
              <a:t>fig.add_subplot</a:t>
            </a:r>
            <a:r>
              <a:rPr lang="en-US" dirty="0"/>
              <a:t>(111, projection='3d')</a:t>
            </a:r>
            <a:endParaRPr lang="ru-RU" dirty="0"/>
          </a:p>
          <a:p>
            <a:r>
              <a:rPr lang="en-US" dirty="0"/>
              <a:t>x = </a:t>
            </a:r>
            <a:r>
              <a:rPr lang="en-US" dirty="0" err="1"/>
              <a:t>np.linspace</a:t>
            </a:r>
            <a:r>
              <a:rPr lang="en-US" dirty="0"/>
              <a:t>(0,365,365)</a:t>
            </a:r>
            <a:endParaRPr lang="ru-RU" dirty="0"/>
          </a:p>
          <a:p>
            <a:r>
              <a:rPr lang="en-US" dirty="0"/>
              <a:t>y = </a:t>
            </a:r>
            <a:r>
              <a:rPr lang="en-US" dirty="0" err="1"/>
              <a:t>np.arange</a:t>
            </a:r>
            <a:r>
              <a:rPr lang="en-US" dirty="0"/>
              <a:t>(60)</a:t>
            </a:r>
            <a:endParaRPr lang="ru-RU" dirty="0"/>
          </a:p>
          <a:p>
            <a:r>
              <a:rPr lang="en-US" dirty="0"/>
              <a:t>X,Y = </a:t>
            </a:r>
            <a:r>
              <a:rPr lang="en-US" dirty="0" err="1"/>
              <a:t>np.meshgrid</a:t>
            </a:r>
            <a:r>
              <a:rPr lang="en-US" dirty="0"/>
              <a:t>(</a:t>
            </a:r>
            <a:r>
              <a:rPr lang="en-US" dirty="0" err="1"/>
              <a:t>x,y</a:t>
            </a:r>
            <a:r>
              <a:rPr lang="en-US" dirty="0"/>
              <a:t>)</a:t>
            </a:r>
            <a:endParaRPr lang="ru-RU" dirty="0"/>
          </a:p>
          <a:p>
            <a:r>
              <a:rPr lang="en-US" dirty="0"/>
              <a:t>Z = </a:t>
            </a:r>
            <a:r>
              <a:rPr lang="en-US" dirty="0" err="1"/>
              <a:t>np.zeros</a:t>
            </a:r>
            <a:r>
              <a:rPr lang="en-US" dirty="0"/>
              <a:t>((</a:t>
            </a:r>
            <a:r>
              <a:rPr lang="en-US" dirty="0" err="1"/>
              <a:t>len</a:t>
            </a:r>
            <a:r>
              <a:rPr lang="en-US" dirty="0"/>
              <a:t>(y),</a:t>
            </a:r>
            <a:r>
              <a:rPr lang="en-US" dirty="0" err="1"/>
              <a:t>len</a:t>
            </a:r>
            <a:r>
              <a:rPr lang="en-US" dirty="0"/>
              <a:t>(x)))</a:t>
            </a:r>
            <a:endParaRPr lang="ru-RU" dirty="0"/>
          </a:p>
          <a:p>
            <a:r>
              <a:rPr lang="en-US" dirty="0"/>
              <a:t>for i in range(</a:t>
            </a:r>
            <a:r>
              <a:rPr lang="en-US" dirty="0" err="1"/>
              <a:t>len</a:t>
            </a:r>
            <a:r>
              <a:rPr lang="en-US" dirty="0"/>
              <a:t>(y)):</a:t>
            </a:r>
            <a:endParaRPr lang="ru-RU" dirty="0"/>
          </a:p>
          <a:p>
            <a:r>
              <a:rPr lang="en-US" dirty="0"/>
              <a:t>    Z[i] = </a:t>
            </a:r>
            <a:r>
              <a:rPr lang="en-US" dirty="0" err="1"/>
              <a:t>cwtmatr</a:t>
            </a:r>
            <a:r>
              <a:rPr lang="en-US" dirty="0"/>
              <a:t>[i]</a:t>
            </a:r>
            <a:endParaRPr lang="ru-RU" dirty="0"/>
          </a:p>
          <a:p>
            <a:r>
              <a:rPr lang="en-US" dirty="0" err="1"/>
              <a:t>ax.plot_surface</a:t>
            </a:r>
            <a:r>
              <a:rPr lang="en-US" dirty="0"/>
              <a:t>(X, Y, Z, </a:t>
            </a:r>
            <a:r>
              <a:rPr lang="en-US" dirty="0" err="1"/>
              <a:t>rstride</a:t>
            </a:r>
            <a:r>
              <a:rPr lang="en-US" dirty="0"/>
              <a:t>=1, </a:t>
            </a:r>
            <a:r>
              <a:rPr lang="en-US" dirty="0" err="1"/>
              <a:t>cstride</a:t>
            </a:r>
            <a:r>
              <a:rPr lang="en-US" dirty="0"/>
              <a:t>=5, </a:t>
            </a:r>
            <a:r>
              <a:rPr lang="en-US" dirty="0" err="1"/>
              <a:t>cmap</a:t>
            </a:r>
            <a:r>
              <a:rPr lang="en-US" dirty="0"/>
              <a:t>='seismic</a:t>
            </a:r>
            <a:r>
              <a:rPr lang="en-US" dirty="0" smtClean="0"/>
              <a:t>', alpha=1,   </a:t>
            </a:r>
            <a:r>
              <a:rPr lang="en-US" dirty="0" err="1"/>
              <a:t>linewidth</a:t>
            </a:r>
            <a:r>
              <a:rPr lang="en-US" dirty="0"/>
              <a:t>=0</a:t>
            </a:r>
            <a:r>
              <a:rPr lang="en-US" dirty="0" smtClean="0"/>
              <a:t>, </a:t>
            </a:r>
            <a:r>
              <a:rPr lang="en-US" dirty="0" err="1" smtClean="0"/>
              <a:t>antialiased</a:t>
            </a:r>
            <a:r>
              <a:rPr lang="en-US" dirty="0" smtClean="0"/>
              <a:t>=True</a:t>
            </a:r>
            <a:r>
              <a:rPr lang="en-US" dirty="0"/>
              <a:t>, shade=False, </a:t>
            </a:r>
            <a:r>
              <a:rPr lang="en-US" dirty="0" err="1"/>
              <a:t>lw</a:t>
            </a:r>
            <a:r>
              <a:rPr lang="en-US" dirty="0"/>
              <a:t>=20)</a:t>
            </a:r>
            <a:endParaRPr lang="ru-RU" dirty="0"/>
          </a:p>
          <a:p>
            <a:r>
              <a:rPr lang="en-US" dirty="0" err="1"/>
              <a:t>plt</a:t>
            </a:r>
            <a:r>
              <a:rPr lang="ru-RU" dirty="0"/>
              <a:t>.</a:t>
            </a:r>
            <a:r>
              <a:rPr lang="en-US" dirty="0"/>
              <a:t>title</a:t>
            </a:r>
            <a:r>
              <a:rPr lang="ru-RU" dirty="0"/>
              <a:t>('</a:t>
            </a:r>
            <a:r>
              <a:rPr lang="ru-RU" dirty="0" err="1"/>
              <a:t>Вейвлет</a:t>
            </a:r>
            <a:r>
              <a:rPr lang="ru-RU" dirty="0"/>
              <a:t> преобразование Мексиканская шляпа', </a:t>
            </a:r>
            <a:r>
              <a:rPr lang="en-US" dirty="0" err="1"/>
              <a:t>fontsize</a:t>
            </a:r>
            <a:r>
              <a:rPr lang="ru-RU" dirty="0"/>
              <a:t>=30)</a:t>
            </a:r>
          </a:p>
          <a:p>
            <a:r>
              <a:rPr lang="en-US" dirty="0"/>
              <a:t>ax</a:t>
            </a:r>
            <a:r>
              <a:rPr lang="ru-RU" dirty="0"/>
              <a:t>.</a:t>
            </a:r>
            <a:r>
              <a:rPr lang="en-US" dirty="0"/>
              <a:t>set</a:t>
            </a:r>
            <a:r>
              <a:rPr lang="ru-RU" dirty="0"/>
              <a:t>_</a:t>
            </a:r>
            <a:r>
              <a:rPr lang="en-US" dirty="0" err="1"/>
              <a:t>zlabel</a:t>
            </a:r>
            <a:r>
              <a:rPr lang="ru-RU" dirty="0"/>
              <a:t>("Амплитуда", </a:t>
            </a:r>
            <a:r>
              <a:rPr lang="en-US" dirty="0" err="1"/>
              <a:t>fontsize</a:t>
            </a:r>
            <a:r>
              <a:rPr lang="ru-RU" dirty="0"/>
              <a:t>=20)</a:t>
            </a:r>
          </a:p>
          <a:p>
            <a:r>
              <a:rPr lang="en-US" dirty="0" err="1"/>
              <a:t>ax.set_xlabel</a:t>
            </a:r>
            <a:r>
              <a:rPr lang="en-US" dirty="0"/>
              <a:t>("</a:t>
            </a:r>
            <a:r>
              <a:rPr lang="ru-RU" dirty="0"/>
              <a:t>Дни</a:t>
            </a:r>
            <a:r>
              <a:rPr lang="en-US" dirty="0"/>
              <a:t>", </a:t>
            </a:r>
            <a:r>
              <a:rPr lang="en-US" dirty="0" err="1"/>
              <a:t>fontsize</a:t>
            </a:r>
            <a:r>
              <a:rPr lang="en-US" dirty="0"/>
              <a:t>=20)</a:t>
            </a:r>
            <a:endParaRPr lang="ru-RU" dirty="0"/>
          </a:p>
          <a:p>
            <a:r>
              <a:rPr lang="en-US" dirty="0" err="1"/>
              <a:t>ax.set_ylabel</a:t>
            </a:r>
            <a:r>
              <a:rPr lang="en-US" dirty="0"/>
              <a:t>("</a:t>
            </a:r>
            <a:r>
              <a:rPr lang="ru-RU" dirty="0"/>
              <a:t>Масштаб</a:t>
            </a:r>
            <a:r>
              <a:rPr lang="en-US" dirty="0"/>
              <a:t>", </a:t>
            </a:r>
            <a:r>
              <a:rPr lang="en-US" dirty="0" err="1"/>
              <a:t>fontsize</a:t>
            </a:r>
            <a:r>
              <a:rPr lang="en-US" dirty="0"/>
              <a:t>=20)</a:t>
            </a:r>
            <a:endParaRPr lang="ru-RU" dirty="0"/>
          </a:p>
          <a:p>
            <a:r>
              <a:rPr lang="en-US" dirty="0" err="1"/>
              <a:t>ax.view_init</a:t>
            </a:r>
            <a:r>
              <a:rPr lang="en-US" dirty="0"/>
              <a:t>(20,-120)</a:t>
            </a:r>
            <a:endParaRPr lang="ru-RU" dirty="0"/>
          </a:p>
          <a:p>
            <a:r>
              <a:rPr lang="en-US" dirty="0" err="1"/>
              <a:t>plt.show</a:t>
            </a:r>
            <a:r>
              <a:rPr lang="en-US" dirty="0"/>
              <a:t>()</a:t>
            </a:r>
            <a:endParaRPr lang="ru-RU" dirty="0"/>
          </a:p>
        </p:txBody>
      </p:sp>
    </p:spTree>
    <p:extLst>
      <p:ext uri="{BB962C8B-B14F-4D97-AF65-F5344CB8AC3E}">
        <p14:creationId xmlns:p14="http://schemas.microsoft.com/office/powerpoint/2010/main" val="1515846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p:cNvPicPr>
          <p:nvPr>
            <p:ph sz="quarter" idx="13"/>
          </p:nvPr>
        </p:nvPicPr>
        <p:blipFill rotWithShape="1">
          <a:blip r:embed="rId2"/>
          <a:srcRect l="26101" t="27147" r="17671" b="16415"/>
          <a:stretch/>
        </p:blipFill>
        <p:spPr bwMode="auto">
          <a:xfrm>
            <a:off x="914045" y="959911"/>
            <a:ext cx="7315909" cy="4128553"/>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2894876" y="5301208"/>
            <a:ext cx="3280065" cy="369332"/>
          </a:xfrm>
          <a:prstGeom prst="rect">
            <a:avLst/>
          </a:prstGeom>
          <a:noFill/>
        </p:spPr>
        <p:txBody>
          <a:bodyPr wrap="none" rtlCol="0">
            <a:spAutoFit/>
          </a:bodyPr>
          <a:lstStyle/>
          <a:p>
            <a:pPr algn="ctr"/>
            <a:r>
              <a:rPr lang="en-US" dirty="0" smtClean="0"/>
              <a:t>Figure 5.		 3D </a:t>
            </a:r>
            <a:r>
              <a:rPr lang="en-US" smtClean="0"/>
              <a:t>Mexican hat  </a:t>
            </a:r>
            <a:r>
              <a:rPr lang="en-US" dirty="0" smtClean="0"/>
              <a:t>wavelet </a:t>
            </a:r>
            <a:endParaRPr lang="ru-RU" dirty="0"/>
          </a:p>
        </p:txBody>
      </p:sp>
    </p:spTree>
    <p:extLst>
      <p:ext uri="{BB962C8B-B14F-4D97-AF65-F5344CB8AC3E}">
        <p14:creationId xmlns:p14="http://schemas.microsoft.com/office/powerpoint/2010/main" val="489438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Abstract</a:t>
            </a:r>
            <a:endParaRPr lang="ru-RU" dirty="0"/>
          </a:p>
        </p:txBody>
      </p:sp>
      <p:sp>
        <p:nvSpPr>
          <p:cNvPr id="3" name="Объект 2"/>
          <p:cNvSpPr>
            <a:spLocks noGrp="1"/>
          </p:cNvSpPr>
          <p:nvPr>
            <p:ph sz="quarter" idx="13"/>
          </p:nvPr>
        </p:nvSpPr>
        <p:spPr/>
        <p:txBody>
          <a:bodyPr>
            <a:normAutofit fontScale="92500" lnSpcReduction="10000"/>
          </a:bodyPr>
          <a:lstStyle/>
          <a:p>
            <a:pPr marL="0" indent="0" algn="just">
              <a:buNone/>
            </a:pPr>
            <a:r>
              <a:rPr lang="en-US" sz="2800" dirty="0"/>
              <a:t>Wavelets are mathematical functions that cut up data into different frequency components, and then study each component with a resolution matched to its scale. They have advantages over traditional Fourier methods in analyzing physical situations where the signal contains discontinuities and sharp spikes. Wavelets were developed independently in the fields of mathematics, quantum physics, electrical engineering, and seismic geology. Interchanges between these fields during the last ten years have led to many new wavelet applications such as image compression, turbulence, human vision, radar, and earthquake prediction. </a:t>
            </a:r>
            <a:endParaRPr lang="ru-RU" sz="2800" dirty="0"/>
          </a:p>
        </p:txBody>
      </p:sp>
    </p:spTree>
    <p:extLst>
      <p:ext uri="{BB962C8B-B14F-4D97-AF65-F5344CB8AC3E}">
        <p14:creationId xmlns:p14="http://schemas.microsoft.com/office/powerpoint/2010/main" val="3037182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60648"/>
            <a:ext cx="7924800" cy="652934"/>
          </a:xfrm>
        </p:spPr>
        <p:txBody>
          <a:bodyPr/>
          <a:lstStyle/>
          <a:p>
            <a:pPr algn="ctr"/>
            <a:r>
              <a:rPr lang="en-US" dirty="0" smtClean="0"/>
              <a:t>introduction</a:t>
            </a:r>
            <a:endParaRPr lang="ru-RU" dirty="0"/>
          </a:p>
        </p:txBody>
      </p:sp>
      <p:sp>
        <p:nvSpPr>
          <p:cNvPr id="3" name="Объект 2"/>
          <p:cNvSpPr>
            <a:spLocks noGrp="1"/>
          </p:cNvSpPr>
          <p:nvPr>
            <p:ph sz="quarter" idx="13"/>
          </p:nvPr>
        </p:nvSpPr>
        <p:spPr>
          <a:xfrm>
            <a:off x="611560" y="1124744"/>
            <a:ext cx="7924800" cy="4114800"/>
          </a:xfrm>
        </p:spPr>
        <p:txBody>
          <a:bodyPr>
            <a:noAutofit/>
          </a:bodyPr>
          <a:lstStyle/>
          <a:p>
            <a:pPr marL="0" indent="0" algn="just">
              <a:buNone/>
            </a:pPr>
            <a:r>
              <a:rPr lang="en-US" sz="2600" dirty="0"/>
              <a:t>The fundamental idea behind wavelets is to analyze according to scale. Indeed, some researchers in the wavelet field feel that, by using wavelets, one is adopting a whole new mindset or perspective in processing data. Wavelets are functions that satisfy certain mathematical requirements and are used in representing data or other functions. This idea is not new. Approximation using superposition of functions has existed since the early 1800’s, when Joseph Fourier discovered that he could superpose </a:t>
            </a:r>
            <a:r>
              <a:rPr lang="en-US" sz="2600" dirty="0" err="1"/>
              <a:t>sines</a:t>
            </a:r>
            <a:r>
              <a:rPr lang="en-US" sz="2600" dirty="0"/>
              <a:t> and cosines to represent other functions. However, in wavelet analysis, the scale that we use to look at data plays a special role. Wavelet algorithms process data at different scales or resolutions.</a:t>
            </a:r>
          </a:p>
        </p:txBody>
      </p:sp>
    </p:spTree>
    <p:extLst>
      <p:ext uri="{BB962C8B-B14F-4D97-AF65-F5344CB8AC3E}">
        <p14:creationId xmlns:p14="http://schemas.microsoft.com/office/powerpoint/2010/main" val="3686464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9600" y="548680"/>
            <a:ext cx="8282880" cy="5166320"/>
          </a:xfrm>
        </p:spPr>
        <p:txBody>
          <a:bodyPr/>
          <a:lstStyle/>
          <a:p>
            <a:pPr marL="0" indent="0">
              <a:buNone/>
            </a:pPr>
            <a:r>
              <a:rPr lang="en-US" sz="2600" dirty="0"/>
              <a:t>In this study, the wavelet transforms  have been collectively employed to estimate the daily precipitation of Kamchatka meteorological data throughout the region.  Application is presented for daily precipitation estimation using wavelet sub-series of the various meteorological variables.  </a:t>
            </a:r>
            <a:r>
              <a:rPr lang="en-US" sz="2600" dirty="0" smtClean="0"/>
              <a:t>I get data from the </a:t>
            </a:r>
            <a:r>
              <a:rPr lang="en-US" sz="2600" dirty="0"/>
              <a:t>site </a:t>
            </a:r>
            <a:r>
              <a:rPr lang="en-US" sz="2000" u="sng" dirty="0">
                <a:latin typeface="Arial Black" pitchFamily="34" charset="0"/>
              </a:rPr>
              <a:t>http://</a:t>
            </a:r>
            <a:r>
              <a:rPr lang="en-US" sz="2000" u="sng" dirty="0" smtClean="0">
                <a:latin typeface="Arial Black" pitchFamily="34" charset="0"/>
              </a:rPr>
              <a:t>mgr.imces.ru/stdpub/mgr-kamchatka/kf_gs_ras</a:t>
            </a:r>
            <a:endParaRPr lang="en-US" sz="2000" u="sng" dirty="0" smtClean="0">
              <a:latin typeface="Arial Black" pitchFamily="34" charset="0"/>
              <a:hlinkClick r:id="rId2"/>
            </a:endParaRPr>
          </a:p>
          <a:p>
            <a:pPr marL="0" indent="0">
              <a:buNone/>
            </a:pPr>
            <a:r>
              <a:rPr lang="en-US" sz="2600" dirty="0" smtClean="0"/>
              <a:t>List of </a:t>
            </a:r>
            <a:r>
              <a:rPr lang="en-US" sz="2600" dirty="0"/>
              <a:t>files are depicted in </a:t>
            </a:r>
            <a:r>
              <a:rPr lang="en-US" sz="2600" dirty="0" smtClean="0"/>
              <a:t>figure 1.</a:t>
            </a:r>
          </a:p>
          <a:p>
            <a:pPr marL="0" indent="0">
              <a:buNone/>
            </a:pPr>
            <a:endParaRPr lang="ru-RU" dirty="0"/>
          </a:p>
        </p:txBody>
      </p:sp>
    </p:spTree>
    <p:extLst>
      <p:ext uri="{BB962C8B-B14F-4D97-AF65-F5344CB8AC3E}">
        <p14:creationId xmlns:p14="http://schemas.microsoft.com/office/powerpoint/2010/main" val="2153090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82019" y="5260558"/>
            <a:ext cx="5112568" cy="369332"/>
          </a:xfrm>
          <a:prstGeom prst="rect">
            <a:avLst/>
          </a:prstGeom>
          <a:noFill/>
        </p:spPr>
        <p:txBody>
          <a:bodyPr wrap="square" rtlCol="0">
            <a:spAutoFit/>
          </a:bodyPr>
          <a:lstStyle/>
          <a:p>
            <a:r>
              <a:rPr lang="en-US" dirty="0" smtClean="0"/>
              <a:t>Figure 1. List of files </a:t>
            </a:r>
            <a:endParaRPr lang="ru-RU" dirty="0"/>
          </a:p>
        </p:txBody>
      </p:sp>
      <p:pic>
        <p:nvPicPr>
          <p:cNvPr id="7" name="Объект 6"/>
          <p:cNvPicPr>
            <a:picLocks noGrp="1"/>
          </p:cNvPicPr>
          <p:nvPr>
            <p:ph sz="quarter" idx="13"/>
          </p:nvPr>
        </p:nvPicPr>
        <p:blipFill rotWithShape="1">
          <a:blip r:embed="rId2"/>
          <a:srcRect l="-268" t="13333" r="48589" b="9286"/>
          <a:stretch/>
        </p:blipFill>
        <p:spPr bwMode="auto">
          <a:xfrm>
            <a:off x="2091563" y="908050"/>
            <a:ext cx="4887850" cy="4114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9693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11560" y="1124744"/>
            <a:ext cx="7924800" cy="4114800"/>
          </a:xfrm>
        </p:spPr>
        <p:txBody>
          <a:bodyPr>
            <a:normAutofit lnSpcReduction="10000"/>
          </a:bodyPr>
          <a:lstStyle/>
          <a:p>
            <a:pPr marL="0" indent="0">
              <a:buNone/>
            </a:pPr>
            <a:r>
              <a:rPr lang="en-US" sz="2600" dirty="0" smtClean="0"/>
              <a:t>Meteorological time series covering the interval between January 2017 and December 2018—a period of 365 days (1 year)—were provided by DMI (Kamchatka State Meteorological services) for 12 meteorological stations distributed throughout Kamchatka. The meteorological time series for daily mean temperature (</a:t>
            </a:r>
            <a:r>
              <a:rPr lang="en-US" sz="2600" dirty="0" err="1" smtClean="0"/>
              <a:t>Tmean</a:t>
            </a:r>
            <a:r>
              <a:rPr lang="en-US" sz="2600" dirty="0" smtClean="0"/>
              <a:t>), daily maximum temperature (</a:t>
            </a:r>
            <a:r>
              <a:rPr lang="en-US" sz="2600" dirty="0" err="1" smtClean="0"/>
              <a:t>Tmax</a:t>
            </a:r>
            <a:r>
              <a:rPr lang="en-US" sz="2600" dirty="0" smtClean="0"/>
              <a:t>), daily minimum temperature (</a:t>
            </a:r>
            <a:r>
              <a:rPr lang="en-US" sz="2600" dirty="0" err="1" smtClean="0"/>
              <a:t>Tmin</a:t>
            </a:r>
            <a:r>
              <a:rPr lang="en-US" sz="2600" dirty="0" smtClean="0"/>
              <a:t>), daily total specific humidity (H), daily total evaporation (E), and daily total precipitation (P) were used in the study. </a:t>
            </a:r>
            <a:r>
              <a:rPr lang="en-US" sz="2800" dirty="0" smtClean="0"/>
              <a:t>Yearly </a:t>
            </a:r>
            <a:r>
              <a:rPr lang="en-US" sz="2800" dirty="0"/>
              <a:t>values of the hydro-climatic variables in the period </a:t>
            </a:r>
            <a:r>
              <a:rPr lang="en-US" sz="2800" dirty="0" smtClean="0"/>
              <a:t>2017–2018 </a:t>
            </a:r>
            <a:r>
              <a:rPr lang="en-US" sz="2800" dirty="0"/>
              <a:t>are depicted in </a:t>
            </a:r>
            <a:r>
              <a:rPr lang="en-US" sz="2800" dirty="0">
                <a:hlinkClick r:id="rId2"/>
              </a:rPr>
              <a:t>Figure 2</a:t>
            </a:r>
            <a:r>
              <a:rPr lang="en-US" sz="2800" dirty="0"/>
              <a:t>.</a:t>
            </a:r>
            <a:endParaRPr lang="ru-RU" sz="2600" dirty="0"/>
          </a:p>
        </p:txBody>
      </p:sp>
    </p:spTree>
    <p:extLst>
      <p:ext uri="{BB962C8B-B14F-4D97-AF65-F5344CB8AC3E}">
        <p14:creationId xmlns:p14="http://schemas.microsoft.com/office/powerpoint/2010/main" val="103671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p:nvPr/>
        </p:nvPicPr>
        <p:blipFill rotWithShape="1">
          <a:blip r:embed="rId2"/>
          <a:srcRect l="17680" t="32143" r="10440" b="5476"/>
          <a:stretch/>
        </p:blipFill>
        <p:spPr bwMode="auto">
          <a:xfrm>
            <a:off x="1115616" y="1853704"/>
            <a:ext cx="6984776" cy="3672408"/>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3008536" y="6102588"/>
            <a:ext cx="4822346" cy="369332"/>
          </a:xfrm>
          <a:prstGeom prst="rect">
            <a:avLst/>
          </a:prstGeom>
          <a:noFill/>
        </p:spPr>
        <p:txBody>
          <a:bodyPr wrap="none" rtlCol="0">
            <a:spAutoFit/>
          </a:bodyPr>
          <a:lstStyle/>
          <a:p>
            <a:r>
              <a:rPr lang="en-US" dirty="0" smtClean="0"/>
              <a:t>Figure 2. Yearly </a:t>
            </a:r>
            <a:r>
              <a:rPr lang="en-US" dirty="0"/>
              <a:t>values of the hydro-climatic variables</a:t>
            </a:r>
            <a:endParaRPr lang="ru-RU" dirty="0"/>
          </a:p>
        </p:txBody>
      </p:sp>
    </p:spTree>
    <p:extLst>
      <p:ext uri="{BB962C8B-B14F-4D97-AF65-F5344CB8AC3E}">
        <p14:creationId xmlns:p14="http://schemas.microsoft.com/office/powerpoint/2010/main" val="2520452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Wavelet analysis of hydro-meteorological </a:t>
            </a:r>
            <a:r>
              <a:rPr lang="en-US" b="1" dirty="0" smtClean="0"/>
              <a:t>data</a:t>
            </a:r>
            <a:endParaRPr lang="ru-RU" b="1" dirty="0"/>
          </a:p>
        </p:txBody>
      </p:sp>
      <p:sp>
        <p:nvSpPr>
          <p:cNvPr id="3" name="Объект 2"/>
          <p:cNvSpPr>
            <a:spLocks noGrp="1"/>
          </p:cNvSpPr>
          <p:nvPr>
            <p:ph sz="quarter" idx="13"/>
          </p:nvPr>
        </p:nvSpPr>
        <p:spPr/>
        <p:txBody>
          <a:bodyPr/>
          <a:lstStyle/>
          <a:p>
            <a:pPr marL="0" indent="0">
              <a:buNone/>
            </a:pPr>
            <a:r>
              <a:rPr lang="en-US" dirty="0"/>
              <a:t>	</a:t>
            </a:r>
            <a:r>
              <a:rPr lang="en-US" sz="2600" dirty="0"/>
              <a:t>For the subject of this study, the continuous wavelet spectrum and GWS of the data were researched. The </a:t>
            </a:r>
            <a:r>
              <a:rPr lang="en-US" sz="2600" dirty="0" err="1"/>
              <a:t>Morlet</a:t>
            </a:r>
            <a:r>
              <a:rPr lang="en-US" sz="2600" dirty="0"/>
              <a:t> wavelet was used as the main wavelet function. The effective periodic events are seen as light regions on the continuous wavelet spectrum (CWS) and peaks of the GWS. The CWS and GWS of the monthly evaporation data are shown in Figure 3. The dominance of the annual cycle (12 months) is evident in the GWS and the CWS of the data. </a:t>
            </a:r>
            <a:endParaRPr lang="ru-RU" sz="2600" dirty="0"/>
          </a:p>
        </p:txBody>
      </p:sp>
    </p:spTree>
    <p:extLst>
      <p:ext uri="{BB962C8B-B14F-4D97-AF65-F5344CB8AC3E}">
        <p14:creationId xmlns:p14="http://schemas.microsoft.com/office/powerpoint/2010/main" val="3661542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8640"/>
            <a:ext cx="7924800" cy="652934"/>
          </a:xfrm>
        </p:spPr>
        <p:txBody>
          <a:bodyPr/>
          <a:lstStyle/>
          <a:p>
            <a:pPr algn="ctr"/>
            <a:r>
              <a:rPr lang="en-US" dirty="0"/>
              <a:t>Wavelet analysis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sz="quarter" idx="13"/>
              </p:nvPr>
            </p:nvSpPr>
            <p:spPr>
              <a:xfrm>
                <a:off x="683568" y="1124744"/>
                <a:ext cx="7924800" cy="5400600"/>
              </a:xfrm>
            </p:spPr>
            <p:txBody>
              <a:bodyPr>
                <a:noAutofit/>
              </a:bodyPr>
              <a:lstStyle/>
              <a:p>
                <a:pPr marL="0" indent="0">
                  <a:buNone/>
                </a:pPr>
                <a:r>
                  <a:rPr lang="en-US" sz="2600" dirty="0" smtClean="0"/>
                  <a:t>The </a:t>
                </a:r>
                <a:r>
                  <a:rPr lang="en-US" sz="2600" dirty="0"/>
                  <a:t>wavelet transform is a powerful mathematical tool that provides a time–frequency representation of an </a:t>
                </a:r>
                <a:r>
                  <a:rPr lang="en-US" sz="2600" dirty="0" err="1"/>
                  <a:t>analysed</a:t>
                </a:r>
                <a:r>
                  <a:rPr lang="en-US" sz="2600" dirty="0"/>
                  <a:t> signal (</a:t>
                </a:r>
                <a:r>
                  <a:rPr lang="en-US" sz="2600" dirty="0" err="1"/>
                  <a:t>Daubechies</a:t>
                </a:r>
                <a:r>
                  <a:rPr lang="en-US" sz="2600" dirty="0"/>
                  <a:t>, 1990). Wavelet transform analysis, developed during the last two decades, appears to be a more effective tool than the Fourier transform (FT) in studying non-stationary time series (</a:t>
                </a:r>
                <a:r>
                  <a:rPr lang="en-US" sz="2600" dirty="0" err="1"/>
                  <a:t>Drago</a:t>
                </a:r>
                <a:r>
                  <a:rPr lang="en-US" sz="2600" dirty="0"/>
                  <a:t> &amp; </a:t>
                </a:r>
                <a:r>
                  <a:rPr lang="en-US" sz="2600" dirty="0" err="1"/>
                  <a:t>Boxall</a:t>
                </a:r>
                <a:r>
                  <a:rPr lang="en-US" sz="2600" dirty="0"/>
                  <a:t>, 2002). Assuming a continuous time series x(t ), t ∈ [∞, –∞], a wavelet function ψ(η) that depends on a non-dimensional time parameter </a:t>
                </a:r>
                <a:r>
                  <a:rPr lang="en-US" sz="2600" dirty="0" smtClean="0"/>
                  <a:t>η</a:t>
                </a:r>
                <a:r>
                  <a:rPr lang="en-US" sz="2600" dirty="0"/>
                  <a:t> </a:t>
                </a:r>
                <a:r>
                  <a:rPr lang="en-US" sz="2600" dirty="0" smtClean="0"/>
                  <a:t>can </a:t>
                </a:r>
                <a:r>
                  <a:rPr lang="en-US" sz="2600" dirty="0"/>
                  <a:t>be written </a:t>
                </a:r>
                <a:r>
                  <a:rPr lang="en-US" sz="2600" dirty="0" smtClean="0"/>
                  <a:t>as ψ(η) = ψ(</a:t>
                </a:r>
                <a14:m>
                  <m:oMath xmlns:m="http://schemas.openxmlformats.org/officeDocument/2006/math">
                    <m:r>
                      <a:rPr lang="en-US" sz="2400" b="0" i="1" smtClean="0">
                        <a:latin typeface="Cambria Math"/>
                      </a:rPr>
                      <m:t>𝑟</m:t>
                    </m:r>
                    <m:r>
                      <a:rPr lang="en-US" sz="2400" b="0" i="1" smtClean="0">
                        <a:latin typeface="Cambria Math"/>
                      </a:rPr>
                      <m:t> ,</m:t>
                    </m:r>
                    <m:r>
                      <a:rPr lang="en-US" sz="2400" b="0" i="1" smtClean="0">
                        <a:latin typeface="Cambria Math"/>
                      </a:rPr>
                      <m:t>𝑠</m:t>
                    </m:r>
                    <m:r>
                      <a:rPr lang="en-US" sz="2400" b="0" i="1" smtClean="0">
                        <a:latin typeface="Cambria Math"/>
                      </a:rPr>
                      <m:t>)=</m:t>
                    </m:r>
                    <m:r>
                      <a:rPr lang="en-US" sz="2400" b="0" i="1" smtClean="0">
                        <a:latin typeface="Cambria Math"/>
                      </a:rPr>
                      <m:t>𝑠𝐴</m:t>
                    </m:r>
                    <m:r>
                      <a:rPr lang="en-US" sz="2400" b="0" i="1" smtClean="0">
                        <a:latin typeface="Cambria Math"/>
                      </a:rPr>
                      <m:t>=</m:t>
                    </m:r>
                    <m:sSup>
                      <m:sSupPr>
                        <m:ctrlPr>
                          <a:rPr lang="en-US" sz="2400" b="0" i="1" smtClean="0">
                            <a:latin typeface="Cambria Math"/>
                          </a:rPr>
                        </m:ctrlPr>
                      </m:sSupPr>
                      <m:e>
                        <m:r>
                          <a:rPr lang="en-US" sz="2400" b="0" i="1" smtClean="0">
                            <a:latin typeface="Cambria Math"/>
                          </a:rPr>
                          <m:t>𝑠</m:t>
                        </m:r>
                      </m:e>
                      <m:sup>
                        <m:r>
                          <a:rPr lang="en-US" sz="2400" b="0" i="1" smtClean="0">
                            <a:latin typeface="Cambria Math"/>
                          </a:rPr>
                          <m:t>−1/2</m:t>
                        </m:r>
                      </m:sup>
                    </m:sSup>
                  </m:oMath>
                </a14:m>
                <a:r>
                  <a:rPr lang="en-US" sz="2600" dirty="0" smtClean="0"/>
                  <a:t> </a:t>
                </a:r>
                <a:r>
                  <a:rPr lang="en-US" sz="2600" dirty="0"/>
                  <a:t>ψ </a:t>
                </a:r>
                <a14:m>
                  <m:oMath xmlns:m="http://schemas.openxmlformats.org/officeDocument/2006/math">
                    <m:r>
                      <a:rPr lang="en-US" sz="2600" b="0" i="0" smtClean="0">
                        <a:latin typeface="Cambria Math"/>
                      </a:rPr>
                      <m:t>(</m:t>
                    </m:r>
                    <m:f>
                      <m:fPr>
                        <m:ctrlPr>
                          <a:rPr lang="en-US" sz="2600" i="1" smtClean="0">
                            <a:latin typeface="Cambria Math"/>
                          </a:rPr>
                        </m:ctrlPr>
                      </m:fPr>
                      <m:num>
                        <m:r>
                          <a:rPr lang="en-US" sz="2600" b="0" i="1" smtClean="0">
                            <a:latin typeface="Cambria Math"/>
                          </a:rPr>
                          <m:t>𝑡</m:t>
                        </m:r>
                        <m:r>
                          <a:rPr lang="en-US" sz="2600" b="0" i="1" smtClean="0">
                            <a:latin typeface="Cambria Math"/>
                          </a:rPr>
                          <m:t>−</m:t>
                        </m:r>
                        <m:r>
                          <a:rPr lang="en-US" sz="2600" b="0" i="1" smtClean="0">
                            <a:latin typeface="Cambria Math"/>
                          </a:rPr>
                          <m:t>𝑟</m:t>
                        </m:r>
                      </m:num>
                      <m:den>
                        <m:r>
                          <a:rPr lang="en-US" sz="2600" b="0" i="1" smtClean="0">
                            <a:latin typeface="Cambria Math"/>
                          </a:rPr>
                          <m:t>𝑠</m:t>
                        </m:r>
                      </m:den>
                    </m:f>
                    <m:r>
                      <a:rPr lang="en-US" sz="2600" b="0" i="1" smtClean="0">
                        <a:latin typeface="Cambria Math"/>
                      </a:rPr>
                      <m:t>)</m:t>
                    </m:r>
                  </m:oMath>
                </a14:m>
                <a:r>
                  <a:rPr lang="en-US" sz="2600" dirty="0" smtClean="0"/>
                  <a:t> </a:t>
                </a:r>
                <a:r>
                  <a:rPr lang="en-US" sz="2600" dirty="0"/>
                  <a:t>, (1) where t stands for time; τ for the time step in which the window function is iterated; s ∈ [0, ∞] </a:t>
                </a:r>
                <a:r>
                  <a:rPr lang="en-US" sz="2600" dirty="0" smtClean="0"/>
                  <a:t> for </a:t>
                </a:r>
                <a:r>
                  <a:rPr lang="en-US" sz="2600" dirty="0"/>
                  <a:t>the wavelet scale. The term ψ(η) must have zero mean and be localized in both the time and the Fourier space (Meyer, 1993). </a:t>
                </a:r>
                <a:endParaRPr lang="ru-RU" sz="2600" dirty="0"/>
              </a:p>
            </p:txBody>
          </p:sp>
        </mc:Choice>
        <mc:Fallback xmlns="">
          <p:sp>
            <p:nvSpPr>
              <p:cNvPr id="3" name="Объект 2"/>
              <p:cNvSpPr>
                <a:spLocks noGrp="1" noRot="1" noChangeAspect="1" noMove="1" noResize="1" noEditPoints="1" noAdjustHandles="1" noChangeArrowheads="1" noChangeShapeType="1" noTextEdit="1"/>
              </p:cNvSpPr>
              <p:nvPr>
                <p:ph sz="quarter" idx="13"/>
              </p:nvPr>
            </p:nvSpPr>
            <p:spPr>
              <a:xfrm>
                <a:off x="683568" y="1124744"/>
                <a:ext cx="7924800" cy="5400600"/>
              </a:xfrm>
              <a:blipFill rotWithShape="1">
                <a:blip r:embed="rId2"/>
                <a:stretch>
                  <a:fillRect l="-1308" t="-1017" r="-2231" b="-2938"/>
                </a:stretch>
              </a:blipFill>
            </p:spPr>
            <p:txBody>
              <a:bodyPr/>
              <a:lstStyle/>
              <a:p>
                <a:r>
                  <a:rPr lang="ru-RU">
                    <a:noFill/>
                  </a:rPr>
                  <a:t> </a:t>
                </a:r>
              </a:p>
            </p:txBody>
          </p:sp>
        </mc:Fallback>
      </mc:AlternateContent>
    </p:spTree>
    <p:extLst>
      <p:ext uri="{BB962C8B-B14F-4D97-AF65-F5344CB8AC3E}">
        <p14:creationId xmlns:p14="http://schemas.microsoft.com/office/powerpoint/2010/main" val="3006661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Горизонт">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Горизонт">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Горизон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233</TotalTime>
  <Words>846</Words>
  <Application>Microsoft Office PowerPoint</Application>
  <PresentationFormat>Экран (4:3)</PresentationFormat>
  <Paragraphs>51</Paragraphs>
  <Slides>14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Горизонт</vt:lpstr>
      <vt:lpstr>Use of the wavelet transform on hydro-meteorological data</vt:lpstr>
      <vt:lpstr>Abstract</vt:lpstr>
      <vt:lpstr>introduction</vt:lpstr>
      <vt:lpstr>Презентация PowerPoint</vt:lpstr>
      <vt:lpstr>Презентация PowerPoint</vt:lpstr>
      <vt:lpstr>Презентация PowerPoint</vt:lpstr>
      <vt:lpstr>Презентация PowerPoint</vt:lpstr>
      <vt:lpstr>Wavelet analysis of hydro-meteorological data</vt:lpstr>
      <vt:lpstr>Wavelet analysis</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Apple</dc:creator>
  <cp:lastModifiedBy>Apple</cp:lastModifiedBy>
  <cp:revision>20</cp:revision>
  <dcterms:created xsi:type="dcterms:W3CDTF">2019-04-23T02:17:28Z</dcterms:created>
  <dcterms:modified xsi:type="dcterms:W3CDTF">2019-04-23T06:43:37Z</dcterms:modified>
</cp:coreProperties>
</file>