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4" r:id="rId3"/>
    <p:sldId id="265" r:id="rId4"/>
    <p:sldId id="257" r:id="rId5"/>
    <p:sldId id="258" r:id="rId6"/>
    <p:sldId id="266" r:id="rId7"/>
    <p:sldId id="259" r:id="rId8"/>
    <p:sldId id="260" r:id="rId9"/>
    <p:sldId id="261" r:id="rId10"/>
    <p:sldId id="280" r:id="rId11"/>
    <p:sldId id="262" r:id="rId12"/>
    <p:sldId id="263" r:id="rId13"/>
    <p:sldId id="267" r:id="rId14"/>
    <p:sldId id="268" r:id="rId15"/>
    <p:sldId id="275" r:id="rId16"/>
    <p:sldId id="276" r:id="rId17"/>
    <p:sldId id="277" r:id="rId18"/>
    <p:sldId id="278" r:id="rId19"/>
    <p:sldId id="274" r:id="rId20"/>
    <p:sldId id="269"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18" autoAdjust="0"/>
    <p:restoredTop sz="94660"/>
  </p:normalViewPr>
  <p:slideViewPr>
    <p:cSldViewPr snapToGrid="0">
      <p:cViewPr varScale="1">
        <p:scale>
          <a:sx n="70" d="100"/>
          <a:sy n="70" d="100"/>
        </p:scale>
        <p:origin x="9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004BFD7-7107-4123-A75C-B0B6723411CE}" type="datetimeFigureOut">
              <a:rPr lang="ru-RU" smtClean="0"/>
              <a:t>17.01.2019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158949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04BFD7-7107-4123-A75C-B0B6723411CE}" type="datetimeFigureOut">
              <a:rPr lang="ru-RU" smtClean="0"/>
              <a:t>17.01.2019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55234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5004BFD7-7107-4123-A75C-B0B6723411CE}" type="datetimeFigureOut">
              <a:rPr lang="ru-RU" smtClean="0"/>
              <a:t>17.01.2019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2223039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5004BFD7-7107-4123-A75C-B0B6723411CE}" type="datetimeFigureOut">
              <a:rPr lang="ru-RU" smtClean="0"/>
              <a:t>17.01.2019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DE6FB2-49D3-4DC5-BB6A-3B34385952CB}" type="slidenum">
              <a:rPr lang="ru-RU" smtClean="0"/>
              <a:t>‹#›</a:t>
            </a:fld>
            <a:endParaRPr lang="ru-RU"/>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7294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004BFD7-7107-4123-A75C-B0B6723411CE}" type="datetimeFigureOut">
              <a:rPr lang="ru-RU" smtClean="0"/>
              <a:t>17.01.2019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2192873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004BFD7-7107-4123-A75C-B0B6723411CE}" type="datetimeFigureOut">
              <a:rPr lang="ru-RU" smtClean="0"/>
              <a:t>17.01.2019</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3368572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004BFD7-7107-4123-A75C-B0B6723411CE}" type="datetimeFigureOut">
              <a:rPr lang="ru-RU" smtClean="0"/>
              <a:t>17.01.2019</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3788642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004BFD7-7107-4123-A75C-B0B6723411CE}" type="datetimeFigureOut">
              <a:rPr lang="ru-RU" smtClean="0"/>
              <a:t>17.01.2019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4093527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004BFD7-7107-4123-A75C-B0B6723411CE}" type="datetimeFigureOut">
              <a:rPr lang="ru-RU" smtClean="0"/>
              <a:t>17.01.2019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125188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004BFD7-7107-4123-A75C-B0B6723411CE}" type="datetimeFigureOut">
              <a:rPr lang="ru-RU" smtClean="0"/>
              <a:t>17.01.2019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134852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004BFD7-7107-4123-A75C-B0B6723411CE}" type="datetimeFigureOut">
              <a:rPr lang="ru-RU" smtClean="0"/>
              <a:t>17.01.2019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98357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004BFD7-7107-4123-A75C-B0B6723411CE}" type="datetimeFigureOut">
              <a:rPr lang="ru-RU" smtClean="0"/>
              <a:t>17.01.2019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2737370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004BFD7-7107-4123-A75C-B0B6723411CE}" type="datetimeFigureOut">
              <a:rPr lang="ru-RU" smtClean="0"/>
              <a:t>17.01.2019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55854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5004BFD7-7107-4123-A75C-B0B6723411CE}" type="datetimeFigureOut">
              <a:rPr lang="ru-RU" smtClean="0"/>
              <a:t>17.01.2019</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109898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004BFD7-7107-4123-A75C-B0B6723411CE}" type="datetimeFigureOut">
              <a:rPr lang="ru-RU" smtClean="0"/>
              <a:t>17.01.2019</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157562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5004BFD7-7107-4123-A75C-B0B6723411CE}" type="datetimeFigureOut">
              <a:rPr lang="ru-RU" smtClean="0"/>
              <a:t>17.01.2019</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1013195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04BFD7-7107-4123-A75C-B0B6723411CE}" type="datetimeFigureOut">
              <a:rPr lang="ru-RU" smtClean="0"/>
              <a:t>17.01.2019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9DE6FB2-49D3-4DC5-BB6A-3B34385952CB}" type="slidenum">
              <a:rPr lang="ru-RU" smtClean="0"/>
              <a:t>‹#›</a:t>
            </a:fld>
            <a:endParaRPr lang="ru-RU"/>
          </a:p>
        </p:txBody>
      </p:sp>
    </p:spTree>
    <p:extLst>
      <p:ext uri="{BB962C8B-B14F-4D97-AF65-F5344CB8AC3E}">
        <p14:creationId xmlns:p14="http://schemas.microsoft.com/office/powerpoint/2010/main" val="110335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004BFD7-7107-4123-A75C-B0B6723411CE}" type="datetimeFigureOut">
              <a:rPr lang="ru-RU" smtClean="0"/>
              <a:t>17.01.2019</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9DE6FB2-49D3-4DC5-BB6A-3B34385952CB}" type="slidenum">
              <a:rPr lang="ru-RU" smtClean="0"/>
              <a:t>‹#›</a:t>
            </a:fld>
            <a:endParaRPr lang="ru-RU"/>
          </a:p>
        </p:txBody>
      </p:sp>
    </p:spTree>
    <p:extLst>
      <p:ext uri="{BB962C8B-B14F-4D97-AF65-F5344CB8AC3E}">
        <p14:creationId xmlns:p14="http://schemas.microsoft.com/office/powerpoint/2010/main" val="112133610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earchmobilecomputing.techtarget.com/definition/Short-Message-Servic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gi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earchnetworking.techtarget.com/definition/ETS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earchmobilecomputing.techtarget.com/definition/SIM-car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 y="1466850"/>
            <a:ext cx="11969086" cy="3329581"/>
          </a:xfrm>
        </p:spPr>
        <p:txBody>
          <a:bodyPr/>
          <a:lstStyle/>
          <a:p>
            <a:pPr algn="ctr"/>
            <a:r>
              <a:rPr lang="en-US" b="1" dirty="0" smtClean="0"/>
              <a:t>	</a:t>
            </a:r>
            <a:r>
              <a:rPr lang="en-US" sz="8000" dirty="0">
                <a:latin typeface="Imprint MT Shadow" panose="04020605060303030202" pitchFamily="82" charset="0"/>
              </a:rPr>
              <a:t>GSM Network Structure and Network Planning</a:t>
            </a:r>
            <a:endParaRPr lang="ru-RU" sz="8000" b="1" dirty="0"/>
          </a:p>
        </p:txBody>
      </p:sp>
    </p:spTree>
    <p:extLst>
      <p:ext uri="{BB962C8B-B14F-4D97-AF65-F5344CB8AC3E}">
        <p14:creationId xmlns:p14="http://schemas.microsoft.com/office/powerpoint/2010/main" val="39946435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8748215" cy="6858000"/>
          </a:xfrm>
        </p:spPr>
      </p:pic>
      <p:sp>
        <p:nvSpPr>
          <p:cNvPr id="5" name="Прямоугольник 4"/>
          <p:cNvSpPr/>
          <p:nvPr/>
        </p:nvSpPr>
        <p:spPr>
          <a:xfrm>
            <a:off x="8748215" y="3059668"/>
            <a:ext cx="3586238" cy="369332"/>
          </a:xfrm>
          <a:prstGeom prst="rect">
            <a:avLst/>
          </a:prstGeom>
        </p:spPr>
        <p:txBody>
          <a:bodyPr wrap="none">
            <a:spAutoFit/>
          </a:bodyPr>
          <a:lstStyle/>
          <a:p>
            <a:r>
              <a:rPr lang="en-US" dirty="0" smtClean="0"/>
              <a:t>Figure: GSM-network structure</a:t>
            </a:r>
            <a:endParaRPr lang="ru-RU" dirty="0"/>
          </a:p>
        </p:txBody>
      </p:sp>
    </p:spTree>
    <p:extLst>
      <p:ext uri="{BB962C8B-B14F-4D97-AF65-F5344CB8AC3E}">
        <p14:creationId xmlns:p14="http://schemas.microsoft.com/office/powerpoint/2010/main" val="4056661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990600"/>
            <a:ext cx="10515600" cy="5529263"/>
          </a:xfrm>
        </p:spPr>
        <p:txBody>
          <a:bodyPr>
            <a:noAutofit/>
          </a:bodyPr>
          <a:lstStyle/>
          <a:p>
            <a:pPr marL="0" indent="0" algn="just">
              <a:buNone/>
            </a:pPr>
            <a:r>
              <a:rPr lang="en-US" sz="4000" dirty="0" smtClean="0"/>
              <a:t>	</a:t>
            </a:r>
            <a:r>
              <a:rPr lang="en-US" sz="3300" dirty="0"/>
              <a:t>The NSS portion of the GSM network architecture, often called the </a:t>
            </a:r>
            <a:r>
              <a:rPr lang="en-US" sz="3300" i="1" dirty="0"/>
              <a:t>core network</a:t>
            </a:r>
            <a:r>
              <a:rPr lang="en-US" sz="3300" dirty="0"/>
              <a:t>, tracks the location of callers to enable the delivery of cellular services. Mobile carriers own the NSS. The NSS has a variety of parts, including mobile switching center (MSC) and home location register (HLN). These components perform different functions, such as routing calls and Short Message Service (</a:t>
            </a:r>
            <a:r>
              <a:rPr lang="en-US" sz="3300" u="sng" dirty="0">
                <a:hlinkClick r:id="rId2"/>
              </a:rPr>
              <a:t>SMS</a:t>
            </a:r>
            <a:r>
              <a:rPr lang="en-US" sz="3300" dirty="0"/>
              <a:t>) and authenticating and storing caller account information via SIM cards.</a:t>
            </a:r>
            <a:endParaRPr lang="ru-RU" sz="3300" dirty="0"/>
          </a:p>
        </p:txBody>
      </p:sp>
    </p:spTree>
    <p:extLst>
      <p:ext uri="{BB962C8B-B14F-4D97-AF65-F5344CB8AC3E}">
        <p14:creationId xmlns:p14="http://schemas.microsoft.com/office/powerpoint/2010/main" val="1836580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51848" y="1062037"/>
            <a:ext cx="10515600" cy="4410715"/>
          </a:xfrm>
        </p:spPr>
        <p:txBody>
          <a:bodyPr>
            <a:noAutofit/>
          </a:bodyPr>
          <a:lstStyle/>
          <a:p>
            <a:pPr marL="0" indent="0" algn="just">
              <a:buNone/>
            </a:pPr>
            <a:r>
              <a:rPr lang="en-US" sz="3600" dirty="0" smtClean="0"/>
              <a:t>	</a:t>
            </a:r>
            <a:r>
              <a:rPr lang="en-US" sz="3200" dirty="0" smtClean="0"/>
              <a:t>Since </a:t>
            </a:r>
            <a:r>
              <a:rPr lang="en-US" sz="3200" dirty="0"/>
              <a:t>many GSM network operators have roaming agreements with foreign operators, users can often continue to use their phones when they travel to other countries. SIM cards that hold home network access configurations may be switched to those with metered local access, significantly reducing roaming costs, while experiencing no reductions in service</a:t>
            </a:r>
            <a:endParaRPr lang="ru-RU" sz="3200" dirty="0"/>
          </a:p>
        </p:txBody>
      </p:sp>
    </p:spTree>
    <p:extLst>
      <p:ext uri="{BB962C8B-B14F-4D97-AF65-F5344CB8AC3E}">
        <p14:creationId xmlns:p14="http://schemas.microsoft.com/office/powerpoint/2010/main" val="451951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z="4400" b="1" dirty="0">
                <a:latin typeface="Imprint MT Shadow" panose="04020605060303030202" pitchFamily="82" charset="0"/>
              </a:rPr>
              <a:t>Geographical structures in a mobile communication network	</a:t>
            </a:r>
            <a:endParaRPr lang="ru-RU" dirty="0"/>
          </a:p>
        </p:txBody>
      </p:sp>
      <p:sp>
        <p:nvSpPr>
          <p:cNvPr id="3" name="Объект 2"/>
          <p:cNvSpPr>
            <a:spLocks noGrp="1"/>
          </p:cNvSpPr>
          <p:nvPr>
            <p:ph idx="1"/>
          </p:nvPr>
        </p:nvSpPr>
        <p:spPr>
          <a:xfrm>
            <a:off x="764275" y="2052918"/>
            <a:ext cx="10508775" cy="4195481"/>
          </a:xfrm>
        </p:spPr>
        <p:txBody>
          <a:bodyPr/>
          <a:lstStyle/>
          <a:p>
            <a:pPr marL="0" indent="0" algn="just">
              <a:buNone/>
            </a:pPr>
            <a:r>
              <a:rPr lang="en-US" dirty="0"/>
              <a:t>	</a:t>
            </a:r>
            <a:r>
              <a:rPr lang="en-US" sz="2800" dirty="0"/>
              <a:t>GSM is a world-wide standard for mobile communication with an extensive coverage. Due to the mobility of the subscribers, the </a:t>
            </a:r>
            <a:r>
              <a:rPr lang="en-US" sz="2800" dirty="0" smtClean="0"/>
              <a:t>organizational </a:t>
            </a:r>
            <a:r>
              <a:rPr lang="en-US" sz="2800" dirty="0"/>
              <a:t>structure must be subdivided into different processing elements. The defined areas are necessary to establish point-to-point </a:t>
            </a:r>
            <a:r>
              <a:rPr lang="en-US" sz="2800" dirty="0" smtClean="0"/>
              <a:t>connections.</a:t>
            </a:r>
            <a:endParaRPr lang="ru-RU" sz="2800" dirty="0"/>
          </a:p>
        </p:txBody>
      </p:sp>
    </p:spTree>
    <p:extLst>
      <p:ext uri="{BB962C8B-B14F-4D97-AF65-F5344CB8AC3E}">
        <p14:creationId xmlns:p14="http://schemas.microsoft.com/office/powerpoint/2010/main" val="3296292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екст 6"/>
          <p:cNvSpPr>
            <a:spLocks noGrp="1"/>
          </p:cNvSpPr>
          <p:nvPr>
            <p:ph type="body" sz="half" idx="2"/>
          </p:nvPr>
        </p:nvSpPr>
        <p:spPr>
          <a:xfrm>
            <a:off x="859809" y="3657600"/>
            <a:ext cx="10345003" cy="2362200"/>
          </a:xfrm>
        </p:spPr>
        <p:txBody>
          <a:bodyPr>
            <a:noAutofit/>
          </a:bodyPr>
          <a:lstStyle/>
          <a:p>
            <a:pPr algn="just"/>
            <a:r>
              <a:rPr lang="en-US" sz="2800" u="sng" dirty="0" smtClean="0"/>
              <a:t>GSM </a:t>
            </a:r>
            <a:r>
              <a:rPr lang="en-US" sz="2800" u="sng" dirty="0"/>
              <a:t>Service Area</a:t>
            </a:r>
            <a:r>
              <a:rPr lang="en-US" sz="2800" dirty="0"/>
              <a:t>: This highest area describes the whole world of GSM; all </a:t>
            </a:r>
            <a:r>
              <a:rPr lang="en-US" sz="2800" dirty="0" smtClean="0"/>
              <a:t>realized </a:t>
            </a:r>
            <a:r>
              <a:rPr lang="en-US" sz="2800" dirty="0"/>
              <a:t>network elements are part of this area. </a:t>
            </a:r>
            <a:r>
              <a:rPr lang="en-US" sz="2800" u="sng" dirty="0"/>
              <a:t>PLMN Service Area</a:t>
            </a:r>
            <a:r>
              <a:rPr lang="en-US" sz="2800" dirty="0"/>
              <a:t>: The defined area of the Public Land Mobile Network is the service area of one network operator. The borders are not necessarily the political borders of one country, furthermore it is possible to define on-duty areas of different operators.</a:t>
            </a:r>
            <a:endParaRPr lang="ru-RU" sz="2800" dirty="0"/>
          </a:p>
        </p:txBody>
      </p:sp>
      <p:pic>
        <p:nvPicPr>
          <p:cNvPr id="4" name="Объект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2694458" y="490822"/>
            <a:ext cx="5801241" cy="2511685"/>
          </a:xfrm>
        </p:spPr>
      </p:pic>
    </p:spTree>
    <p:extLst>
      <p:ext uri="{BB962C8B-B14F-4D97-AF65-F5344CB8AC3E}">
        <p14:creationId xmlns:p14="http://schemas.microsoft.com/office/powerpoint/2010/main" val="3359640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half" idx="2"/>
          </p:nvPr>
        </p:nvSpPr>
        <p:spPr>
          <a:xfrm>
            <a:off x="900753" y="955343"/>
            <a:ext cx="10481480" cy="5650173"/>
          </a:xfrm>
        </p:spPr>
        <p:txBody>
          <a:bodyPr>
            <a:noAutofit/>
          </a:bodyPr>
          <a:lstStyle/>
          <a:p>
            <a:pPr algn="just"/>
            <a:r>
              <a:rPr lang="en-US" sz="2800" dirty="0"/>
              <a:t>	</a:t>
            </a:r>
            <a:r>
              <a:rPr lang="en-US" sz="2800" u="sng" dirty="0" smtClean="0"/>
              <a:t>MSC </a:t>
            </a:r>
            <a:r>
              <a:rPr lang="en-US" sz="2800" u="sng" dirty="0"/>
              <a:t>Service Area</a:t>
            </a:r>
            <a:r>
              <a:rPr lang="en-US" sz="2800" dirty="0"/>
              <a:t>: Depending on the offered network capacity, one operator is subdividing his network into smaller service area, built up by one MSC. The MS is part of the switching network, responsible for connecting telephone calls. </a:t>
            </a:r>
            <a:r>
              <a:rPr lang="en-US" sz="2800" u="sng" dirty="0"/>
              <a:t>Location Area</a:t>
            </a:r>
            <a:r>
              <a:rPr lang="en-US" sz="2800" dirty="0"/>
              <a:t>: Inside the GSM Area, the location area is the lowest existing level of the location information of one subscriber. The mobility management layer only knows in which location area one subscriber is located. </a:t>
            </a:r>
            <a:r>
              <a:rPr lang="en-US" sz="2800" u="sng" dirty="0"/>
              <a:t>Cell Area</a:t>
            </a:r>
            <a:r>
              <a:rPr lang="en-US" sz="2800" dirty="0"/>
              <a:t>: The lowest area in the geographical layers is formed by one radio cell. The radio cell is stretched out by the radio coverage of one Base Transceiver Station, BTS and has a range between a few hundred </a:t>
            </a:r>
            <a:r>
              <a:rPr lang="en-US" sz="2800" dirty="0" err="1"/>
              <a:t>metres</a:t>
            </a:r>
            <a:r>
              <a:rPr lang="en-US" sz="2800" dirty="0"/>
              <a:t> up to a maximum of 35km. </a:t>
            </a:r>
            <a:endParaRPr lang="ru-RU" sz="2800" dirty="0"/>
          </a:p>
        </p:txBody>
      </p:sp>
    </p:spTree>
    <p:extLst>
      <p:ext uri="{BB962C8B-B14F-4D97-AF65-F5344CB8AC3E}">
        <p14:creationId xmlns:p14="http://schemas.microsoft.com/office/powerpoint/2010/main" val="3674754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383275"/>
            <a:ext cx="8825659" cy="817728"/>
          </a:xfrm>
        </p:spPr>
        <p:txBody>
          <a:bodyPr/>
          <a:lstStyle/>
          <a:p>
            <a:pPr algn="ctr"/>
            <a:r>
              <a:rPr lang="en-US" dirty="0">
                <a:latin typeface="Imprint MT Shadow" panose="04020605060303030202" pitchFamily="82" charset="0"/>
              </a:rPr>
              <a:t>Radio cells</a:t>
            </a:r>
            <a:endParaRPr lang="ru-RU" dirty="0"/>
          </a:p>
        </p:txBody>
      </p:sp>
      <p:sp>
        <p:nvSpPr>
          <p:cNvPr id="3" name="Текст 2"/>
          <p:cNvSpPr>
            <a:spLocks noGrp="1"/>
          </p:cNvSpPr>
          <p:nvPr>
            <p:ph type="body" sz="half" idx="2"/>
          </p:nvPr>
        </p:nvSpPr>
        <p:spPr>
          <a:xfrm>
            <a:off x="1154954" y="2688609"/>
            <a:ext cx="10022562" cy="2362200"/>
          </a:xfrm>
        </p:spPr>
        <p:txBody>
          <a:bodyPr>
            <a:noAutofit/>
          </a:bodyPr>
          <a:lstStyle/>
          <a:p>
            <a:pPr algn="just"/>
            <a:r>
              <a:rPr lang="en-US" sz="2800" dirty="0" smtClean="0"/>
              <a:t>	In </a:t>
            </a:r>
            <a:r>
              <a:rPr lang="en-US" sz="2800" dirty="0"/>
              <a:t>chapter 1 about the geographical structures within a GSM network it is already mentioned that one radio cell forms the smallest defined area in the structure and the access point into the network for the users. If the network operator performs a </a:t>
            </a:r>
            <a:r>
              <a:rPr lang="en-US" sz="2800" dirty="0" err="1"/>
              <a:t>skilful</a:t>
            </a:r>
            <a:r>
              <a:rPr lang="en-US" sz="2800" dirty="0"/>
              <a:t> planning of radio cells he can provide the needed coverage with field strength and capacity. The main job of the radio planning engineers is the distribution, configuration and </a:t>
            </a:r>
            <a:r>
              <a:rPr lang="en-US" sz="2800" dirty="0" err="1"/>
              <a:t>optimisation</a:t>
            </a:r>
            <a:r>
              <a:rPr lang="en-US" sz="2800" dirty="0"/>
              <a:t> of radio cells. The next chapter is describing the configuration of every single radio cell, in comparison to the already described relating of multiple radio cells.</a:t>
            </a:r>
            <a:endParaRPr lang="ru-RU" sz="2800" dirty="0"/>
          </a:p>
        </p:txBody>
      </p:sp>
    </p:spTree>
    <p:extLst>
      <p:ext uri="{BB962C8B-B14F-4D97-AF65-F5344CB8AC3E}">
        <p14:creationId xmlns:p14="http://schemas.microsoft.com/office/powerpoint/2010/main" val="2770021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3" y="1131628"/>
            <a:ext cx="9967972" cy="1653180"/>
          </a:xfrm>
        </p:spPr>
        <p:txBody>
          <a:bodyPr/>
          <a:lstStyle/>
          <a:p>
            <a:r>
              <a:rPr lang="en-US" sz="2800" dirty="0" smtClean="0"/>
              <a:t>	Antennas </a:t>
            </a:r>
            <a:r>
              <a:rPr lang="en-US" sz="2800" dirty="0"/>
              <a:t>for mobile communication networks: One possibility to classify one radio cell is the size and kind of the installed antenna. In rural areas a common type is the omnidirectional antenna.</a:t>
            </a:r>
            <a:endParaRPr lang="ru-RU" sz="2800"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453" y="2812106"/>
            <a:ext cx="4762500" cy="3124672"/>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3" y="2812104"/>
            <a:ext cx="4762500" cy="3124674"/>
          </a:xfrm>
          <a:prstGeom prst="rect">
            <a:avLst/>
          </a:prstGeom>
        </p:spPr>
      </p:pic>
      <p:sp>
        <p:nvSpPr>
          <p:cNvPr id="7" name="Прямоугольник 6"/>
          <p:cNvSpPr/>
          <p:nvPr/>
        </p:nvSpPr>
        <p:spPr>
          <a:xfrm>
            <a:off x="3536203" y="5964074"/>
            <a:ext cx="3881191" cy="369332"/>
          </a:xfrm>
          <a:prstGeom prst="rect">
            <a:avLst/>
          </a:prstGeom>
        </p:spPr>
        <p:txBody>
          <a:bodyPr wrap="none">
            <a:spAutoFit/>
          </a:bodyPr>
          <a:lstStyle/>
          <a:p>
            <a:r>
              <a:rPr lang="en-US" dirty="0" smtClean="0"/>
              <a:t>Figure : Omnidirectional antenna</a:t>
            </a:r>
            <a:endParaRPr lang="ru-RU" dirty="0"/>
          </a:p>
        </p:txBody>
      </p:sp>
    </p:spTree>
    <p:extLst>
      <p:ext uri="{BB962C8B-B14F-4D97-AF65-F5344CB8AC3E}">
        <p14:creationId xmlns:p14="http://schemas.microsoft.com/office/powerpoint/2010/main" val="1325827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315036"/>
            <a:ext cx="8825659" cy="995149"/>
          </a:xfrm>
        </p:spPr>
        <p:txBody>
          <a:bodyPr/>
          <a:lstStyle/>
          <a:p>
            <a:r>
              <a:rPr lang="en-US" sz="2800" b="1" dirty="0"/>
              <a:t>Classes of radio cells:</a:t>
            </a:r>
            <a:endParaRPr lang="ru-RU" sz="2800" b="1" dirty="0"/>
          </a:p>
        </p:txBody>
      </p:sp>
      <p:sp>
        <p:nvSpPr>
          <p:cNvPr id="3" name="Текст 2"/>
          <p:cNvSpPr>
            <a:spLocks noGrp="1"/>
          </p:cNvSpPr>
          <p:nvPr>
            <p:ph type="body" sz="half" idx="2"/>
          </p:nvPr>
        </p:nvSpPr>
        <p:spPr>
          <a:xfrm>
            <a:off x="1154954" y="1310185"/>
            <a:ext cx="10240927" cy="5037161"/>
          </a:xfrm>
        </p:spPr>
        <p:txBody>
          <a:bodyPr>
            <a:noAutofit/>
          </a:bodyPr>
          <a:lstStyle/>
          <a:p>
            <a:pPr marL="285750" indent="-285750" algn="just">
              <a:buFont typeface="Arial" panose="020B0604020202020204" pitchFamily="34" charset="0"/>
              <a:buChar char="•"/>
            </a:pPr>
            <a:r>
              <a:rPr lang="en-US" sz="2400" dirty="0" err="1"/>
              <a:t>Macrocells</a:t>
            </a:r>
            <a:r>
              <a:rPr lang="en-US" sz="2400" dirty="0"/>
              <a:t>: It is the job of the </a:t>
            </a:r>
            <a:r>
              <a:rPr lang="en-US" sz="2400" dirty="0" err="1"/>
              <a:t>macrocell</a:t>
            </a:r>
            <a:r>
              <a:rPr lang="en-US" sz="2400" dirty="0"/>
              <a:t> to build up a wide area of coverage. Its radios range between 10km and 35km. Typically they are installed in low populated areas with a large coverage area but small traffic</a:t>
            </a:r>
            <a:r>
              <a:rPr lang="en-US" sz="2400" dirty="0" smtClean="0"/>
              <a:t>.</a:t>
            </a:r>
          </a:p>
          <a:p>
            <a:pPr marL="285750" indent="-285750" algn="just">
              <a:buFont typeface="Arial" panose="020B0604020202020204" pitchFamily="34" charset="0"/>
              <a:buChar char="•"/>
            </a:pPr>
            <a:r>
              <a:rPr lang="en-US" sz="2400" dirty="0"/>
              <a:t>Microcells: Microcells are forming in the mean time the standard configuration in populated areas. With their configuration, a high base station density can be obtained and therefore the requested capacity can be provided. The radius of such a microcell is given in the range of 1 to 3km</a:t>
            </a:r>
            <a:r>
              <a:rPr lang="en-US" sz="2400" dirty="0" smtClean="0"/>
              <a:t>.</a:t>
            </a:r>
          </a:p>
          <a:p>
            <a:pPr marL="285750" indent="-285750" algn="just">
              <a:buFont typeface="Arial" panose="020B0604020202020204" pitchFamily="34" charset="0"/>
              <a:buChar char="•"/>
            </a:pPr>
            <a:r>
              <a:rPr lang="en-US" sz="2400" dirty="0" err="1"/>
              <a:t>Picocells</a:t>
            </a:r>
            <a:r>
              <a:rPr lang="en-US" sz="2400" dirty="0"/>
              <a:t>: </a:t>
            </a:r>
            <a:r>
              <a:rPr lang="en-US" sz="2400" dirty="0" err="1"/>
              <a:t>picocells</a:t>
            </a:r>
            <a:r>
              <a:rPr lang="en-US" sz="2400" dirty="0"/>
              <a:t> are used to ease the traffic of microcells. Most of the time they are not used to create some coverage in former uncovered areas, rather they are extending the existing coverage. </a:t>
            </a:r>
            <a:r>
              <a:rPr lang="en-US" sz="2400" dirty="0" err="1"/>
              <a:t>Picocells</a:t>
            </a:r>
            <a:r>
              <a:rPr lang="en-US" sz="2400" dirty="0"/>
              <a:t> can be found in Hot spot areas, or High-Traffic-Areas, e.g. market squares, fairs or street crossings.</a:t>
            </a:r>
            <a:endParaRPr lang="en-US" altLang="zh-CN" sz="2400" dirty="0" smtClean="0"/>
          </a:p>
        </p:txBody>
      </p:sp>
    </p:spTree>
    <p:extLst>
      <p:ext uri="{BB962C8B-B14F-4D97-AF65-F5344CB8AC3E}">
        <p14:creationId xmlns:p14="http://schemas.microsoft.com/office/powerpoint/2010/main" val="1542400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1" y="452718"/>
            <a:ext cx="9404723" cy="898410"/>
          </a:xfrm>
        </p:spPr>
        <p:txBody>
          <a:bodyPr/>
          <a:lstStyle/>
          <a:p>
            <a:pPr algn="ctr"/>
            <a:r>
              <a:rPr lang="en-US" dirty="0"/>
              <a:t>Conclusion</a:t>
            </a:r>
            <a:endParaRPr lang="ru-RU" dirty="0"/>
          </a:p>
        </p:txBody>
      </p:sp>
      <p:sp>
        <p:nvSpPr>
          <p:cNvPr id="3" name="Объект 2"/>
          <p:cNvSpPr>
            <a:spLocks noGrp="1"/>
          </p:cNvSpPr>
          <p:nvPr>
            <p:ph idx="1"/>
          </p:nvPr>
        </p:nvSpPr>
        <p:spPr>
          <a:xfrm>
            <a:off x="1103312" y="2052918"/>
            <a:ext cx="10224330" cy="4195481"/>
          </a:xfrm>
        </p:spPr>
        <p:txBody>
          <a:bodyPr>
            <a:normAutofit/>
          </a:bodyPr>
          <a:lstStyle/>
          <a:p>
            <a:pPr marL="0" indent="0" algn="just">
              <a:buNone/>
            </a:pPr>
            <a:r>
              <a:rPr lang="en-US" sz="2800" dirty="0"/>
              <a:t>	 In this thesis paper, I have tried to give an overview of the GSM </a:t>
            </a:r>
            <a:r>
              <a:rPr lang="en-US" sz="2800" dirty="0" smtClean="0"/>
              <a:t>technology</a:t>
            </a:r>
            <a:r>
              <a:rPr lang="zh-CN" altLang="en-US" sz="2800" dirty="0" smtClean="0"/>
              <a:t>。 </a:t>
            </a:r>
            <a:r>
              <a:rPr lang="en-US" sz="2800" dirty="0" smtClean="0"/>
              <a:t>As </a:t>
            </a:r>
            <a:r>
              <a:rPr lang="en-US" sz="2800" dirty="0"/>
              <a:t>with any overview, this small paper cannot cover every aspect. There are many details missing. I believe, however, that I gave the general scenario of GSM and the philosophy behind its design and applications. </a:t>
            </a:r>
            <a:endParaRPr lang="ru-RU" sz="2800" dirty="0"/>
          </a:p>
        </p:txBody>
      </p:sp>
    </p:spTree>
    <p:extLst>
      <p:ext uri="{BB962C8B-B14F-4D97-AF65-F5344CB8AC3E}">
        <p14:creationId xmlns:p14="http://schemas.microsoft.com/office/powerpoint/2010/main" val="4213284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1607" y="179763"/>
            <a:ext cx="9404723" cy="1400530"/>
          </a:xfrm>
        </p:spPr>
        <p:txBody>
          <a:bodyPr/>
          <a:lstStyle/>
          <a:p>
            <a:pPr algn="ctr"/>
            <a:r>
              <a:rPr lang="en-US" dirty="0" smtClean="0">
                <a:latin typeface="Arial Rounded MT Bold" panose="020F0704030504030204" pitchFamily="34" charset="0"/>
              </a:rPr>
              <a:t>Contents of thesis</a:t>
            </a:r>
            <a:endParaRPr lang="ru-RU" dirty="0"/>
          </a:p>
        </p:txBody>
      </p:sp>
      <p:sp>
        <p:nvSpPr>
          <p:cNvPr id="3" name="Объект 2"/>
          <p:cNvSpPr>
            <a:spLocks noGrp="1"/>
          </p:cNvSpPr>
          <p:nvPr>
            <p:ph idx="1"/>
          </p:nvPr>
        </p:nvSpPr>
        <p:spPr>
          <a:xfrm>
            <a:off x="1103312" y="880028"/>
            <a:ext cx="8946541" cy="4401336"/>
          </a:xfrm>
        </p:spPr>
        <p:txBody>
          <a:bodyPr>
            <a:noAutofit/>
          </a:bodyPr>
          <a:lstStyle/>
          <a:p>
            <a:pPr marL="0" indent="0">
              <a:buNone/>
            </a:pPr>
            <a:r>
              <a:rPr lang="en-US" sz="2800" dirty="0" smtClean="0">
                <a:latin typeface="Imprint MT Shadow" panose="04020605060303030202" pitchFamily="82" charset="0"/>
              </a:rPr>
              <a:t>Introduction</a:t>
            </a:r>
          </a:p>
          <a:p>
            <a:pPr marL="0" indent="0">
              <a:buNone/>
            </a:pPr>
            <a:r>
              <a:rPr lang="en-US" sz="2800" dirty="0" smtClean="0">
                <a:latin typeface="Imprint MT Shadow" panose="04020605060303030202" pitchFamily="82" charset="0"/>
              </a:rPr>
              <a:t>Chapter 1 </a:t>
            </a:r>
            <a:r>
              <a:rPr lang="en-US" altLang="zh-CN" sz="2800" dirty="0" smtClean="0">
                <a:latin typeface="Imprint MT Shadow" panose="04020605060303030202" pitchFamily="82" charset="0"/>
              </a:rPr>
              <a:t>- </a:t>
            </a:r>
            <a:r>
              <a:rPr lang="en-US" sz="2800" dirty="0" smtClean="0">
                <a:latin typeface="Imprint MT Shadow" panose="04020605060303030202" pitchFamily="82" charset="0"/>
              </a:rPr>
              <a:t>GSM</a:t>
            </a:r>
          </a:p>
          <a:p>
            <a:pPr marL="0" indent="0">
              <a:buNone/>
            </a:pPr>
            <a:r>
              <a:rPr lang="en-US" sz="2800" dirty="0" smtClean="0">
                <a:latin typeface="Imprint MT Shadow" panose="04020605060303030202" pitchFamily="82" charset="0"/>
              </a:rPr>
              <a:t>	1.1  What </a:t>
            </a:r>
            <a:r>
              <a:rPr lang="en-US" sz="2800" dirty="0">
                <a:latin typeface="Imprint MT Shadow" panose="04020605060303030202" pitchFamily="82" charset="0"/>
              </a:rPr>
              <a:t>is </a:t>
            </a:r>
            <a:r>
              <a:rPr lang="en-US" sz="2800" dirty="0" smtClean="0">
                <a:latin typeface="Imprint MT Shadow" panose="04020605060303030202" pitchFamily="82" charset="0"/>
              </a:rPr>
              <a:t>GSM?.</a:t>
            </a:r>
          </a:p>
          <a:p>
            <a:pPr marL="0" indent="0">
              <a:buNone/>
            </a:pPr>
            <a:r>
              <a:rPr lang="en-US" sz="2800" dirty="0" smtClean="0">
                <a:latin typeface="Imprint MT Shadow" panose="04020605060303030202" pitchFamily="82" charset="0"/>
              </a:rPr>
              <a:t>	1.2  History </a:t>
            </a:r>
            <a:r>
              <a:rPr lang="en-US" sz="2800" dirty="0">
                <a:latin typeface="Imprint MT Shadow" panose="04020605060303030202" pitchFamily="82" charset="0"/>
              </a:rPr>
              <a:t>of </a:t>
            </a:r>
            <a:r>
              <a:rPr lang="en-US" sz="2800" dirty="0" smtClean="0">
                <a:latin typeface="Imprint MT Shadow" panose="04020605060303030202" pitchFamily="82" charset="0"/>
              </a:rPr>
              <a:t>GSM</a:t>
            </a:r>
            <a:endParaRPr lang="ru-RU" sz="2800" dirty="0" smtClean="0"/>
          </a:p>
          <a:p>
            <a:pPr marL="0" indent="0">
              <a:buNone/>
            </a:pPr>
            <a:r>
              <a:rPr lang="ru-RU" sz="2800" dirty="0">
                <a:latin typeface="Arial Rounded MT Bold" panose="020F0704030504030204" pitchFamily="34" charset="0"/>
              </a:rPr>
              <a:t>	</a:t>
            </a:r>
            <a:r>
              <a:rPr lang="ru-RU" sz="2800" dirty="0" smtClean="0">
                <a:latin typeface="Arial Rounded MT Bold" panose="020F0704030504030204" pitchFamily="34" charset="0"/>
              </a:rPr>
              <a:t>1.</a:t>
            </a:r>
            <a:r>
              <a:rPr lang="en-US" sz="2800" dirty="0" smtClean="0">
                <a:latin typeface="Imprint MT Shadow" panose="04020605060303030202" pitchFamily="82" charset="0"/>
              </a:rPr>
              <a:t>3</a:t>
            </a:r>
            <a:r>
              <a:rPr lang="ru-RU" sz="2800" dirty="0" smtClean="0">
                <a:latin typeface="Arial Rounded MT Bold" panose="020F0704030504030204" pitchFamily="34" charset="0"/>
              </a:rPr>
              <a:t> </a:t>
            </a:r>
            <a:r>
              <a:rPr lang="en-US" sz="2800" dirty="0">
                <a:latin typeface="Imprint MT Shadow" panose="04020605060303030202" pitchFamily="82" charset="0"/>
              </a:rPr>
              <a:t>Principle of cellular network</a:t>
            </a:r>
            <a:endParaRPr lang="en-US" sz="2800" dirty="0" smtClean="0">
              <a:latin typeface="Imprint MT Shadow" panose="04020605060303030202" pitchFamily="82" charset="0"/>
            </a:endParaRPr>
          </a:p>
          <a:p>
            <a:pPr marL="0" indent="0">
              <a:buNone/>
            </a:pPr>
            <a:r>
              <a:rPr lang="en-US" sz="2800" dirty="0" smtClean="0">
                <a:latin typeface="Imprint MT Shadow" panose="04020605060303030202" pitchFamily="82" charset="0"/>
              </a:rPr>
              <a:t>Chapter 2 -  </a:t>
            </a:r>
            <a:r>
              <a:rPr lang="en-US" sz="2800" dirty="0">
                <a:latin typeface="Imprint MT Shadow" panose="04020605060303030202" pitchFamily="82" charset="0"/>
              </a:rPr>
              <a:t>GSM-Network Structure</a:t>
            </a:r>
            <a:r>
              <a:rPr lang="en-US" sz="2800" dirty="0" smtClean="0">
                <a:latin typeface="Imprint MT Shadow" panose="04020605060303030202" pitchFamily="82" charset="0"/>
              </a:rPr>
              <a:t>	</a:t>
            </a:r>
          </a:p>
          <a:p>
            <a:pPr marL="0" indent="0">
              <a:buNone/>
            </a:pPr>
            <a:r>
              <a:rPr lang="en-US" sz="2800" dirty="0">
                <a:latin typeface="Imprint MT Shadow" panose="04020605060303030202" pitchFamily="82" charset="0"/>
              </a:rPr>
              <a:t>	</a:t>
            </a:r>
            <a:r>
              <a:rPr lang="en-US" sz="2800" dirty="0" smtClean="0">
                <a:latin typeface="Imprint MT Shadow" panose="04020605060303030202" pitchFamily="82" charset="0"/>
              </a:rPr>
              <a:t>2.1 </a:t>
            </a:r>
            <a:r>
              <a:rPr lang="en-US" sz="2800" dirty="0">
                <a:latin typeface="Imprint MT Shadow" panose="04020605060303030202" pitchFamily="82" charset="0"/>
              </a:rPr>
              <a:t>The Mobile Station</a:t>
            </a:r>
            <a:endParaRPr lang="en-US" sz="2800" dirty="0" smtClean="0">
              <a:latin typeface="Imprint MT Shadow" panose="04020605060303030202" pitchFamily="82" charset="0"/>
            </a:endParaRPr>
          </a:p>
          <a:p>
            <a:pPr marL="0" indent="0">
              <a:buNone/>
            </a:pPr>
            <a:r>
              <a:rPr lang="en-US" sz="2800" dirty="0" smtClean="0">
                <a:latin typeface="Imprint MT Shadow" panose="04020605060303030202" pitchFamily="82" charset="0"/>
              </a:rPr>
              <a:t>	2.2 </a:t>
            </a:r>
            <a:r>
              <a:rPr lang="en-US" sz="2800" dirty="0">
                <a:latin typeface="Imprint MT Shadow" panose="04020605060303030202" pitchFamily="82" charset="0"/>
              </a:rPr>
              <a:t>Base Station Subsystem, </a:t>
            </a:r>
            <a:r>
              <a:rPr lang="en-US" sz="2800" dirty="0" smtClean="0">
                <a:latin typeface="Imprint MT Shadow" panose="04020605060303030202" pitchFamily="82" charset="0"/>
              </a:rPr>
              <a:t>BSS</a:t>
            </a:r>
          </a:p>
          <a:p>
            <a:pPr marL="0" indent="0">
              <a:buNone/>
            </a:pPr>
            <a:r>
              <a:rPr lang="en-US" sz="2800" dirty="0">
                <a:latin typeface="Imprint MT Shadow" panose="04020605060303030202" pitchFamily="82" charset="0"/>
              </a:rPr>
              <a:t>	2.3 Switching and Management Subsystem, </a:t>
            </a:r>
            <a:r>
              <a:rPr lang="en-US" sz="2800" dirty="0" smtClean="0">
                <a:latin typeface="Imprint MT Shadow" panose="04020605060303030202" pitchFamily="82" charset="0"/>
              </a:rPr>
              <a:t>SMSS</a:t>
            </a:r>
          </a:p>
          <a:p>
            <a:pPr marL="0" indent="0">
              <a:buNone/>
            </a:pPr>
            <a:r>
              <a:rPr lang="en-US" sz="2800" dirty="0">
                <a:latin typeface="Imprint MT Shadow" panose="04020605060303030202" pitchFamily="82" charset="0"/>
              </a:rPr>
              <a:t>	</a:t>
            </a:r>
            <a:r>
              <a:rPr lang="en-US" sz="2800" dirty="0" smtClean="0">
                <a:latin typeface="Imprint MT Shadow" panose="04020605060303030202" pitchFamily="82" charset="0"/>
              </a:rPr>
              <a:t>2.4 </a:t>
            </a:r>
            <a:r>
              <a:rPr lang="en-US" sz="2800" dirty="0">
                <a:latin typeface="Imprint MT Shadow" panose="04020605060303030202" pitchFamily="82" charset="0"/>
              </a:rPr>
              <a:t>Operation and Maintenance Subsystem, OMSS</a:t>
            </a:r>
            <a:r>
              <a:rPr lang="en-US" sz="2800" dirty="0" smtClean="0">
                <a:latin typeface="Imprint MT Shadow" panose="04020605060303030202" pitchFamily="82" charset="0"/>
              </a:rPr>
              <a:t> 	</a:t>
            </a:r>
            <a:endParaRPr lang="ru-RU" sz="2800" dirty="0"/>
          </a:p>
        </p:txBody>
      </p:sp>
    </p:spTree>
    <p:extLst>
      <p:ext uri="{BB962C8B-B14F-4D97-AF65-F5344CB8AC3E}">
        <p14:creationId xmlns:p14="http://schemas.microsoft.com/office/powerpoint/2010/main" val="3438417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1" y="452718"/>
            <a:ext cx="9404723" cy="939354"/>
          </a:xfrm>
        </p:spPr>
        <p:txBody>
          <a:bodyPr/>
          <a:lstStyle/>
          <a:p>
            <a:pPr algn="ctr"/>
            <a:r>
              <a:rPr lang="en-US" dirty="0" smtClean="0"/>
              <a:t>References	</a:t>
            </a:r>
            <a:endParaRPr lang="ru-RU" dirty="0"/>
          </a:p>
        </p:txBody>
      </p:sp>
      <p:sp>
        <p:nvSpPr>
          <p:cNvPr id="3" name="Объект 2"/>
          <p:cNvSpPr>
            <a:spLocks noGrp="1"/>
          </p:cNvSpPr>
          <p:nvPr>
            <p:ph idx="1"/>
          </p:nvPr>
        </p:nvSpPr>
        <p:spPr>
          <a:xfrm>
            <a:off x="1104293" y="1392072"/>
            <a:ext cx="8946541" cy="4195481"/>
          </a:xfrm>
        </p:spPr>
        <p:txBody>
          <a:bodyPr>
            <a:noAutofit/>
          </a:bodyPr>
          <a:lstStyle/>
          <a:p>
            <a:r>
              <a:rPr lang="en-US" sz="2500" dirty="0"/>
              <a:t>[1] Jan a. </a:t>
            </a:r>
            <a:r>
              <a:rPr lang="en-US" sz="2500" dirty="0" err="1"/>
              <a:t>Audestad</a:t>
            </a:r>
            <a:r>
              <a:rPr lang="en-US" sz="2500" dirty="0"/>
              <a:t>. Network aspects of the GSM system. In EUROCON 88, June 1988. </a:t>
            </a:r>
            <a:endParaRPr lang="en-US" sz="2500" dirty="0" smtClean="0"/>
          </a:p>
          <a:p>
            <a:r>
              <a:rPr lang="en-US" sz="2500" dirty="0" smtClean="0"/>
              <a:t>[</a:t>
            </a:r>
            <a:r>
              <a:rPr lang="en-US" sz="2500" dirty="0"/>
              <a:t>2] David M </a:t>
            </a:r>
            <a:r>
              <a:rPr lang="en-US" sz="2500" dirty="0" err="1"/>
              <a:t>Balston</a:t>
            </a:r>
            <a:r>
              <a:rPr lang="en-US" sz="2500" dirty="0"/>
              <a:t>. The pan-European cellular technology. In R.C.V. </a:t>
            </a:r>
            <a:r>
              <a:rPr lang="en-US" sz="2500" dirty="0" err="1"/>
              <a:t>Macario</a:t>
            </a:r>
            <a:r>
              <a:rPr lang="en-US" sz="2500" dirty="0"/>
              <a:t>, editor, Personal and Mobile Radio Systems. Peter </a:t>
            </a:r>
            <a:r>
              <a:rPr lang="en-US" sz="2500" dirty="0" err="1"/>
              <a:t>Peregrinus</a:t>
            </a:r>
            <a:r>
              <a:rPr lang="en-US" sz="2500" dirty="0"/>
              <a:t>, London, 1991. </a:t>
            </a:r>
            <a:endParaRPr lang="en-US" sz="2500" dirty="0" smtClean="0"/>
          </a:p>
          <a:p>
            <a:r>
              <a:rPr lang="en-US" sz="2500" dirty="0" smtClean="0"/>
              <a:t>[</a:t>
            </a:r>
            <a:r>
              <a:rPr lang="en-US" sz="2500" dirty="0"/>
              <a:t>3] M. </a:t>
            </a:r>
            <a:r>
              <a:rPr lang="en-US" sz="2500" dirty="0" err="1"/>
              <a:t>Bezler</a:t>
            </a:r>
            <a:r>
              <a:rPr lang="en-US" sz="2500" dirty="0"/>
              <a:t> et al. GSM station system. Electrical Communication, 2nd Quarter 1993.</a:t>
            </a:r>
            <a:endParaRPr lang="ru-RU" sz="2500" dirty="0"/>
          </a:p>
          <a:p>
            <a:r>
              <a:rPr lang="en-US" sz="2500" dirty="0"/>
              <a:t>[4] C. </a:t>
            </a:r>
            <a:r>
              <a:rPr lang="en-US" sz="2500" dirty="0" err="1"/>
              <a:t>Dechaux</a:t>
            </a:r>
            <a:r>
              <a:rPr lang="en-US" sz="2500" dirty="0"/>
              <a:t> and R. </a:t>
            </a:r>
            <a:r>
              <a:rPr lang="en-US" sz="2500" dirty="0" err="1"/>
              <a:t>Scheller</a:t>
            </a:r>
            <a:r>
              <a:rPr lang="en-US" sz="2500" dirty="0"/>
              <a:t>. What are GSM and DCS. Electrical Communication, 2nd Quarter 1993</a:t>
            </a:r>
            <a:r>
              <a:rPr lang="en-US" sz="2500" dirty="0" smtClean="0"/>
              <a:t>.</a:t>
            </a:r>
          </a:p>
          <a:p>
            <a:r>
              <a:rPr lang="en-US" sz="2500" dirty="0"/>
              <a:t>[5] John </a:t>
            </a:r>
            <a:r>
              <a:rPr lang="en-US" sz="2500" dirty="0" err="1"/>
              <a:t>Scourias</a:t>
            </a:r>
            <a:r>
              <a:rPr lang="en-US" sz="2500" dirty="0"/>
              <a:t>, Overview of the Global System for Mobile Communications.</a:t>
            </a:r>
            <a:endParaRPr lang="ru-RU" sz="2500" dirty="0"/>
          </a:p>
        </p:txBody>
      </p:sp>
    </p:spTree>
    <p:extLst>
      <p:ext uri="{BB962C8B-B14F-4D97-AF65-F5344CB8AC3E}">
        <p14:creationId xmlns:p14="http://schemas.microsoft.com/office/powerpoint/2010/main" val="1490524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a:spLocks noGrp="1"/>
          </p:cNvSpPr>
          <p:nvPr>
            <p:ph idx="1"/>
          </p:nvPr>
        </p:nvSpPr>
        <p:spPr>
          <a:xfrm>
            <a:off x="1119519" y="839404"/>
            <a:ext cx="8946541" cy="4195481"/>
          </a:xfrm>
        </p:spPr>
        <p:txBody>
          <a:bodyPr>
            <a:noAutofit/>
          </a:bodyPr>
          <a:lstStyle/>
          <a:p>
            <a:pPr marL="0" indent="0">
              <a:buNone/>
            </a:pPr>
            <a:r>
              <a:rPr lang="en-US" sz="2800" dirty="0">
                <a:latin typeface="Imprint MT Shadow" panose="04020605060303030202" pitchFamily="82" charset="0"/>
              </a:rPr>
              <a:t>Chapter 2 -  Geographical structures in a mobile communication network	</a:t>
            </a:r>
          </a:p>
          <a:p>
            <a:pPr marL="0" indent="0">
              <a:buNone/>
            </a:pPr>
            <a:r>
              <a:rPr lang="en-US" sz="2800" dirty="0">
                <a:latin typeface="Imprint MT Shadow" panose="04020605060303030202" pitchFamily="82" charset="0"/>
              </a:rPr>
              <a:t>	2.1 GSM Service Area</a:t>
            </a:r>
          </a:p>
          <a:p>
            <a:pPr marL="0" indent="0">
              <a:buNone/>
            </a:pPr>
            <a:r>
              <a:rPr lang="en-US" sz="2800" dirty="0">
                <a:latin typeface="Imprint MT Shadow" panose="04020605060303030202" pitchFamily="82" charset="0"/>
              </a:rPr>
              <a:t>	2.2 Location Area	</a:t>
            </a:r>
            <a:endParaRPr lang="en-US" sz="2800" dirty="0" smtClean="0">
              <a:latin typeface="Imprint MT Shadow" panose="04020605060303030202" pitchFamily="82" charset="0"/>
            </a:endParaRPr>
          </a:p>
          <a:p>
            <a:pPr marL="0" indent="0">
              <a:buNone/>
            </a:pPr>
            <a:r>
              <a:rPr lang="en-US" sz="2800" dirty="0" smtClean="0">
                <a:latin typeface="Imprint MT Shadow" panose="04020605060303030202" pitchFamily="82" charset="0"/>
              </a:rPr>
              <a:t>Chapter 3 </a:t>
            </a:r>
            <a:r>
              <a:rPr lang="en-US" sz="2800" dirty="0">
                <a:latin typeface="Imprint MT Shadow" panose="04020605060303030202" pitchFamily="82" charset="0"/>
              </a:rPr>
              <a:t>- Radio cells</a:t>
            </a:r>
          </a:p>
          <a:p>
            <a:pPr marL="0" indent="0">
              <a:buNone/>
            </a:pPr>
            <a:r>
              <a:rPr lang="en-US" sz="2800" dirty="0" smtClean="0">
                <a:latin typeface="Imprint MT Shadow" panose="04020605060303030202" pitchFamily="82" charset="0"/>
              </a:rPr>
              <a:t>	3.1 </a:t>
            </a:r>
            <a:r>
              <a:rPr lang="en-US" sz="2800" dirty="0">
                <a:latin typeface="Imprint MT Shadow" panose="04020605060303030202" pitchFamily="82" charset="0"/>
              </a:rPr>
              <a:t>Antennas for mobile communication networks </a:t>
            </a:r>
            <a:endParaRPr lang="en-US" sz="2800" dirty="0" smtClean="0">
              <a:latin typeface="Imprint MT Shadow" panose="04020605060303030202" pitchFamily="82" charset="0"/>
            </a:endParaRPr>
          </a:p>
          <a:p>
            <a:pPr marL="0" indent="0">
              <a:buNone/>
            </a:pPr>
            <a:r>
              <a:rPr lang="en-US" sz="2800" dirty="0" smtClean="0">
                <a:latin typeface="Imprint MT Shadow" panose="04020605060303030202" pitchFamily="82" charset="0"/>
              </a:rPr>
              <a:t>	3.2 </a:t>
            </a:r>
            <a:r>
              <a:rPr lang="en-US" sz="2800" dirty="0">
                <a:latin typeface="Imprint MT Shadow" panose="04020605060303030202" pitchFamily="82" charset="0"/>
              </a:rPr>
              <a:t>Classes of radio </a:t>
            </a:r>
            <a:r>
              <a:rPr lang="en-US" sz="2800" dirty="0" smtClean="0">
                <a:latin typeface="Imprint MT Shadow" panose="04020605060303030202" pitchFamily="82" charset="0"/>
              </a:rPr>
              <a:t>cells</a:t>
            </a:r>
          </a:p>
          <a:p>
            <a:pPr marL="0" indent="0">
              <a:buNone/>
            </a:pPr>
            <a:r>
              <a:rPr lang="en-US" sz="2800" dirty="0">
                <a:latin typeface="Imprint MT Shadow" panose="04020605060303030202" pitchFamily="82" charset="0"/>
              </a:rPr>
              <a:t>	</a:t>
            </a:r>
            <a:r>
              <a:rPr lang="en-US" sz="2800" dirty="0" smtClean="0">
                <a:latin typeface="Imprint MT Shadow" panose="04020605060303030202" pitchFamily="82" charset="0"/>
              </a:rPr>
              <a:t>3.3 </a:t>
            </a:r>
            <a:r>
              <a:rPr lang="en-US" sz="2800" dirty="0">
                <a:latin typeface="Imprint MT Shadow" panose="04020605060303030202" pitchFamily="82" charset="0"/>
              </a:rPr>
              <a:t>Capacity of the </a:t>
            </a:r>
            <a:r>
              <a:rPr lang="en-US" sz="2800" dirty="0" smtClean="0">
                <a:latin typeface="Imprint MT Shadow" panose="04020605060303030202" pitchFamily="82" charset="0"/>
              </a:rPr>
              <a:t>network</a:t>
            </a:r>
          </a:p>
          <a:p>
            <a:pPr marL="0" indent="0">
              <a:buNone/>
            </a:pPr>
            <a:r>
              <a:rPr lang="en-US" sz="2800" dirty="0" smtClean="0">
                <a:latin typeface="Imprint MT Shadow" panose="04020605060303030202" pitchFamily="82" charset="0"/>
              </a:rPr>
              <a:t>Conclusion</a:t>
            </a:r>
          </a:p>
          <a:p>
            <a:pPr marL="0" indent="0">
              <a:buNone/>
            </a:pPr>
            <a:r>
              <a:rPr lang="en-US" sz="2800" dirty="0" smtClean="0">
                <a:latin typeface="Imprint MT Shadow" panose="04020605060303030202" pitchFamily="82" charset="0"/>
              </a:rPr>
              <a:t>References</a:t>
            </a:r>
            <a:endParaRPr lang="en-US" sz="2800" dirty="0">
              <a:latin typeface="Imprint MT Shadow" panose="04020605060303030202" pitchFamily="82" charset="0"/>
            </a:endParaRPr>
          </a:p>
        </p:txBody>
      </p:sp>
    </p:spTree>
    <p:extLst>
      <p:ext uri="{BB962C8B-B14F-4D97-AF65-F5344CB8AC3E}">
        <p14:creationId xmlns:p14="http://schemas.microsoft.com/office/powerpoint/2010/main" val="2933358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28601"/>
            <a:ext cx="10515600" cy="857250"/>
          </a:xfrm>
        </p:spPr>
        <p:txBody>
          <a:bodyPr/>
          <a:lstStyle/>
          <a:p>
            <a:pPr algn="ctr"/>
            <a:r>
              <a:rPr lang="en-US" b="1" dirty="0" smtClean="0"/>
              <a:t>GSM History</a:t>
            </a:r>
            <a:endParaRPr lang="ru-RU" b="1" dirty="0"/>
          </a:p>
        </p:txBody>
      </p:sp>
      <p:sp>
        <p:nvSpPr>
          <p:cNvPr id="3" name="Объект 2"/>
          <p:cNvSpPr>
            <a:spLocks noGrp="1"/>
          </p:cNvSpPr>
          <p:nvPr>
            <p:ph idx="1"/>
          </p:nvPr>
        </p:nvSpPr>
        <p:spPr>
          <a:xfrm>
            <a:off x="838200" y="1085851"/>
            <a:ext cx="10668000" cy="5600699"/>
          </a:xfrm>
        </p:spPr>
        <p:txBody>
          <a:bodyPr>
            <a:noAutofit/>
          </a:bodyPr>
          <a:lstStyle/>
          <a:p>
            <a:pPr marL="0" indent="0" algn="just">
              <a:buNone/>
            </a:pPr>
            <a:r>
              <a:rPr lang="en-US" sz="4000" dirty="0" smtClean="0"/>
              <a:t>	</a:t>
            </a:r>
            <a:r>
              <a:rPr lang="en-US" sz="3200" dirty="0" smtClean="0"/>
              <a:t>During the early 1980s, analog cellular telephone systems were experiencing rapid growth in Europe. Each country developed its own system, which was incompatible with everyone else's in equipment and operation. This was an undesirable situation, because not only was the mobile equipment limited to operation within national boundaries, which in a unified Europe were increasingly unimportant, but there was also a very limited market for each type of equipment.</a:t>
            </a:r>
          </a:p>
        </p:txBody>
      </p:sp>
    </p:spTree>
    <p:extLst>
      <p:ext uri="{BB962C8B-B14F-4D97-AF65-F5344CB8AC3E}">
        <p14:creationId xmlns:p14="http://schemas.microsoft.com/office/powerpoint/2010/main" val="3035340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90500"/>
            <a:ext cx="10515600" cy="5834063"/>
          </a:xfrm>
        </p:spPr>
        <p:txBody>
          <a:bodyPr>
            <a:normAutofit fontScale="77500" lnSpcReduction="20000"/>
          </a:bodyPr>
          <a:lstStyle/>
          <a:p>
            <a:pPr marL="0" indent="0">
              <a:buNone/>
            </a:pPr>
            <a:endParaRPr lang="en-US" dirty="0" smtClean="0"/>
          </a:p>
          <a:p>
            <a:pPr marL="0" indent="0" algn="just">
              <a:buNone/>
            </a:pPr>
            <a:r>
              <a:rPr lang="en-US" sz="3500" dirty="0" smtClean="0"/>
              <a:t>	</a:t>
            </a:r>
            <a:r>
              <a:rPr lang="en-US" sz="4300" dirty="0" smtClean="0"/>
              <a:t>In </a:t>
            </a:r>
            <a:r>
              <a:rPr lang="en-US" sz="4300" dirty="0"/>
              <a:t>1987, representatives from 13 European countries signed a contract to deploy a telecommunications standard. The European Union (EU) then passed laws to require GSM as a standard in Europe. In 1989, the responsibility of the GSM project was transferred from CEPT to the European Telecommunications Standards Institute (</a:t>
            </a:r>
            <a:r>
              <a:rPr lang="en-US" sz="4300" u="sng" dirty="0">
                <a:hlinkClick r:id="rId2"/>
              </a:rPr>
              <a:t>ETSI</a:t>
            </a:r>
            <a:r>
              <a:rPr lang="en-US" sz="4300" dirty="0" smtClean="0"/>
              <a:t>).</a:t>
            </a:r>
          </a:p>
          <a:p>
            <a:pPr marL="0" indent="0" algn="just">
              <a:buNone/>
            </a:pPr>
            <a:r>
              <a:rPr lang="en-US" sz="4300" dirty="0"/>
              <a:t>	Mobile services based on GSM were first launched in Finland in 1991. That same year, the GSM standard frequency band was expanded from 900 MHz to 1,800 </a:t>
            </a:r>
            <a:r>
              <a:rPr lang="en-US" sz="4300" dirty="0" err="1"/>
              <a:t>MHz.</a:t>
            </a:r>
            <a:endParaRPr lang="ru-RU" sz="4300" dirty="0"/>
          </a:p>
        </p:txBody>
      </p:sp>
    </p:spTree>
    <p:extLst>
      <p:ext uri="{BB962C8B-B14F-4D97-AF65-F5344CB8AC3E}">
        <p14:creationId xmlns:p14="http://schemas.microsoft.com/office/powerpoint/2010/main" val="3195737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1" y="452718"/>
            <a:ext cx="9404723" cy="789228"/>
          </a:xfrm>
        </p:spPr>
        <p:txBody>
          <a:bodyPr/>
          <a:lstStyle/>
          <a:p>
            <a:pPr algn="ctr"/>
            <a:r>
              <a:rPr lang="en-US" sz="4400" b="1" dirty="0">
                <a:latin typeface="Imprint MT Shadow" panose="04020605060303030202" pitchFamily="82" charset="0"/>
              </a:rPr>
              <a:t>Principle of cellular network</a:t>
            </a:r>
            <a:r>
              <a:rPr lang="en-US" dirty="0" smtClean="0"/>
              <a:t> </a:t>
            </a:r>
            <a:endParaRPr lang="ru-RU" dirty="0"/>
          </a:p>
        </p:txBody>
      </p:sp>
      <p:sp>
        <p:nvSpPr>
          <p:cNvPr id="3" name="Объект 2"/>
          <p:cNvSpPr>
            <a:spLocks noGrp="1"/>
          </p:cNvSpPr>
          <p:nvPr>
            <p:ph idx="1"/>
          </p:nvPr>
        </p:nvSpPr>
        <p:spPr>
          <a:xfrm>
            <a:off x="646111" y="1241947"/>
            <a:ext cx="10804361" cy="4637964"/>
          </a:xfrm>
        </p:spPr>
        <p:txBody>
          <a:bodyPr>
            <a:noAutofit/>
          </a:bodyPr>
          <a:lstStyle/>
          <a:p>
            <a:pPr marL="0" indent="0" algn="just">
              <a:buNone/>
            </a:pPr>
            <a:r>
              <a:rPr lang="en-US" sz="3300" dirty="0" smtClean="0"/>
              <a:t>	In </a:t>
            </a:r>
            <a:r>
              <a:rPr lang="en-US" sz="3300" dirty="0"/>
              <a:t>a mobile communication network the transfer of speech or data is performed by a radio link. This radio link will at least be established between the mobile station and the base station. The first existing radio networks were </a:t>
            </a:r>
            <a:r>
              <a:rPr lang="en-US" sz="3300" dirty="0" smtClean="0"/>
              <a:t>characterized </a:t>
            </a:r>
            <a:r>
              <a:rPr lang="en-US" sz="3300" dirty="0"/>
              <a:t>by some features: Radio coverage, or serving cell area of about 60km radius. Radio link only within one serving cell, at the moment of leaving this serving cell, the call was terminated. Switching-by-hand, no automatic routing of the call to the </a:t>
            </a:r>
            <a:r>
              <a:rPr lang="en-US" sz="3300" dirty="0" smtClean="0"/>
              <a:t>endpoint.</a:t>
            </a:r>
            <a:endParaRPr lang="ru-RU" sz="3300" dirty="0"/>
          </a:p>
        </p:txBody>
      </p:sp>
    </p:spTree>
    <p:extLst>
      <p:ext uri="{BB962C8B-B14F-4D97-AF65-F5344CB8AC3E}">
        <p14:creationId xmlns:p14="http://schemas.microsoft.com/office/powerpoint/2010/main" val="368412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		</a:t>
            </a:r>
            <a:r>
              <a:rPr lang="en-US" sz="4400" b="1" dirty="0">
                <a:latin typeface="Imprint MT Shadow" panose="04020605060303030202" pitchFamily="82" charset="0"/>
              </a:rPr>
              <a:t> GSM-Network Structure</a:t>
            </a:r>
            <a:endParaRPr lang="ru-RU" dirty="0"/>
          </a:p>
        </p:txBody>
      </p:sp>
      <p:sp>
        <p:nvSpPr>
          <p:cNvPr id="3" name="Объект 2"/>
          <p:cNvSpPr>
            <a:spLocks noGrp="1"/>
          </p:cNvSpPr>
          <p:nvPr>
            <p:ph idx="1"/>
          </p:nvPr>
        </p:nvSpPr>
        <p:spPr>
          <a:xfrm>
            <a:off x="838200" y="1690688"/>
            <a:ext cx="10515600" cy="4351338"/>
          </a:xfrm>
        </p:spPr>
        <p:txBody>
          <a:bodyPr>
            <a:normAutofit fontScale="92500" lnSpcReduction="10000"/>
          </a:bodyPr>
          <a:lstStyle/>
          <a:p>
            <a:pPr marL="0" indent="0">
              <a:buNone/>
            </a:pPr>
            <a:r>
              <a:rPr lang="en-US" dirty="0" smtClean="0"/>
              <a:t>	</a:t>
            </a:r>
            <a:r>
              <a:rPr lang="en-US" sz="3600" dirty="0"/>
              <a:t>The GSM network has four separate parts that work together to function as a whole: the mobile device itself, the base station subsystem (BSS), the network switching subsystem (NSS) and the operation and support subsystem (OSS</a:t>
            </a:r>
            <a:r>
              <a:rPr lang="en-US" sz="3600" dirty="0" smtClean="0"/>
              <a:t>).</a:t>
            </a:r>
          </a:p>
          <a:p>
            <a:pPr marL="0" indent="0">
              <a:buNone/>
            </a:pPr>
            <a:r>
              <a:rPr lang="en-US" sz="3600" dirty="0"/>
              <a:t>The mobile device connects to the network via hardware. The subscriber identity module (</a:t>
            </a:r>
            <a:r>
              <a:rPr lang="en-US" sz="3600" u="sng" dirty="0">
                <a:hlinkClick r:id="rId2"/>
              </a:rPr>
              <a:t>SIM</a:t>
            </a:r>
            <a:r>
              <a:rPr lang="en-US" sz="3600" dirty="0"/>
              <a:t>) card provides the network with identifying information about the mobile user.</a:t>
            </a:r>
            <a:endParaRPr lang="ru-RU" sz="3600" dirty="0"/>
          </a:p>
        </p:txBody>
      </p:sp>
    </p:spTree>
    <p:extLst>
      <p:ext uri="{BB962C8B-B14F-4D97-AF65-F5344CB8AC3E}">
        <p14:creationId xmlns:p14="http://schemas.microsoft.com/office/powerpoint/2010/main" val="3485498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705600"/>
          </a:xfrm>
        </p:spPr>
      </p:pic>
    </p:spTree>
    <p:extLst>
      <p:ext uri="{BB962C8B-B14F-4D97-AF65-F5344CB8AC3E}">
        <p14:creationId xmlns:p14="http://schemas.microsoft.com/office/powerpoint/2010/main" val="500724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57250" y="949324"/>
            <a:ext cx="10515600" cy="5299075"/>
          </a:xfrm>
        </p:spPr>
        <p:txBody>
          <a:bodyPr>
            <a:normAutofit fontScale="92500"/>
          </a:bodyPr>
          <a:lstStyle/>
          <a:p>
            <a:pPr marL="0" indent="0" algn="just">
              <a:buNone/>
            </a:pPr>
            <a:r>
              <a:rPr lang="en-US" dirty="0" smtClean="0"/>
              <a:t>	</a:t>
            </a:r>
            <a:r>
              <a:rPr lang="en-US" sz="3600" dirty="0"/>
              <a:t>The BSS handles traffic between the cell phone and the NSS. It consists of two main components: the base transceiver station (BTS) and the base station controller (BSC). The BTS contains the equipment that communicates with the mobile phones, largely the radio transmitter receivers and antennas. The BSC, on the other hand, is the intelligence behind the </a:t>
            </a:r>
            <a:r>
              <a:rPr lang="en-US" sz="3600" dirty="0" err="1"/>
              <a:t>BTSes</a:t>
            </a:r>
            <a:r>
              <a:rPr lang="en-US" sz="3600" dirty="0"/>
              <a:t>. It communicates with and controls a group of </a:t>
            </a:r>
            <a:r>
              <a:rPr lang="en-US" sz="3600" dirty="0" err="1"/>
              <a:t>BTSes</a:t>
            </a:r>
            <a:r>
              <a:rPr lang="en-US" sz="3600" dirty="0"/>
              <a:t>.</a:t>
            </a:r>
            <a:endParaRPr lang="ru-RU" sz="3600" dirty="0"/>
          </a:p>
        </p:txBody>
      </p:sp>
    </p:spTree>
    <p:extLst>
      <p:ext uri="{BB962C8B-B14F-4D97-AF65-F5344CB8AC3E}">
        <p14:creationId xmlns:p14="http://schemas.microsoft.com/office/powerpoint/2010/main" val="21057019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340</TotalTime>
  <Words>386</Words>
  <Application>Microsoft Office PowerPoint</Application>
  <PresentationFormat>Широкоэкранный</PresentationFormat>
  <Paragraphs>55</Paragraphs>
  <Slides>20</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20</vt:i4>
      </vt:variant>
    </vt:vector>
  </HeadingPairs>
  <TitlesOfParts>
    <vt:vector size="27" baseType="lpstr">
      <vt:lpstr>宋体</vt:lpstr>
      <vt:lpstr>Arial</vt:lpstr>
      <vt:lpstr>Arial Rounded MT Bold</vt:lpstr>
      <vt:lpstr>Century Gothic</vt:lpstr>
      <vt:lpstr>Imprint MT Shadow</vt:lpstr>
      <vt:lpstr>Wingdings 3</vt:lpstr>
      <vt:lpstr>Ион</vt:lpstr>
      <vt:lpstr> GSM Network Structure and Network Planning</vt:lpstr>
      <vt:lpstr>Contents of thesis</vt:lpstr>
      <vt:lpstr>Презентация PowerPoint</vt:lpstr>
      <vt:lpstr>GSM History</vt:lpstr>
      <vt:lpstr>Презентация PowerPoint</vt:lpstr>
      <vt:lpstr>Principle of cellular network </vt:lpstr>
      <vt:lpstr>   GSM-Network Structure</vt:lpstr>
      <vt:lpstr>Презентация PowerPoint</vt:lpstr>
      <vt:lpstr>Презентация PowerPoint</vt:lpstr>
      <vt:lpstr>Презентация PowerPoint</vt:lpstr>
      <vt:lpstr>Презентация PowerPoint</vt:lpstr>
      <vt:lpstr>Презентация PowerPoint</vt:lpstr>
      <vt:lpstr>Geographical structures in a mobile communication network </vt:lpstr>
      <vt:lpstr>Презентация PowerPoint</vt:lpstr>
      <vt:lpstr>Презентация PowerPoint</vt:lpstr>
      <vt:lpstr>Radio cells</vt:lpstr>
      <vt:lpstr> Antennas for mobile communication networks: One possibility to classify one radio cell is the size and kind of the installed antenna. In rural areas a common type is the omnidirectional antenna.</vt:lpstr>
      <vt:lpstr>Classes of radio cells:</vt:lpstr>
      <vt:lpstr>Conclusion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Network using GSM Technology</dc:title>
  <dc:creator>Администратор</dc:creator>
  <cp:lastModifiedBy>Администратор</cp:lastModifiedBy>
  <cp:revision>18</cp:revision>
  <dcterms:created xsi:type="dcterms:W3CDTF">2019-01-17T11:01:51Z</dcterms:created>
  <dcterms:modified xsi:type="dcterms:W3CDTF">2019-01-17T16:42:44Z</dcterms:modified>
</cp:coreProperties>
</file>