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4"/>
  </p:sldMasterIdLst>
  <p:notesMasterIdLst>
    <p:notesMasterId r:id="rId58"/>
  </p:notesMasterIdLst>
  <p:sldIdLst>
    <p:sldId id="273" r:id="rId5"/>
    <p:sldId id="274" r:id="rId6"/>
    <p:sldId id="275" r:id="rId7"/>
    <p:sldId id="264" r:id="rId8"/>
    <p:sldId id="263" r:id="rId9"/>
    <p:sldId id="265" r:id="rId10"/>
    <p:sldId id="266" r:id="rId11"/>
    <p:sldId id="268" r:id="rId12"/>
    <p:sldId id="269" r:id="rId13"/>
    <p:sldId id="270" r:id="rId14"/>
    <p:sldId id="271" r:id="rId15"/>
    <p:sldId id="272" r:id="rId16"/>
    <p:sldId id="256" r:id="rId17"/>
    <p:sldId id="257" r:id="rId18"/>
    <p:sldId id="258" r:id="rId19"/>
    <p:sldId id="259" r:id="rId20"/>
    <p:sldId id="260" r:id="rId21"/>
    <p:sldId id="261" r:id="rId22"/>
    <p:sldId id="276" r:id="rId23"/>
    <p:sldId id="277" r:id="rId24"/>
    <p:sldId id="278" r:id="rId25"/>
    <p:sldId id="279" r:id="rId26"/>
    <p:sldId id="280" r:id="rId27"/>
    <p:sldId id="293" r:id="rId28"/>
    <p:sldId id="294" r:id="rId29"/>
    <p:sldId id="281" r:id="rId30"/>
    <p:sldId id="282" r:id="rId31"/>
    <p:sldId id="283" r:id="rId32"/>
    <p:sldId id="288" r:id="rId33"/>
    <p:sldId id="290" r:id="rId34"/>
    <p:sldId id="286" r:id="rId35"/>
    <p:sldId id="287" r:id="rId36"/>
    <p:sldId id="284" r:id="rId37"/>
    <p:sldId id="285" r:id="rId38"/>
    <p:sldId id="291" r:id="rId39"/>
    <p:sldId id="292" r:id="rId40"/>
    <p:sldId id="295" r:id="rId41"/>
    <p:sldId id="296" r:id="rId42"/>
    <p:sldId id="297" r:id="rId43"/>
    <p:sldId id="298" r:id="rId44"/>
    <p:sldId id="299" r:id="rId45"/>
    <p:sldId id="300" r:id="rId46"/>
    <p:sldId id="304" r:id="rId47"/>
    <p:sldId id="305" r:id="rId48"/>
    <p:sldId id="306" r:id="rId49"/>
    <p:sldId id="307" r:id="rId50"/>
    <p:sldId id="308" r:id="rId51"/>
    <p:sldId id="309" r:id="rId52"/>
    <p:sldId id="312" r:id="rId53"/>
    <p:sldId id="311" r:id="rId54"/>
    <p:sldId id="301" r:id="rId55"/>
    <p:sldId id="303" r:id="rId56"/>
    <p:sldId id="262"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660"/>
  </p:normalViewPr>
  <p:slideViewPr>
    <p:cSldViewPr snapToGrid="0">
      <p:cViewPr varScale="1">
        <p:scale>
          <a:sx n="64" d="100"/>
          <a:sy n="64"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2BD700-D842-4262-9AD9-545362DB4A8E}" type="datetimeFigureOut">
              <a:rPr lang="en-IN" smtClean="0"/>
              <a:t>22-10-2025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69AB73-2031-4D43-8694-AD75FE2D5E15}" type="slidenum">
              <a:rPr lang="en-IN" smtClean="0"/>
              <a:t>‹#›</a:t>
            </a:fld>
            <a:endParaRPr lang="en-IN"/>
          </a:p>
        </p:txBody>
      </p:sp>
    </p:spTree>
    <p:extLst>
      <p:ext uri="{BB962C8B-B14F-4D97-AF65-F5344CB8AC3E}">
        <p14:creationId xmlns:p14="http://schemas.microsoft.com/office/powerpoint/2010/main" val="41679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769AB73-2031-4D43-8694-AD75FE2D5E15}" type="slidenum">
              <a:rPr lang="en-IN" smtClean="0"/>
              <a:t>36</a:t>
            </a:fld>
            <a:endParaRPr lang="en-IN"/>
          </a:p>
        </p:txBody>
      </p:sp>
    </p:spTree>
    <p:extLst>
      <p:ext uri="{BB962C8B-B14F-4D97-AF65-F5344CB8AC3E}">
        <p14:creationId xmlns:p14="http://schemas.microsoft.com/office/powerpoint/2010/main" val="3114666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4124-CFD4-61C1-4FB1-C32367F414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0C4B42-5A5E-7015-72BB-88C3C114B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8953C-9396-F2A2-3C35-5A31C3951AC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BFC34D5-BF02-4D01-EF10-4E68A7766B48}"/>
              </a:ext>
            </a:extLst>
          </p:cNvPr>
          <p:cNvSpPr>
            <a:spLocks noGrp="1"/>
          </p:cNvSpPr>
          <p:nvPr>
            <p:ph type="sldNum" sz="quarter" idx="5"/>
          </p:nvPr>
        </p:nvSpPr>
        <p:spPr/>
        <p:txBody>
          <a:bodyPr/>
          <a:lstStyle/>
          <a:p>
            <a:fld id="{D769AB73-2031-4D43-8694-AD75FE2D5E15}" type="slidenum">
              <a:rPr lang="en-IN" smtClean="0"/>
              <a:t>38</a:t>
            </a:fld>
            <a:endParaRPr lang="en-IN"/>
          </a:p>
        </p:txBody>
      </p:sp>
    </p:spTree>
    <p:extLst>
      <p:ext uri="{BB962C8B-B14F-4D97-AF65-F5344CB8AC3E}">
        <p14:creationId xmlns:p14="http://schemas.microsoft.com/office/powerpoint/2010/main" val="3980940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66691-4EB1-CD65-B210-A07FA3FFC7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9F1006-1BCF-5A5F-C5A1-5A4FE8A07E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EF5559-D8F3-485B-8B0C-F9E6845CF239}"/>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F50EBD7-448B-8AD0-36C9-CD18E4E21F4F}"/>
              </a:ext>
            </a:extLst>
          </p:cNvPr>
          <p:cNvSpPr>
            <a:spLocks noGrp="1"/>
          </p:cNvSpPr>
          <p:nvPr>
            <p:ph type="sldNum" sz="quarter" idx="5"/>
          </p:nvPr>
        </p:nvSpPr>
        <p:spPr/>
        <p:txBody>
          <a:bodyPr/>
          <a:lstStyle/>
          <a:p>
            <a:fld id="{D769AB73-2031-4D43-8694-AD75FE2D5E15}" type="slidenum">
              <a:rPr lang="en-IN" smtClean="0"/>
              <a:t>39</a:t>
            </a:fld>
            <a:endParaRPr lang="en-IN"/>
          </a:p>
        </p:txBody>
      </p:sp>
    </p:spTree>
    <p:extLst>
      <p:ext uri="{BB962C8B-B14F-4D97-AF65-F5344CB8AC3E}">
        <p14:creationId xmlns:p14="http://schemas.microsoft.com/office/powerpoint/2010/main" val="200212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61DF0-6FB8-A87D-61AE-47E84024E2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D4F22A-E4E9-A29E-AED7-61B0DB6548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D59AAC-D847-9648-9A94-B164B367421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2D2BF13-E5D0-ACB8-BEF8-1FC32F6525C2}"/>
              </a:ext>
            </a:extLst>
          </p:cNvPr>
          <p:cNvSpPr>
            <a:spLocks noGrp="1"/>
          </p:cNvSpPr>
          <p:nvPr>
            <p:ph type="sldNum" sz="quarter" idx="5"/>
          </p:nvPr>
        </p:nvSpPr>
        <p:spPr/>
        <p:txBody>
          <a:bodyPr/>
          <a:lstStyle/>
          <a:p>
            <a:fld id="{D769AB73-2031-4D43-8694-AD75FE2D5E15}" type="slidenum">
              <a:rPr lang="en-IN" smtClean="0"/>
              <a:t>40</a:t>
            </a:fld>
            <a:endParaRPr lang="en-IN"/>
          </a:p>
        </p:txBody>
      </p:sp>
    </p:spTree>
    <p:extLst>
      <p:ext uri="{BB962C8B-B14F-4D97-AF65-F5344CB8AC3E}">
        <p14:creationId xmlns:p14="http://schemas.microsoft.com/office/powerpoint/2010/main" val="323065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283E6-12EA-52A3-89BF-33BD04513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A7BB23-A91A-176D-0A6E-A056B1D72C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56A4B1-1EC4-7242-B591-CAD2753A524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7F10F73-9DDE-1C9D-9D18-054EC83EBDCC}"/>
              </a:ext>
            </a:extLst>
          </p:cNvPr>
          <p:cNvSpPr>
            <a:spLocks noGrp="1"/>
          </p:cNvSpPr>
          <p:nvPr>
            <p:ph type="sldNum" sz="quarter" idx="5"/>
          </p:nvPr>
        </p:nvSpPr>
        <p:spPr/>
        <p:txBody>
          <a:bodyPr/>
          <a:lstStyle/>
          <a:p>
            <a:fld id="{D769AB73-2031-4D43-8694-AD75FE2D5E15}" type="slidenum">
              <a:rPr lang="en-IN" smtClean="0"/>
              <a:t>41</a:t>
            </a:fld>
            <a:endParaRPr lang="en-IN"/>
          </a:p>
        </p:txBody>
      </p:sp>
    </p:spTree>
    <p:extLst>
      <p:ext uri="{BB962C8B-B14F-4D97-AF65-F5344CB8AC3E}">
        <p14:creationId xmlns:p14="http://schemas.microsoft.com/office/powerpoint/2010/main" val="1137835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6C877-2955-7326-64E7-90DF4B154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3F4E1C-F94E-BEA1-5675-5B58A7F824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D2517-E29E-5094-D922-EEFCD1BAC93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872C90D-9064-B67E-69D2-89AA713D277D}"/>
              </a:ext>
            </a:extLst>
          </p:cNvPr>
          <p:cNvSpPr>
            <a:spLocks noGrp="1"/>
          </p:cNvSpPr>
          <p:nvPr>
            <p:ph type="sldNum" sz="quarter" idx="5"/>
          </p:nvPr>
        </p:nvSpPr>
        <p:spPr/>
        <p:txBody>
          <a:bodyPr/>
          <a:lstStyle/>
          <a:p>
            <a:fld id="{D769AB73-2031-4D43-8694-AD75FE2D5E15}" type="slidenum">
              <a:rPr lang="en-IN" smtClean="0"/>
              <a:t>42</a:t>
            </a:fld>
            <a:endParaRPr lang="en-IN"/>
          </a:p>
        </p:txBody>
      </p:sp>
    </p:spTree>
    <p:extLst>
      <p:ext uri="{BB962C8B-B14F-4D97-AF65-F5344CB8AC3E}">
        <p14:creationId xmlns:p14="http://schemas.microsoft.com/office/powerpoint/2010/main" val="4068897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32947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38267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398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5449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63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2755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02172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64277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85525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15131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10/22/2025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8438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10/22/2025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3958717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60000"/>
                <a:lumOff val="40000"/>
              </a:schemeClr>
            </a:gs>
            <a:gs pos="74000">
              <a:schemeClr val="tx1">
                <a:lumMod val="85000"/>
                <a:lumOff val="15000"/>
              </a:schemeClr>
            </a:gs>
            <a:gs pos="83000">
              <a:schemeClr val="tx1">
                <a:lumMod val="65000"/>
                <a:lumOff val="3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FEB8-EBA9-755F-CD8E-65B1D7B94C7B}"/>
              </a:ext>
            </a:extLst>
          </p:cNvPr>
          <p:cNvSpPr>
            <a:spLocks noGrp="1"/>
          </p:cNvSpPr>
          <p:nvPr>
            <p:ph type="ctrTitle"/>
          </p:nvPr>
        </p:nvSpPr>
        <p:spPr/>
        <p:txBody>
          <a:bodyPr/>
          <a:lstStyle/>
          <a:p>
            <a:r>
              <a:rPr lang="en-IN" dirty="0" err="1">
                <a:solidFill>
                  <a:schemeClr val="tx2">
                    <a:lumMod val="10000"/>
                    <a:lumOff val="90000"/>
                  </a:schemeClr>
                </a:solidFill>
              </a:rPr>
              <a:t>ClassMate</a:t>
            </a:r>
            <a:r>
              <a:rPr lang="en-IN" dirty="0">
                <a:solidFill>
                  <a:schemeClr val="tx2">
                    <a:lumMod val="10000"/>
                    <a:lumOff val="90000"/>
                  </a:schemeClr>
                </a:solidFill>
              </a:rPr>
              <a:t> – Timetable Generator</a:t>
            </a:r>
          </a:p>
        </p:txBody>
      </p:sp>
      <p:sp>
        <p:nvSpPr>
          <p:cNvPr id="3" name="Subtitle 2">
            <a:extLst>
              <a:ext uri="{FF2B5EF4-FFF2-40B4-BE49-F238E27FC236}">
                <a16:creationId xmlns:a16="http://schemas.microsoft.com/office/drawing/2014/main" id="{F2529ECA-E95D-1F52-336B-6580E6B6E810}"/>
              </a:ext>
            </a:extLst>
          </p:cNvPr>
          <p:cNvSpPr>
            <a:spLocks noGrp="1"/>
          </p:cNvSpPr>
          <p:nvPr>
            <p:ph type="subTitle" idx="1"/>
          </p:nvPr>
        </p:nvSpPr>
        <p:spPr>
          <a:xfrm>
            <a:off x="521208" y="4480560"/>
            <a:ext cx="3526136" cy="1399032"/>
          </a:xfrm>
        </p:spPr>
        <p:txBody>
          <a:bodyPr>
            <a:normAutofit fontScale="92500" lnSpcReduction="10000"/>
          </a:bodyPr>
          <a:lstStyle/>
          <a:p>
            <a:r>
              <a:rPr lang="en-GB" b="1" dirty="0">
                <a:solidFill>
                  <a:schemeClr val="bg1"/>
                </a:solidFill>
              </a:rPr>
              <a:t>Presented By:</a:t>
            </a:r>
            <a:br>
              <a:rPr lang="en-GB" dirty="0">
                <a:solidFill>
                  <a:schemeClr val="bg1"/>
                </a:solidFill>
              </a:rPr>
            </a:br>
            <a:r>
              <a:rPr lang="en-GB" b="1" dirty="0">
                <a:solidFill>
                  <a:schemeClr val="bg1"/>
                </a:solidFill>
              </a:rPr>
              <a:t>Name:</a:t>
            </a:r>
            <a:r>
              <a:rPr lang="en-GB" dirty="0">
                <a:solidFill>
                  <a:schemeClr val="bg1"/>
                </a:solidFill>
              </a:rPr>
              <a:t> Aswin Chacko </a:t>
            </a:r>
            <a:r>
              <a:rPr lang="en-GB" dirty="0" err="1">
                <a:solidFill>
                  <a:schemeClr val="bg1"/>
                </a:solidFill>
              </a:rPr>
              <a:t>Jeemon</a:t>
            </a:r>
            <a:br>
              <a:rPr lang="en-GB" dirty="0">
                <a:solidFill>
                  <a:schemeClr val="bg1"/>
                </a:solidFill>
              </a:rPr>
            </a:br>
            <a:r>
              <a:rPr lang="en-GB" b="1" dirty="0">
                <a:solidFill>
                  <a:schemeClr val="bg1"/>
                </a:solidFill>
              </a:rPr>
              <a:t>Roll No:</a:t>
            </a:r>
            <a:r>
              <a:rPr lang="en-GB" dirty="0">
                <a:solidFill>
                  <a:schemeClr val="bg1"/>
                </a:solidFill>
              </a:rPr>
              <a:t> 19</a:t>
            </a:r>
            <a:br>
              <a:rPr lang="en-GB" dirty="0">
                <a:solidFill>
                  <a:schemeClr val="bg1"/>
                </a:solidFill>
              </a:rPr>
            </a:br>
            <a:r>
              <a:rPr lang="en-GB" b="1" dirty="0">
                <a:solidFill>
                  <a:schemeClr val="bg1"/>
                </a:solidFill>
              </a:rPr>
              <a:t>Class:</a:t>
            </a:r>
            <a:r>
              <a:rPr lang="en-GB" dirty="0">
                <a:solidFill>
                  <a:schemeClr val="bg1"/>
                </a:solidFill>
              </a:rPr>
              <a:t> MCA S3</a:t>
            </a:r>
            <a:endParaRPr lang="en-IN" dirty="0">
              <a:solidFill>
                <a:schemeClr val="bg1"/>
              </a:solidFill>
            </a:endParaRPr>
          </a:p>
        </p:txBody>
      </p:sp>
      <p:sp>
        <p:nvSpPr>
          <p:cNvPr id="4" name="TextBox 3">
            <a:extLst>
              <a:ext uri="{FF2B5EF4-FFF2-40B4-BE49-F238E27FC236}">
                <a16:creationId xmlns:a16="http://schemas.microsoft.com/office/drawing/2014/main" id="{ACBAF736-7B17-F5CA-6B16-341CB0A922FA}"/>
              </a:ext>
            </a:extLst>
          </p:cNvPr>
          <p:cNvSpPr txBox="1"/>
          <p:nvPr/>
        </p:nvSpPr>
        <p:spPr>
          <a:xfrm>
            <a:off x="4542020" y="4600481"/>
            <a:ext cx="4991725" cy="923330"/>
          </a:xfrm>
          <a:prstGeom prst="rect">
            <a:avLst/>
          </a:prstGeom>
          <a:noFill/>
        </p:spPr>
        <p:txBody>
          <a:bodyPr wrap="square" rtlCol="0">
            <a:spAutoFit/>
          </a:bodyPr>
          <a:lstStyle/>
          <a:p>
            <a:r>
              <a:rPr lang="en-GB" b="1" dirty="0">
                <a:solidFill>
                  <a:schemeClr val="bg1"/>
                </a:solidFill>
              </a:rPr>
              <a:t>Guide: </a:t>
            </a:r>
            <a:r>
              <a:rPr lang="en-GB" dirty="0">
                <a:solidFill>
                  <a:schemeClr val="bg1"/>
                </a:solidFill>
              </a:rPr>
              <a:t>Miss</a:t>
            </a:r>
            <a:r>
              <a:rPr lang="en-GB" b="1" dirty="0">
                <a:solidFill>
                  <a:schemeClr val="bg1"/>
                </a:solidFill>
              </a:rPr>
              <a:t> </a:t>
            </a:r>
            <a:r>
              <a:rPr lang="en-GB" dirty="0">
                <a:solidFill>
                  <a:schemeClr val="bg1"/>
                </a:solidFill>
              </a:rPr>
              <a:t>Divya S B</a:t>
            </a:r>
            <a:br>
              <a:rPr lang="en-GB" dirty="0">
                <a:solidFill>
                  <a:schemeClr val="bg1"/>
                </a:solidFill>
              </a:rPr>
            </a:br>
            <a:r>
              <a:rPr lang="en-GB" dirty="0">
                <a:solidFill>
                  <a:schemeClr val="bg1"/>
                </a:solidFill>
              </a:rPr>
              <a:t>               HOD</a:t>
            </a:r>
            <a:br>
              <a:rPr lang="en-GB" dirty="0">
                <a:solidFill>
                  <a:schemeClr val="bg1"/>
                </a:solidFill>
              </a:rPr>
            </a:br>
            <a:r>
              <a:rPr lang="en-GB" dirty="0">
                <a:solidFill>
                  <a:schemeClr val="bg1"/>
                </a:solidFill>
              </a:rPr>
              <a:t>               Department of Computer Applications</a:t>
            </a:r>
            <a:endParaRPr lang="en-IN" dirty="0">
              <a:solidFill>
                <a:schemeClr val="bg1"/>
              </a:solidFill>
            </a:endParaRPr>
          </a:p>
        </p:txBody>
      </p:sp>
      <p:sp>
        <p:nvSpPr>
          <p:cNvPr id="5" name="TextBox 4">
            <a:extLst>
              <a:ext uri="{FF2B5EF4-FFF2-40B4-BE49-F238E27FC236}">
                <a16:creationId xmlns:a16="http://schemas.microsoft.com/office/drawing/2014/main" id="{4E8E1146-2073-8025-C695-B5B3F7202537}"/>
              </a:ext>
            </a:extLst>
          </p:cNvPr>
          <p:cNvSpPr txBox="1"/>
          <p:nvPr/>
        </p:nvSpPr>
        <p:spPr>
          <a:xfrm>
            <a:off x="9863528" y="4600481"/>
            <a:ext cx="1627382" cy="1200329"/>
          </a:xfrm>
          <a:prstGeom prst="rect">
            <a:avLst/>
          </a:prstGeom>
          <a:noFill/>
        </p:spPr>
        <p:txBody>
          <a:bodyPr wrap="square" rtlCol="0">
            <a:spAutoFit/>
          </a:bodyPr>
          <a:lstStyle/>
          <a:p>
            <a:r>
              <a:rPr lang="en-GB" b="1" dirty="0">
                <a:solidFill>
                  <a:schemeClr val="bg1"/>
                </a:solidFill>
              </a:rPr>
              <a:t>Review:</a:t>
            </a:r>
            <a:r>
              <a:rPr lang="en-GB" dirty="0">
                <a:solidFill>
                  <a:schemeClr val="bg1"/>
                </a:solidFill>
              </a:rPr>
              <a:t> Zeroth Review</a:t>
            </a:r>
            <a:br>
              <a:rPr lang="en-GB" dirty="0">
                <a:solidFill>
                  <a:schemeClr val="bg1"/>
                </a:solidFill>
              </a:rPr>
            </a:br>
            <a:r>
              <a:rPr lang="en-GB" b="1" dirty="0">
                <a:solidFill>
                  <a:schemeClr val="bg1"/>
                </a:solidFill>
              </a:rPr>
              <a:t>Date:</a:t>
            </a:r>
            <a:r>
              <a:rPr lang="en-GB" dirty="0">
                <a:solidFill>
                  <a:schemeClr val="bg1"/>
                </a:solidFill>
              </a:rPr>
              <a:t> </a:t>
            </a:r>
          </a:p>
          <a:p>
            <a:r>
              <a:rPr lang="en-GB" dirty="0">
                <a:solidFill>
                  <a:schemeClr val="bg1"/>
                </a:solidFill>
              </a:rPr>
              <a:t>13 Oct 2025</a:t>
            </a:r>
            <a:endParaRPr lang="en-IN" dirty="0">
              <a:solidFill>
                <a:schemeClr val="bg1"/>
              </a:solidFill>
            </a:endParaRPr>
          </a:p>
        </p:txBody>
      </p:sp>
    </p:spTree>
    <p:extLst>
      <p:ext uri="{BB962C8B-B14F-4D97-AF65-F5344CB8AC3E}">
        <p14:creationId xmlns:p14="http://schemas.microsoft.com/office/powerpoint/2010/main" val="82956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2BB3245-8922-9D6D-BBCA-24CC36DE4E2E}"/>
              </a:ext>
            </a:extLst>
          </p:cNvPr>
          <p:cNvSpPr>
            <a:spLocks noGrp="1"/>
          </p:cNvSpPr>
          <p:nvPr>
            <p:ph type="title"/>
          </p:nvPr>
        </p:nvSpPr>
        <p:spPr>
          <a:xfrm>
            <a:off x="263035" y="448551"/>
            <a:ext cx="5254670" cy="2916472"/>
          </a:xfrm>
        </p:spPr>
        <p:txBody>
          <a:bodyPr vert="horz" lIns="91440" tIns="45720" rIns="91440" bIns="45720" rtlCol="0" anchor="b">
            <a:normAutofit/>
          </a:bodyPr>
          <a:lstStyle/>
          <a:p>
            <a:r>
              <a:rPr lang="en-US" sz="6000" dirty="0">
                <a:solidFill>
                  <a:schemeClr val="tx2"/>
                </a:solidFill>
              </a:rPr>
              <a:t>System Specifications</a:t>
            </a:r>
          </a:p>
        </p:txBody>
      </p:sp>
      <p:pic>
        <p:nvPicPr>
          <p:cNvPr id="8" name="Graphic 7" descr="Computer">
            <a:extLst>
              <a:ext uri="{FF2B5EF4-FFF2-40B4-BE49-F238E27FC236}">
                <a16:creationId xmlns:a16="http://schemas.microsoft.com/office/drawing/2014/main" id="{C44ABE33-E088-29A2-11EB-E6F78C7032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1229" y="751093"/>
            <a:ext cx="5254670" cy="5254670"/>
          </a:xfrm>
          <a:prstGeom prst="rect">
            <a:avLst/>
          </a:prstGeom>
        </p:spPr>
      </p:pic>
      <p:sp>
        <p:nvSpPr>
          <p:cNvPr id="17" name="Freeform: Shape 16">
            <a:extLst>
              <a:ext uri="{FF2B5EF4-FFF2-40B4-BE49-F238E27FC236}">
                <a16:creationId xmlns:a16="http://schemas.microsoft.com/office/drawing/2014/main" id="{81F0C179-4DBF-6AB9-CD0B-9224A0C8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47421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6812-BE87-5B3C-8DA2-E073312A3714}"/>
              </a:ext>
            </a:extLst>
          </p:cNvPr>
          <p:cNvSpPr>
            <a:spLocks noGrp="1"/>
          </p:cNvSpPr>
          <p:nvPr>
            <p:ph type="title"/>
          </p:nvPr>
        </p:nvSpPr>
        <p:spPr/>
        <p:txBody>
          <a:bodyPr/>
          <a:lstStyle/>
          <a:p>
            <a:r>
              <a:rPr lang="en-IN" dirty="0"/>
              <a:t>System Specifications</a:t>
            </a:r>
          </a:p>
        </p:txBody>
      </p:sp>
      <p:sp>
        <p:nvSpPr>
          <p:cNvPr id="3" name="Content Placeholder 2">
            <a:extLst>
              <a:ext uri="{FF2B5EF4-FFF2-40B4-BE49-F238E27FC236}">
                <a16:creationId xmlns:a16="http://schemas.microsoft.com/office/drawing/2014/main" id="{3E79F29B-E9E9-3A45-B36B-0AC5268009C6}"/>
              </a:ext>
            </a:extLst>
          </p:cNvPr>
          <p:cNvSpPr>
            <a:spLocks noGrp="1"/>
          </p:cNvSpPr>
          <p:nvPr>
            <p:ph idx="1"/>
          </p:nvPr>
        </p:nvSpPr>
        <p:spPr>
          <a:xfrm>
            <a:off x="571625" y="2351807"/>
            <a:ext cx="11155680" cy="3767328"/>
          </a:xfrm>
        </p:spPr>
        <p:txBody>
          <a:bodyPr/>
          <a:lstStyle/>
          <a:p>
            <a:pPr>
              <a:buNone/>
            </a:pPr>
            <a:r>
              <a:rPr lang="en-IN" b="1" dirty="0"/>
              <a:t>Frontend:</a:t>
            </a:r>
            <a:endParaRPr lang="en-IN" dirty="0"/>
          </a:p>
          <a:p>
            <a:pPr>
              <a:buFont typeface="Arial" panose="020B0604020202020204" pitchFamily="34" charset="0"/>
              <a:buChar char="•"/>
            </a:pPr>
            <a:r>
              <a:rPr lang="en-IN" dirty="0"/>
              <a:t>React.js</a:t>
            </a:r>
          </a:p>
          <a:p>
            <a:pPr>
              <a:buFont typeface="Arial" panose="020B0604020202020204" pitchFamily="34" charset="0"/>
              <a:buChar char="•"/>
            </a:pPr>
            <a:r>
              <a:rPr lang="en-IN" dirty="0"/>
              <a:t>Bootstrap</a:t>
            </a:r>
          </a:p>
          <a:p>
            <a:pPr>
              <a:buFont typeface="Arial" panose="020B0604020202020204" pitchFamily="34" charset="0"/>
              <a:buChar char="•"/>
            </a:pPr>
            <a:r>
              <a:rPr lang="en-IN" dirty="0"/>
              <a:t>FullCalendar.js</a:t>
            </a:r>
          </a:p>
          <a:p>
            <a:pPr>
              <a:buNone/>
            </a:pPr>
            <a:r>
              <a:rPr lang="en-IN" b="1" dirty="0"/>
              <a:t>Backend:</a:t>
            </a:r>
            <a:endParaRPr lang="en-IN" dirty="0"/>
          </a:p>
          <a:p>
            <a:pPr>
              <a:buFont typeface="Arial" panose="020B0604020202020204" pitchFamily="34" charset="0"/>
              <a:buChar char="•"/>
            </a:pPr>
            <a:r>
              <a:rPr lang="en-IN" dirty="0"/>
              <a:t>Django</a:t>
            </a:r>
          </a:p>
          <a:p>
            <a:pPr>
              <a:buFont typeface="Arial" panose="020B0604020202020204" pitchFamily="34" charset="0"/>
              <a:buChar char="•"/>
            </a:pPr>
            <a:r>
              <a:rPr lang="en-IN" dirty="0"/>
              <a:t>Django REST Framework</a:t>
            </a:r>
          </a:p>
        </p:txBody>
      </p:sp>
    </p:spTree>
    <p:extLst>
      <p:ext uri="{BB962C8B-B14F-4D97-AF65-F5344CB8AC3E}">
        <p14:creationId xmlns:p14="http://schemas.microsoft.com/office/powerpoint/2010/main" val="3451621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509E8-57C8-9DAD-0D80-EF4E48B1D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6A245-34DC-7051-81D3-3627D6E21341}"/>
              </a:ext>
            </a:extLst>
          </p:cNvPr>
          <p:cNvSpPr>
            <a:spLocks noGrp="1"/>
          </p:cNvSpPr>
          <p:nvPr>
            <p:ph type="title"/>
          </p:nvPr>
        </p:nvSpPr>
        <p:spPr/>
        <p:txBody>
          <a:bodyPr/>
          <a:lstStyle/>
          <a:p>
            <a:r>
              <a:rPr lang="en-IN" dirty="0"/>
              <a:t>System Specifications</a:t>
            </a:r>
          </a:p>
        </p:txBody>
      </p:sp>
      <p:sp>
        <p:nvSpPr>
          <p:cNvPr id="3" name="Content Placeholder 2">
            <a:extLst>
              <a:ext uri="{FF2B5EF4-FFF2-40B4-BE49-F238E27FC236}">
                <a16:creationId xmlns:a16="http://schemas.microsoft.com/office/drawing/2014/main" id="{858B7023-441E-6351-2E29-306C956D623C}"/>
              </a:ext>
            </a:extLst>
          </p:cNvPr>
          <p:cNvSpPr>
            <a:spLocks noGrp="1"/>
          </p:cNvSpPr>
          <p:nvPr>
            <p:ph idx="1"/>
          </p:nvPr>
        </p:nvSpPr>
        <p:spPr/>
        <p:txBody>
          <a:bodyPr/>
          <a:lstStyle/>
          <a:p>
            <a:pPr>
              <a:buNone/>
            </a:pPr>
            <a:r>
              <a:rPr lang="en-GB" b="1" dirty="0"/>
              <a:t>Database:</a:t>
            </a:r>
            <a:endParaRPr lang="en-GB" dirty="0"/>
          </a:p>
          <a:p>
            <a:pPr>
              <a:buFont typeface="Arial" panose="020B0604020202020204" pitchFamily="34" charset="0"/>
              <a:buChar char="•"/>
            </a:pPr>
            <a:r>
              <a:rPr lang="en-GB" dirty="0"/>
              <a:t>MySQL</a:t>
            </a:r>
          </a:p>
          <a:p>
            <a:pPr>
              <a:buNone/>
            </a:pPr>
            <a:r>
              <a:rPr lang="en-GB" b="1" dirty="0"/>
              <a:t>Timetable Logic:</a:t>
            </a:r>
            <a:endParaRPr lang="en-GB" dirty="0"/>
          </a:p>
          <a:p>
            <a:pPr>
              <a:buFont typeface="Arial" panose="020B0604020202020204" pitchFamily="34" charset="0"/>
              <a:buChar char="•"/>
            </a:pPr>
            <a:r>
              <a:rPr lang="en-GB" dirty="0"/>
              <a:t>Basic rule-based slot filling</a:t>
            </a:r>
          </a:p>
          <a:p>
            <a:pPr>
              <a:buFont typeface="Arial" panose="020B0604020202020204" pitchFamily="34" charset="0"/>
              <a:buChar char="•"/>
            </a:pPr>
            <a:r>
              <a:rPr lang="en-GB" dirty="0"/>
              <a:t>Handles theory, lab, and tutorial sessions</a:t>
            </a:r>
          </a:p>
          <a:p>
            <a:pPr marL="0" indent="0">
              <a:buNone/>
            </a:pPr>
            <a:endParaRPr lang="en-GB" dirty="0"/>
          </a:p>
        </p:txBody>
      </p:sp>
    </p:spTree>
    <p:extLst>
      <p:ext uri="{BB962C8B-B14F-4D97-AF65-F5344CB8AC3E}">
        <p14:creationId xmlns:p14="http://schemas.microsoft.com/office/powerpoint/2010/main" val="4149474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marble with brown and aqua colors">
            <a:extLst>
              <a:ext uri="{FF2B5EF4-FFF2-40B4-BE49-F238E27FC236}">
                <a16:creationId xmlns:a16="http://schemas.microsoft.com/office/drawing/2014/main" id="{6CDD99D5-89D7-772C-A5D9-B3996FBED65C}"/>
              </a:ext>
            </a:extLst>
          </p:cNvPr>
          <p:cNvPicPr>
            <a:picLocks noChangeAspect="1"/>
          </p:cNvPicPr>
          <p:nvPr/>
        </p:nvPicPr>
        <p:blipFill>
          <a:blip r:embed="rId2">
            <a:alphaModFix amt="40000"/>
          </a:blip>
          <a:srcRect t="4492" b="16282"/>
          <a:stretch>
            <a:fillRect/>
          </a:stretch>
        </p:blipFill>
        <p:spPr>
          <a:xfrm>
            <a:off x="-2" y="-2"/>
            <a:ext cx="12192001" cy="6858001"/>
          </a:xfrm>
          <a:prstGeom prst="rect">
            <a:avLst/>
          </a:prstGeom>
        </p:spPr>
      </p:pic>
      <p:sp>
        <p:nvSpPr>
          <p:cNvPr id="2" name="Title 1">
            <a:extLst>
              <a:ext uri="{FF2B5EF4-FFF2-40B4-BE49-F238E27FC236}">
                <a16:creationId xmlns:a16="http://schemas.microsoft.com/office/drawing/2014/main" id="{7C09A368-65C3-3F26-8074-022F9570CF7E}"/>
              </a:ext>
            </a:extLst>
          </p:cNvPr>
          <p:cNvSpPr>
            <a:spLocks noGrp="1"/>
          </p:cNvSpPr>
          <p:nvPr>
            <p:ph type="ctrTitle"/>
          </p:nvPr>
        </p:nvSpPr>
        <p:spPr>
          <a:xfrm>
            <a:off x="517870" y="978407"/>
            <a:ext cx="5021182" cy="3290107"/>
          </a:xfrm>
        </p:spPr>
        <p:txBody>
          <a:bodyPr anchor="t">
            <a:normAutofit/>
          </a:bodyPr>
          <a:lstStyle/>
          <a:p>
            <a:r>
              <a:rPr lang="en-GB" sz="6000">
                <a:solidFill>
                  <a:srgbClr val="FFFFFF"/>
                </a:solidFill>
              </a:rPr>
              <a:t>LITERATURE REVIEW</a:t>
            </a:r>
            <a:endParaRPr lang="en-IN" sz="6000">
              <a:solidFill>
                <a:srgbClr val="FFFFFF"/>
              </a:solidFill>
            </a:endParaRPr>
          </a:p>
        </p:txBody>
      </p:sp>
      <p:sp>
        <p:nvSpPr>
          <p:cNvPr id="3" name="Subtitle 2">
            <a:extLst>
              <a:ext uri="{FF2B5EF4-FFF2-40B4-BE49-F238E27FC236}">
                <a16:creationId xmlns:a16="http://schemas.microsoft.com/office/drawing/2014/main" id="{3FAF1F4E-44C0-689D-5842-F25706F6EE1A}"/>
              </a:ext>
            </a:extLst>
          </p:cNvPr>
          <p:cNvSpPr>
            <a:spLocks noGrp="1"/>
          </p:cNvSpPr>
          <p:nvPr>
            <p:ph type="subTitle" idx="1"/>
          </p:nvPr>
        </p:nvSpPr>
        <p:spPr>
          <a:xfrm>
            <a:off x="517870" y="4482450"/>
            <a:ext cx="5040785" cy="1724029"/>
          </a:xfrm>
        </p:spPr>
        <p:txBody>
          <a:bodyPr anchor="t">
            <a:normAutofit/>
          </a:bodyPr>
          <a:lstStyle/>
          <a:p>
            <a:endParaRPr lang="en-IN" sz="1600" dirty="0">
              <a:solidFill>
                <a:srgbClr val="FFFFFF"/>
              </a:solidFill>
            </a:endParaRP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25187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1A885F-CF87-845D-1C51-E2ECBEFCFBD0}"/>
              </a:ext>
            </a:extLst>
          </p:cNvPr>
          <p:cNvSpPr>
            <a:spLocks noGrp="1"/>
          </p:cNvSpPr>
          <p:nvPr>
            <p:ph type="title"/>
          </p:nvPr>
        </p:nvSpPr>
        <p:spPr/>
        <p:txBody>
          <a:bodyPr/>
          <a:lstStyle/>
          <a:p>
            <a:r>
              <a:rPr lang="en-IN" dirty="0"/>
              <a:t>Automated Timetable Generator - 2024</a:t>
            </a:r>
          </a:p>
        </p:txBody>
      </p:sp>
      <p:sp>
        <p:nvSpPr>
          <p:cNvPr id="5" name="Content Placeholder 4">
            <a:extLst>
              <a:ext uri="{FF2B5EF4-FFF2-40B4-BE49-F238E27FC236}">
                <a16:creationId xmlns:a16="http://schemas.microsoft.com/office/drawing/2014/main" id="{F033FB68-4FEF-19B6-4943-A2857DDDCE54}"/>
              </a:ext>
            </a:extLst>
          </p:cNvPr>
          <p:cNvSpPr>
            <a:spLocks noGrp="1"/>
          </p:cNvSpPr>
          <p:nvPr>
            <p:ph idx="1"/>
          </p:nvPr>
        </p:nvSpPr>
        <p:spPr/>
        <p:txBody>
          <a:bodyPr>
            <a:normAutofit/>
          </a:bodyPr>
          <a:lstStyle/>
          <a:p>
            <a:pPr>
              <a:buFont typeface="Wingdings" panose="05000000000000000000" pitchFamily="2" charset="2"/>
              <a:buChar char="q"/>
            </a:pPr>
            <a:r>
              <a:rPr lang="en-GB" dirty="0"/>
              <a:t> </a:t>
            </a:r>
            <a:r>
              <a:rPr lang="en-GB" sz="2800" b="1" dirty="0"/>
              <a:t>Techniques / Algorithms Used:</a:t>
            </a:r>
          </a:p>
          <a:p>
            <a:pPr marL="0" indent="0">
              <a:buNone/>
            </a:pPr>
            <a:r>
              <a:rPr lang="en-IN" dirty="0"/>
              <a:t>	Web tech (Node.js, MySQL), 	Optimization Algorithms.</a:t>
            </a:r>
          </a:p>
          <a:p>
            <a:pPr>
              <a:buFont typeface="Wingdings" panose="05000000000000000000" pitchFamily="2" charset="2"/>
              <a:buChar char="q"/>
            </a:pPr>
            <a:r>
              <a:rPr lang="en-IN" dirty="0"/>
              <a:t> </a:t>
            </a:r>
            <a:r>
              <a:rPr lang="en-IN" sz="2800" b="1" dirty="0"/>
              <a:t>Highlights / Features:</a:t>
            </a:r>
          </a:p>
          <a:p>
            <a:pPr marL="0" indent="0">
              <a:buNone/>
            </a:pPr>
            <a:r>
              <a:rPr lang="en-GB" dirty="0"/>
              <a:t>	Real-time visualization, user role 	modules, conflict resolution, 	scalable deployment with AWS EC2.</a:t>
            </a:r>
          </a:p>
          <a:p>
            <a:pPr>
              <a:buFont typeface="Wingdings" panose="05000000000000000000" pitchFamily="2" charset="2"/>
              <a:buChar char="q"/>
            </a:pPr>
            <a:r>
              <a:rPr lang="en-IN" dirty="0"/>
              <a:t> </a:t>
            </a:r>
            <a:r>
              <a:rPr lang="en-IN" sz="2800" b="1" dirty="0"/>
              <a:t>Disadvantages:</a:t>
            </a:r>
          </a:p>
          <a:p>
            <a:pPr marL="0" indent="0">
              <a:buNone/>
            </a:pPr>
            <a:r>
              <a:rPr lang="en-IN" dirty="0"/>
              <a:t> 	</a:t>
            </a:r>
            <a:r>
              <a:rPr lang="en-GB" dirty="0"/>
              <a:t>Lacks AI, manual input, scalability 	unclear.</a:t>
            </a:r>
            <a:endParaRPr lang="en-IN" dirty="0"/>
          </a:p>
        </p:txBody>
      </p:sp>
      <p:sp>
        <p:nvSpPr>
          <p:cNvPr id="6" name="Text Placeholder 5">
            <a:extLst>
              <a:ext uri="{FF2B5EF4-FFF2-40B4-BE49-F238E27FC236}">
                <a16:creationId xmlns:a16="http://schemas.microsoft.com/office/drawing/2014/main" id="{1E9C1028-AA1A-F75B-C27B-B73BA6676EBB}"/>
              </a:ext>
            </a:extLst>
          </p:cNvPr>
          <p:cNvSpPr>
            <a:spLocks noGrp="1"/>
          </p:cNvSpPr>
          <p:nvPr>
            <p:ph type="body" sz="half" idx="2"/>
          </p:nvPr>
        </p:nvSpPr>
        <p:spPr/>
        <p:txBody>
          <a:bodyPr/>
          <a:lstStyle/>
          <a:p>
            <a:r>
              <a:rPr lang="en-GB" dirty="0" err="1"/>
              <a:t>Tuijin</a:t>
            </a:r>
            <a:r>
              <a:rPr lang="en-GB" dirty="0"/>
              <a:t> Jishu / Journal of Propulsion Technology</a:t>
            </a:r>
            <a:endParaRPr lang="en-IN" dirty="0"/>
          </a:p>
        </p:txBody>
      </p:sp>
    </p:spTree>
    <p:extLst>
      <p:ext uri="{BB962C8B-B14F-4D97-AF65-F5344CB8AC3E}">
        <p14:creationId xmlns:p14="http://schemas.microsoft.com/office/powerpoint/2010/main" val="2550909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C10BE-701B-ECF0-4FF6-AAD1A57396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D6F525-1948-BD35-B304-3B042B666E17}"/>
              </a:ext>
            </a:extLst>
          </p:cNvPr>
          <p:cNvSpPr>
            <a:spLocks noGrp="1"/>
          </p:cNvSpPr>
          <p:nvPr>
            <p:ph type="title"/>
          </p:nvPr>
        </p:nvSpPr>
        <p:spPr/>
        <p:txBody>
          <a:bodyPr/>
          <a:lstStyle/>
          <a:p>
            <a:r>
              <a:rPr lang="en-GB" dirty="0"/>
              <a:t>A Survey Paper on Timetable Generator Using AI Methods - 2025</a:t>
            </a:r>
            <a:endParaRPr lang="en-IN" dirty="0"/>
          </a:p>
        </p:txBody>
      </p:sp>
      <p:sp>
        <p:nvSpPr>
          <p:cNvPr id="5" name="Content Placeholder 4">
            <a:extLst>
              <a:ext uri="{FF2B5EF4-FFF2-40B4-BE49-F238E27FC236}">
                <a16:creationId xmlns:a16="http://schemas.microsoft.com/office/drawing/2014/main" id="{EA98AD14-F704-34DA-8FC8-7CC766AD3CBE}"/>
              </a:ext>
            </a:extLst>
          </p:cNvPr>
          <p:cNvSpPr>
            <a:spLocks noGrp="1"/>
          </p:cNvSpPr>
          <p:nvPr>
            <p:ph idx="1"/>
          </p:nvPr>
        </p:nvSpPr>
        <p:spPr/>
        <p:txBody>
          <a:bodyPr>
            <a:normAutofit/>
          </a:bodyPr>
          <a:lstStyle/>
          <a:p>
            <a:pPr>
              <a:buFont typeface="Wingdings" panose="05000000000000000000" pitchFamily="2" charset="2"/>
              <a:buChar char="q"/>
            </a:pPr>
            <a:r>
              <a:rPr lang="en-GB" dirty="0"/>
              <a:t> </a:t>
            </a:r>
            <a:r>
              <a:rPr lang="en-GB" sz="2800" b="1" dirty="0"/>
              <a:t>Techniques / Algorithms Used:</a:t>
            </a:r>
          </a:p>
          <a:p>
            <a:pPr marL="0" indent="0">
              <a:buNone/>
            </a:pPr>
            <a:r>
              <a:rPr lang="en-IN" dirty="0"/>
              <a:t>	</a:t>
            </a:r>
            <a:r>
              <a:rPr lang="en-GB" dirty="0"/>
              <a:t>Decision Tree, K-Means, Random 	Forest.</a:t>
            </a:r>
            <a:endParaRPr lang="en-IN" dirty="0"/>
          </a:p>
          <a:p>
            <a:pPr>
              <a:buFont typeface="Wingdings" panose="05000000000000000000" pitchFamily="2" charset="2"/>
              <a:buChar char="q"/>
            </a:pPr>
            <a:r>
              <a:rPr lang="en-IN" dirty="0"/>
              <a:t> </a:t>
            </a:r>
            <a:r>
              <a:rPr lang="en-IN" sz="2800" b="1" dirty="0"/>
              <a:t>Highlights / Features:</a:t>
            </a:r>
          </a:p>
          <a:p>
            <a:pPr marL="0" indent="0">
              <a:buNone/>
            </a:pPr>
            <a:r>
              <a:rPr lang="en-GB" dirty="0"/>
              <a:t>	AI-based scheduling, workload 	balancing, clustering, role-based 	access, multi-year engineering 	division support.</a:t>
            </a:r>
          </a:p>
          <a:p>
            <a:pPr>
              <a:buFont typeface="Wingdings" panose="05000000000000000000" pitchFamily="2" charset="2"/>
              <a:buChar char="q"/>
            </a:pPr>
            <a:r>
              <a:rPr lang="en-IN" dirty="0"/>
              <a:t> </a:t>
            </a:r>
            <a:r>
              <a:rPr lang="en-IN" sz="2800" b="1" dirty="0"/>
              <a:t>Disadvantages:</a:t>
            </a:r>
          </a:p>
          <a:p>
            <a:pPr marL="457200" lvl="1" indent="0">
              <a:buNone/>
            </a:pPr>
            <a:r>
              <a:rPr lang="en-GB" dirty="0"/>
              <a:t>	Theoretical focus, no UI, not 	implemented.</a:t>
            </a:r>
            <a:endParaRPr lang="en-IN" dirty="0"/>
          </a:p>
        </p:txBody>
      </p:sp>
      <p:sp>
        <p:nvSpPr>
          <p:cNvPr id="6" name="Text Placeholder 5">
            <a:extLst>
              <a:ext uri="{FF2B5EF4-FFF2-40B4-BE49-F238E27FC236}">
                <a16:creationId xmlns:a16="http://schemas.microsoft.com/office/drawing/2014/main" id="{AFD6ABAF-4573-DC76-784B-67248E3CF76E}"/>
              </a:ext>
            </a:extLst>
          </p:cNvPr>
          <p:cNvSpPr>
            <a:spLocks noGrp="1"/>
          </p:cNvSpPr>
          <p:nvPr>
            <p:ph type="body" sz="half" idx="2"/>
          </p:nvPr>
        </p:nvSpPr>
        <p:spPr>
          <a:xfrm>
            <a:off x="505968" y="4324812"/>
            <a:ext cx="5020056" cy="2770632"/>
          </a:xfrm>
        </p:spPr>
        <p:txBody>
          <a:bodyPr/>
          <a:lstStyle/>
          <a:p>
            <a:r>
              <a:rPr lang="en-GB" dirty="0"/>
              <a:t>IRJAEH (International Research Journal on Advanced Engineering Hub)</a:t>
            </a:r>
            <a:endParaRPr lang="en-IN" dirty="0"/>
          </a:p>
        </p:txBody>
      </p:sp>
    </p:spTree>
    <p:extLst>
      <p:ext uri="{BB962C8B-B14F-4D97-AF65-F5344CB8AC3E}">
        <p14:creationId xmlns:p14="http://schemas.microsoft.com/office/powerpoint/2010/main" val="1528107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21CD8-1B20-EA7F-5821-D13DE49283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BCC7E2-77FF-1573-E6E8-21249ECC0802}"/>
              </a:ext>
            </a:extLst>
          </p:cNvPr>
          <p:cNvSpPr>
            <a:spLocks noGrp="1"/>
          </p:cNvSpPr>
          <p:nvPr>
            <p:ph type="title"/>
          </p:nvPr>
        </p:nvSpPr>
        <p:spPr/>
        <p:txBody>
          <a:bodyPr/>
          <a:lstStyle/>
          <a:p>
            <a:r>
              <a:rPr lang="en-IN" dirty="0"/>
              <a:t>TIMELY TRIGGER: A Smart Timetable Generator - 2024</a:t>
            </a:r>
          </a:p>
        </p:txBody>
      </p:sp>
      <p:sp>
        <p:nvSpPr>
          <p:cNvPr id="5" name="Content Placeholder 4">
            <a:extLst>
              <a:ext uri="{FF2B5EF4-FFF2-40B4-BE49-F238E27FC236}">
                <a16:creationId xmlns:a16="http://schemas.microsoft.com/office/drawing/2014/main" id="{57E40D17-854D-59BA-CE3E-B2795AE53B8C}"/>
              </a:ext>
            </a:extLst>
          </p:cNvPr>
          <p:cNvSpPr>
            <a:spLocks noGrp="1"/>
          </p:cNvSpPr>
          <p:nvPr>
            <p:ph idx="1"/>
          </p:nvPr>
        </p:nvSpPr>
        <p:spPr/>
        <p:txBody>
          <a:bodyPr>
            <a:normAutofit/>
          </a:bodyPr>
          <a:lstStyle/>
          <a:p>
            <a:pPr>
              <a:buFont typeface="Wingdings" panose="05000000000000000000" pitchFamily="2" charset="2"/>
              <a:buChar char="q"/>
            </a:pPr>
            <a:r>
              <a:rPr lang="en-GB" dirty="0"/>
              <a:t> </a:t>
            </a:r>
            <a:r>
              <a:rPr lang="en-GB" sz="2800" b="1" dirty="0"/>
              <a:t>Techniques / Algorithms Used:</a:t>
            </a:r>
          </a:p>
          <a:p>
            <a:pPr marL="0" indent="0">
              <a:buNone/>
            </a:pPr>
            <a:r>
              <a:rPr lang="en-IN" dirty="0"/>
              <a:t>	</a:t>
            </a:r>
            <a:r>
              <a:rPr lang="en-GB" dirty="0"/>
              <a:t>Genetic Algorithm, Push 	Notifications, Live Tracking.</a:t>
            </a:r>
            <a:endParaRPr lang="en-IN" dirty="0"/>
          </a:p>
          <a:p>
            <a:pPr>
              <a:buFont typeface="Wingdings" panose="05000000000000000000" pitchFamily="2" charset="2"/>
              <a:buChar char="q"/>
            </a:pPr>
            <a:r>
              <a:rPr lang="en-IN" dirty="0"/>
              <a:t> </a:t>
            </a:r>
            <a:r>
              <a:rPr lang="en-IN" sz="2800" b="1" dirty="0"/>
              <a:t>Highlights / Features:</a:t>
            </a:r>
          </a:p>
          <a:p>
            <a:pPr marL="0" indent="0">
              <a:buNone/>
            </a:pPr>
            <a:r>
              <a:rPr lang="en-GB" dirty="0"/>
              <a:t>	Cloud-based, customizable UI/UX, 	Excel integration, automated conflict 	detection, real-time updates.</a:t>
            </a:r>
          </a:p>
          <a:p>
            <a:pPr>
              <a:buFont typeface="Wingdings" panose="05000000000000000000" pitchFamily="2" charset="2"/>
              <a:buChar char="q"/>
            </a:pPr>
            <a:r>
              <a:rPr lang="en-IN" dirty="0"/>
              <a:t> </a:t>
            </a:r>
            <a:r>
              <a:rPr lang="en-IN" sz="2800" b="1" dirty="0"/>
              <a:t>Disadvantages:</a:t>
            </a:r>
          </a:p>
          <a:p>
            <a:pPr marL="0" indent="0">
              <a:buNone/>
            </a:pPr>
            <a:r>
              <a:rPr lang="en-IN" sz="2800" b="1" dirty="0"/>
              <a:t>	</a:t>
            </a:r>
            <a:r>
              <a:rPr lang="en-GB" dirty="0"/>
              <a:t>Heavy on system resources, soft 	constraint handling weak.</a:t>
            </a:r>
            <a:endParaRPr lang="en-IN" dirty="0"/>
          </a:p>
        </p:txBody>
      </p:sp>
      <p:sp>
        <p:nvSpPr>
          <p:cNvPr id="6" name="Text Placeholder 5">
            <a:extLst>
              <a:ext uri="{FF2B5EF4-FFF2-40B4-BE49-F238E27FC236}">
                <a16:creationId xmlns:a16="http://schemas.microsoft.com/office/drawing/2014/main" id="{07FA6A5A-B42A-6BAA-87E6-4515E8A10575}"/>
              </a:ext>
            </a:extLst>
          </p:cNvPr>
          <p:cNvSpPr>
            <a:spLocks noGrp="1"/>
          </p:cNvSpPr>
          <p:nvPr>
            <p:ph type="body" sz="half" idx="2"/>
          </p:nvPr>
        </p:nvSpPr>
        <p:spPr>
          <a:xfrm>
            <a:off x="505968" y="4324812"/>
            <a:ext cx="5020056" cy="2770632"/>
          </a:xfrm>
        </p:spPr>
        <p:txBody>
          <a:bodyPr/>
          <a:lstStyle/>
          <a:p>
            <a:r>
              <a:rPr lang="en-GB" dirty="0"/>
              <a:t>IJNRD (International Journal of Novel Research and Development)</a:t>
            </a:r>
            <a:endParaRPr lang="en-IN" dirty="0"/>
          </a:p>
        </p:txBody>
      </p:sp>
    </p:spTree>
    <p:extLst>
      <p:ext uri="{BB962C8B-B14F-4D97-AF65-F5344CB8AC3E}">
        <p14:creationId xmlns:p14="http://schemas.microsoft.com/office/powerpoint/2010/main" val="169808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C0372-24A0-CB18-A555-269C7A5EF2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85581AF-1C5A-98BF-BC88-F072C1C37C6C}"/>
              </a:ext>
            </a:extLst>
          </p:cNvPr>
          <p:cNvSpPr>
            <a:spLocks noGrp="1"/>
          </p:cNvSpPr>
          <p:nvPr>
            <p:ph type="title"/>
          </p:nvPr>
        </p:nvSpPr>
        <p:spPr/>
        <p:txBody>
          <a:bodyPr/>
          <a:lstStyle/>
          <a:p>
            <a:r>
              <a:rPr lang="en-IN" dirty="0"/>
              <a:t>AUTOMATIC TIMETABLE GENERATOR - 2021</a:t>
            </a:r>
          </a:p>
        </p:txBody>
      </p:sp>
      <p:sp>
        <p:nvSpPr>
          <p:cNvPr id="5" name="Content Placeholder 4">
            <a:extLst>
              <a:ext uri="{FF2B5EF4-FFF2-40B4-BE49-F238E27FC236}">
                <a16:creationId xmlns:a16="http://schemas.microsoft.com/office/drawing/2014/main" id="{3E0C83B2-064A-401B-B571-02E6D67AD316}"/>
              </a:ext>
            </a:extLst>
          </p:cNvPr>
          <p:cNvSpPr>
            <a:spLocks noGrp="1"/>
          </p:cNvSpPr>
          <p:nvPr>
            <p:ph idx="1"/>
          </p:nvPr>
        </p:nvSpPr>
        <p:spPr/>
        <p:txBody>
          <a:bodyPr>
            <a:normAutofit lnSpcReduction="10000"/>
          </a:bodyPr>
          <a:lstStyle/>
          <a:p>
            <a:pPr>
              <a:buFont typeface="Wingdings" panose="05000000000000000000" pitchFamily="2" charset="2"/>
              <a:buChar char="q"/>
            </a:pPr>
            <a:r>
              <a:rPr lang="en-GB" dirty="0"/>
              <a:t> </a:t>
            </a:r>
            <a:r>
              <a:rPr lang="en-GB" sz="2800" b="1" dirty="0"/>
              <a:t>Techniques / Algorithms Used:</a:t>
            </a:r>
          </a:p>
          <a:p>
            <a:pPr marL="0" indent="0">
              <a:buNone/>
            </a:pPr>
            <a:r>
              <a:rPr lang="en-IN" dirty="0"/>
              <a:t>	Custom Algorithm, Django, MySQL, 	Python.</a:t>
            </a:r>
          </a:p>
          <a:p>
            <a:pPr>
              <a:buFont typeface="Wingdings" panose="05000000000000000000" pitchFamily="2" charset="2"/>
              <a:buChar char="q"/>
            </a:pPr>
            <a:r>
              <a:rPr lang="en-IN" dirty="0"/>
              <a:t> </a:t>
            </a:r>
            <a:r>
              <a:rPr lang="en-IN" sz="2800" b="1" dirty="0"/>
              <a:t>Highlights / Features:</a:t>
            </a:r>
          </a:p>
          <a:p>
            <a:pPr marL="0" indent="0">
              <a:buNone/>
            </a:pPr>
            <a:r>
              <a:rPr lang="en-GB" dirty="0"/>
              <a:t>	Generates timetable per semester, 	Excel export, faculty &amp; subject 		conflict management, manual data 	input interface.</a:t>
            </a:r>
          </a:p>
          <a:p>
            <a:pPr>
              <a:buFont typeface="Wingdings" panose="05000000000000000000" pitchFamily="2" charset="2"/>
              <a:buChar char="q"/>
            </a:pPr>
            <a:r>
              <a:rPr lang="en-IN" dirty="0"/>
              <a:t> </a:t>
            </a:r>
            <a:r>
              <a:rPr lang="en-IN" sz="2800" b="1" dirty="0"/>
              <a:t>Disadvantages:</a:t>
            </a:r>
          </a:p>
          <a:p>
            <a:pPr marL="0" indent="0">
              <a:buNone/>
            </a:pPr>
            <a:r>
              <a:rPr lang="en-IN" sz="2800" b="1" dirty="0"/>
              <a:t>	</a:t>
            </a:r>
            <a:r>
              <a:rPr lang="en-GB" dirty="0"/>
              <a:t>One class only, partial GA, lacks 	notifications.</a:t>
            </a:r>
            <a:endParaRPr lang="en-IN" b="1" dirty="0"/>
          </a:p>
        </p:txBody>
      </p:sp>
      <p:sp>
        <p:nvSpPr>
          <p:cNvPr id="6" name="Text Placeholder 5">
            <a:extLst>
              <a:ext uri="{FF2B5EF4-FFF2-40B4-BE49-F238E27FC236}">
                <a16:creationId xmlns:a16="http://schemas.microsoft.com/office/drawing/2014/main" id="{784498F6-23E2-90D1-5FA8-DF32AF9AA2C8}"/>
              </a:ext>
            </a:extLst>
          </p:cNvPr>
          <p:cNvSpPr>
            <a:spLocks noGrp="1"/>
          </p:cNvSpPr>
          <p:nvPr>
            <p:ph type="body" sz="half" idx="2"/>
          </p:nvPr>
        </p:nvSpPr>
        <p:spPr>
          <a:xfrm>
            <a:off x="505968" y="4324812"/>
            <a:ext cx="5020056" cy="2770632"/>
          </a:xfrm>
        </p:spPr>
        <p:txBody>
          <a:bodyPr/>
          <a:lstStyle/>
          <a:p>
            <a:r>
              <a:rPr lang="en-GB" dirty="0"/>
              <a:t>IRJET (International Research Journal of Engineering and Technology)</a:t>
            </a:r>
            <a:endParaRPr lang="en-IN" dirty="0"/>
          </a:p>
        </p:txBody>
      </p:sp>
    </p:spTree>
    <p:extLst>
      <p:ext uri="{BB962C8B-B14F-4D97-AF65-F5344CB8AC3E}">
        <p14:creationId xmlns:p14="http://schemas.microsoft.com/office/powerpoint/2010/main" val="356316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5F64B-4F67-1361-42E2-53B13679DD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8FA979-F5CF-AC94-C5B9-141691754D71}"/>
              </a:ext>
            </a:extLst>
          </p:cNvPr>
          <p:cNvSpPr>
            <a:spLocks noGrp="1"/>
          </p:cNvSpPr>
          <p:nvPr>
            <p:ph type="title"/>
          </p:nvPr>
        </p:nvSpPr>
        <p:spPr/>
        <p:txBody>
          <a:bodyPr/>
          <a:lstStyle/>
          <a:p>
            <a:r>
              <a:rPr lang="en-GB" dirty="0"/>
              <a:t>A STUDY ON AUTOMATIC TIMETABLE GENERATOR - 2018</a:t>
            </a:r>
            <a:endParaRPr lang="en-IN" dirty="0"/>
          </a:p>
        </p:txBody>
      </p:sp>
      <p:sp>
        <p:nvSpPr>
          <p:cNvPr id="5" name="Content Placeholder 4">
            <a:extLst>
              <a:ext uri="{FF2B5EF4-FFF2-40B4-BE49-F238E27FC236}">
                <a16:creationId xmlns:a16="http://schemas.microsoft.com/office/drawing/2014/main" id="{04C634F5-70C7-59E5-2A0A-FAC2D4DFCBB9}"/>
              </a:ext>
            </a:extLst>
          </p:cNvPr>
          <p:cNvSpPr>
            <a:spLocks noGrp="1"/>
          </p:cNvSpPr>
          <p:nvPr>
            <p:ph idx="1"/>
          </p:nvPr>
        </p:nvSpPr>
        <p:spPr/>
        <p:txBody>
          <a:bodyPr>
            <a:normAutofit/>
          </a:bodyPr>
          <a:lstStyle/>
          <a:p>
            <a:pPr>
              <a:buFont typeface="Wingdings" panose="05000000000000000000" pitchFamily="2" charset="2"/>
              <a:buChar char="q"/>
            </a:pPr>
            <a:r>
              <a:rPr lang="en-GB" dirty="0"/>
              <a:t> </a:t>
            </a:r>
            <a:r>
              <a:rPr lang="en-GB" sz="2800" b="1" dirty="0"/>
              <a:t>Techniques / Algorithms Used:</a:t>
            </a:r>
          </a:p>
          <a:p>
            <a:pPr marL="0" indent="0">
              <a:buNone/>
            </a:pPr>
            <a:r>
              <a:rPr lang="en-IN" dirty="0"/>
              <a:t>	</a:t>
            </a:r>
            <a:r>
              <a:rPr lang="en-GB" dirty="0"/>
              <a:t>Genetic Algorithm, Tabu Search, 	Simulated Annealing.</a:t>
            </a:r>
            <a:endParaRPr lang="en-IN" dirty="0"/>
          </a:p>
          <a:p>
            <a:pPr>
              <a:buFont typeface="Wingdings" panose="05000000000000000000" pitchFamily="2" charset="2"/>
              <a:buChar char="q"/>
            </a:pPr>
            <a:r>
              <a:rPr lang="en-IN" dirty="0"/>
              <a:t> </a:t>
            </a:r>
            <a:r>
              <a:rPr lang="en-IN" sz="2800" b="1" dirty="0"/>
              <a:t>Highlights / Features:</a:t>
            </a:r>
          </a:p>
          <a:p>
            <a:pPr marL="0" indent="0">
              <a:buNone/>
            </a:pPr>
            <a:r>
              <a:rPr lang="en-GB" dirty="0"/>
              <a:t>	Constraint satisfaction problem 	approach, hard vs soft constraints, 	algorithm comparison (GA, CP), 	realistic solution development.</a:t>
            </a:r>
          </a:p>
          <a:p>
            <a:pPr>
              <a:buFont typeface="Wingdings" panose="05000000000000000000" pitchFamily="2" charset="2"/>
              <a:buChar char="q"/>
            </a:pPr>
            <a:r>
              <a:rPr lang="en-GB" dirty="0"/>
              <a:t> </a:t>
            </a:r>
            <a:r>
              <a:rPr lang="en-GB" sz="2800" b="1" dirty="0"/>
              <a:t>Disadvantages:</a:t>
            </a:r>
          </a:p>
          <a:p>
            <a:pPr marL="0" indent="0">
              <a:buNone/>
            </a:pPr>
            <a:r>
              <a:rPr lang="en-IN" dirty="0"/>
              <a:t>	Outdated algorithms, manual tuning, 	no UI focus.</a:t>
            </a:r>
            <a:endParaRPr lang="en-GB" dirty="0"/>
          </a:p>
          <a:p>
            <a:pPr marL="0" indent="0">
              <a:buNone/>
            </a:pPr>
            <a:endParaRPr lang="en-IN" dirty="0"/>
          </a:p>
        </p:txBody>
      </p:sp>
      <p:sp>
        <p:nvSpPr>
          <p:cNvPr id="6" name="Text Placeholder 5">
            <a:extLst>
              <a:ext uri="{FF2B5EF4-FFF2-40B4-BE49-F238E27FC236}">
                <a16:creationId xmlns:a16="http://schemas.microsoft.com/office/drawing/2014/main" id="{B71C04B7-B4A8-01E7-FAFD-104C59D370FF}"/>
              </a:ext>
            </a:extLst>
          </p:cNvPr>
          <p:cNvSpPr>
            <a:spLocks noGrp="1"/>
          </p:cNvSpPr>
          <p:nvPr>
            <p:ph type="body" sz="half" idx="2"/>
          </p:nvPr>
        </p:nvSpPr>
        <p:spPr>
          <a:xfrm>
            <a:off x="505968" y="4759527"/>
            <a:ext cx="5020056" cy="2770632"/>
          </a:xfrm>
        </p:spPr>
        <p:txBody>
          <a:bodyPr/>
          <a:lstStyle/>
          <a:p>
            <a:r>
              <a:rPr lang="en-GB" dirty="0"/>
              <a:t>International Journal of Science and Innovative Engineering &amp; Tech</a:t>
            </a:r>
            <a:endParaRPr lang="en-IN" dirty="0"/>
          </a:p>
        </p:txBody>
      </p:sp>
    </p:spTree>
    <p:extLst>
      <p:ext uri="{BB962C8B-B14F-4D97-AF65-F5344CB8AC3E}">
        <p14:creationId xmlns:p14="http://schemas.microsoft.com/office/powerpoint/2010/main" val="5263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Rectangle 27">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04B7E2-E1BF-9BE5-6B9E-996AE2A23DC7}"/>
              </a:ext>
            </a:extLst>
          </p:cNvPr>
          <p:cNvSpPr>
            <a:spLocks noGrp="1"/>
          </p:cNvSpPr>
          <p:nvPr>
            <p:ph type="title"/>
          </p:nvPr>
        </p:nvSpPr>
        <p:spPr>
          <a:xfrm>
            <a:off x="1897867" y="2336609"/>
            <a:ext cx="8393218" cy="3727025"/>
          </a:xfrm>
        </p:spPr>
        <p:txBody>
          <a:bodyPr vert="horz" lIns="91440" tIns="45720" rIns="91440" bIns="45720" rtlCol="0" anchor="t">
            <a:normAutofit/>
          </a:bodyPr>
          <a:lstStyle/>
          <a:p>
            <a:r>
              <a:rPr lang="en-US" sz="8000" dirty="0"/>
              <a:t>Feasibility Study</a:t>
            </a:r>
          </a:p>
        </p:txBody>
      </p:sp>
      <p:sp>
        <p:nvSpPr>
          <p:cNvPr id="30" name="Freeform: Shape 29">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4909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2" name="Rectangle 21">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67B3E2DB-180D-4752-BBB6-987822D6B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944761"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CE9B3DC-6DDF-056F-585E-5716D8236B90}"/>
              </a:ext>
            </a:extLst>
          </p:cNvPr>
          <p:cNvSpPr>
            <a:spLocks noGrp="1"/>
          </p:cNvSpPr>
          <p:nvPr>
            <p:ph type="title"/>
          </p:nvPr>
        </p:nvSpPr>
        <p:spPr>
          <a:xfrm>
            <a:off x="6321816" y="1615973"/>
            <a:ext cx="5870184" cy="2859533"/>
          </a:xfrm>
        </p:spPr>
        <p:txBody>
          <a:bodyPr vert="horz" lIns="91440" tIns="45720" rIns="91440" bIns="45720" rtlCol="0" anchor="t">
            <a:normAutofit/>
          </a:bodyPr>
          <a:lstStyle/>
          <a:p>
            <a:r>
              <a:rPr lang="en-US" sz="6000" dirty="0">
                <a:solidFill>
                  <a:srgbClr val="FFFFFF"/>
                </a:solidFill>
              </a:rPr>
              <a:t>Abstract</a:t>
            </a:r>
          </a:p>
        </p:txBody>
      </p:sp>
      <p:sp>
        <p:nvSpPr>
          <p:cNvPr id="25" name="Rectangle 2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9321" y="508090"/>
            <a:ext cx="611481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0493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3B47CE-E246-E22A-91B9-742EE72ACE9B}"/>
              </a:ext>
            </a:extLst>
          </p:cNvPr>
          <p:cNvSpPr>
            <a:spLocks noGrp="1"/>
          </p:cNvSpPr>
          <p:nvPr>
            <p:ph type="title"/>
          </p:nvPr>
        </p:nvSpPr>
        <p:spPr/>
        <p:txBody>
          <a:bodyPr/>
          <a:lstStyle/>
          <a:p>
            <a:r>
              <a:rPr lang="en-IN" dirty="0"/>
              <a:t>1. Technical Feasibility</a:t>
            </a:r>
          </a:p>
        </p:txBody>
      </p:sp>
      <p:sp>
        <p:nvSpPr>
          <p:cNvPr id="4" name="Content Placeholder 3">
            <a:extLst>
              <a:ext uri="{FF2B5EF4-FFF2-40B4-BE49-F238E27FC236}">
                <a16:creationId xmlns:a16="http://schemas.microsoft.com/office/drawing/2014/main" id="{829BC996-3417-69C6-581A-18DCF22CDB6E}"/>
              </a:ext>
            </a:extLst>
          </p:cNvPr>
          <p:cNvSpPr>
            <a:spLocks noGrp="1"/>
          </p:cNvSpPr>
          <p:nvPr>
            <p:ph idx="1"/>
          </p:nvPr>
        </p:nvSpPr>
        <p:spPr>
          <a:xfrm>
            <a:off x="521208" y="2278805"/>
            <a:ext cx="11155680" cy="3767328"/>
          </a:xfrm>
        </p:spPr>
        <p:txBody>
          <a:bodyPr>
            <a:normAutofit lnSpcReduction="10000"/>
          </a:bodyPr>
          <a:lstStyle/>
          <a:p>
            <a:pPr>
              <a:buNone/>
            </a:pPr>
            <a:r>
              <a:rPr lang="en-GB" dirty="0"/>
              <a:t>	The tools and frameworks used in ClassMate are modern, well-documented, and open-source, making them highly suitable for academic software projects.</a:t>
            </a:r>
          </a:p>
          <a:p>
            <a:pPr>
              <a:buFont typeface="Courier New" panose="02070309020205020404" pitchFamily="49" charset="0"/>
              <a:buChar char="o"/>
            </a:pPr>
            <a:r>
              <a:rPr lang="en-GB" b="1" dirty="0"/>
              <a:t>Frontend</a:t>
            </a:r>
            <a:r>
              <a:rPr lang="en-GB" dirty="0"/>
              <a:t>:</a:t>
            </a:r>
          </a:p>
          <a:p>
            <a:pPr marL="742950" lvl="1" indent="-285750">
              <a:buFont typeface="Arial" panose="020B0604020202020204" pitchFamily="34" charset="0"/>
              <a:buChar char="•"/>
            </a:pPr>
            <a:r>
              <a:rPr lang="en-GB" dirty="0"/>
              <a:t>React.js enables fast and dynamic component-based UI development.</a:t>
            </a:r>
          </a:p>
          <a:p>
            <a:pPr marL="742950" lvl="1" indent="-285750">
              <a:buFont typeface="Arial" panose="020B0604020202020204" pitchFamily="34" charset="0"/>
              <a:buChar char="•"/>
            </a:pPr>
            <a:r>
              <a:rPr lang="en-GB" dirty="0"/>
              <a:t>Bootstrap helps build a responsive and clean layout with minimal design effort.</a:t>
            </a:r>
          </a:p>
          <a:p>
            <a:pPr marL="742950" lvl="1" indent="-285750">
              <a:buFont typeface="Arial" panose="020B0604020202020204" pitchFamily="34" charset="0"/>
              <a:buChar char="•"/>
            </a:pPr>
            <a:r>
              <a:rPr lang="en-GB" dirty="0"/>
              <a:t>FullCalendar.js integrates easily with React and provides an intuitive visual timetable.</a:t>
            </a:r>
          </a:p>
          <a:p>
            <a:pPr>
              <a:buFont typeface="Courier New" panose="02070309020205020404" pitchFamily="49" charset="0"/>
              <a:buChar char="o"/>
            </a:pPr>
            <a:r>
              <a:rPr lang="en-GB" b="1" dirty="0"/>
              <a:t>Backend</a:t>
            </a:r>
            <a:r>
              <a:rPr lang="en-GB" dirty="0"/>
              <a:t>:</a:t>
            </a:r>
          </a:p>
          <a:p>
            <a:pPr marL="742950" lvl="1" indent="-285750">
              <a:buFont typeface="Arial" panose="020B0604020202020204" pitchFamily="34" charset="0"/>
              <a:buChar char="•"/>
            </a:pPr>
            <a:r>
              <a:rPr lang="en-GB" dirty="0"/>
              <a:t>Django is a powerful Python framework with built-in admin support and security.</a:t>
            </a:r>
          </a:p>
          <a:p>
            <a:pPr marL="742950" lvl="1" indent="-285750">
              <a:buFont typeface="Arial" panose="020B0604020202020204" pitchFamily="34" charset="0"/>
              <a:buChar char="•"/>
            </a:pPr>
            <a:r>
              <a:rPr lang="en-GB" dirty="0"/>
              <a:t>Django REST Framework allows seamless creation of APIs for frontend-backend communication.</a:t>
            </a:r>
          </a:p>
          <a:p>
            <a:pPr>
              <a:buFont typeface="Courier New" panose="02070309020205020404" pitchFamily="49" charset="0"/>
              <a:buChar char="o"/>
            </a:pPr>
            <a:r>
              <a:rPr lang="en-GB" b="1" dirty="0"/>
              <a:t>Database</a:t>
            </a:r>
            <a:r>
              <a:rPr lang="en-GB" dirty="0"/>
              <a:t>:</a:t>
            </a:r>
          </a:p>
          <a:p>
            <a:pPr marL="742950" lvl="1" indent="-285750">
              <a:buFont typeface="Arial" panose="020B0604020202020204" pitchFamily="34" charset="0"/>
              <a:buChar char="•"/>
            </a:pPr>
            <a:r>
              <a:rPr lang="en-GB" dirty="0"/>
              <a:t>MySQL is widely supported, reliable, and easy to integrate with Django ORM.</a:t>
            </a:r>
          </a:p>
          <a:p>
            <a:endParaRPr lang="en-IN" dirty="0"/>
          </a:p>
        </p:txBody>
      </p:sp>
    </p:spTree>
    <p:extLst>
      <p:ext uri="{BB962C8B-B14F-4D97-AF65-F5344CB8AC3E}">
        <p14:creationId xmlns:p14="http://schemas.microsoft.com/office/powerpoint/2010/main" val="166646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B7F0-CE9C-BD46-E1C0-F4288BB896D0}"/>
              </a:ext>
            </a:extLst>
          </p:cNvPr>
          <p:cNvSpPr>
            <a:spLocks noGrp="1"/>
          </p:cNvSpPr>
          <p:nvPr>
            <p:ph type="title"/>
          </p:nvPr>
        </p:nvSpPr>
        <p:spPr/>
        <p:txBody>
          <a:bodyPr/>
          <a:lstStyle/>
          <a:p>
            <a:r>
              <a:rPr lang="en-IN" dirty="0"/>
              <a:t>2. Economic Feasibility</a:t>
            </a:r>
          </a:p>
        </p:txBody>
      </p:sp>
      <p:sp>
        <p:nvSpPr>
          <p:cNvPr id="3" name="Content Placeholder 2">
            <a:extLst>
              <a:ext uri="{FF2B5EF4-FFF2-40B4-BE49-F238E27FC236}">
                <a16:creationId xmlns:a16="http://schemas.microsoft.com/office/drawing/2014/main" id="{EB037499-D293-D8C0-B60D-73BF5D9BFDC8}"/>
              </a:ext>
            </a:extLst>
          </p:cNvPr>
          <p:cNvSpPr>
            <a:spLocks noGrp="1"/>
          </p:cNvSpPr>
          <p:nvPr>
            <p:ph idx="1"/>
          </p:nvPr>
        </p:nvSpPr>
        <p:spPr/>
        <p:txBody>
          <a:bodyPr/>
          <a:lstStyle/>
          <a:p>
            <a:pPr>
              <a:buNone/>
            </a:pPr>
            <a:r>
              <a:rPr lang="en-GB" dirty="0"/>
              <a:t>This project can be developed without any cost for licenses or infrastructure:</a:t>
            </a:r>
          </a:p>
          <a:p>
            <a:pPr>
              <a:buFont typeface="Arial" panose="020B0604020202020204" pitchFamily="34" charset="0"/>
              <a:buChar char="•"/>
            </a:pPr>
            <a:r>
              <a:rPr lang="en-GB" dirty="0"/>
              <a:t>All tools used are open-source.</a:t>
            </a:r>
          </a:p>
          <a:p>
            <a:pPr>
              <a:buFont typeface="Arial" panose="020B0604020202020204" pitchFamily="34" charset="0"/>
              <a:buChar char="•"/>
            </a:pPr>
            <a:r>
              <a:rPr lang="en-GB" dirty="0"/>
              <a:t>Development can be done on local machines or deployed using free-tier platforms like Render or Railway.</a:t>
            </a:r>
          </a:p>
          <a:p>
            <a:pPr>
              <a:buFont typeface="Arial" panose="020B0604020202020204" pitchFamily="34" charset="0"/>
              <a:buChar char="•"/>
            </a:pPr>
            <a:r>
              <a:rPr lang="en-GB" dirty="0"/>
              <a:t>No hardware or additional software purchases are required.</a:t>
            </a:r>
          </a:p>
          <a:p>
            <a:endParaRPr lang="en-IN" dirty="0"/>
          </a:p>
        </p:txBody>
      </p:sp>
    </p:spTree>
    <p:extLst>
      <p:ext uri="{BB962C8B-B14F-4D97-AF65-F5344CB8AC3E}">
        <p14:creationId xmlns:p14="http://schemas.microsoft.com/office/powerpoint/2010/main" val="3410307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034C8-72D9-AFA3-60B9-1D1D877371B6}"/>
              </a:ext>
            </a:extLst>
          </p:cNvPr>
          <p:cNvSpPr>
            <a:spLocks noGrp="1"/>
          </p:cNvSpPr>
          <p:nvPr>
            <p:ph type="title"/>
          </p:nvPr>
        </p:nvSpPr>
        <p:spPr/>
        <p:txBody>
          <a:bodyPr/>
          <a:lstStyle/>
          <a:p>
            <a:r>
              <a:rPr lang="en-IN" dirty="0"/>
              <a:t>3. Operational Feasibility</a:t>
            </a:r>
          </a:p>
        </p:txBody>
      </p:sp>
      <p:sp>
        <p:nvSpPr>
          <p:cNvPr id="3" name="Content Placeholder 2">
            <a:extLst>
              <a:ext uri="{FF2B5EF4-FFF2-40B4-BE49-F238E27FC236}">
                <a16:creationId xmlns:a16="http://schemas.microsoft.com/office/drawing/2014/main" id="{A6FF5363-BE96-25DD-EA35-ACAF79AECB87}"/>
              </a:ext>
            </a:extLst>
          </p:cNvPr>
          <p:cNvSpPr>
            <a:spLocks noGrp="1"/>
          </p:cNvSpPr>
          <p:nvPr>
            <p:ph idx="1"/>
          </p:nvPr>
        </p:nvSpPr>
        <p:spPr/>
        <p:txBody>
          <a:bodyPr/>
          <a:lstStyle/>
          <a:p>
            <a:pPr>
              <a:buNone/>
            </a:pPr>
            <a:r>
              <a:rPr lang="en-GB" dirty="0"/>
              <a:t>The system is designed to be simple and functional for its primary users:</a:t>
            </a:r>
          </a:p>
          <a:p>
            <a:pPr>
              <a:buFont typeface="Arial" panose="020B0604020202020204" pitchFamily="34" charset="0"/>
              <a:buChar char="•"/>
            </a:pPr>
            <a:r>
              <a:rPr lang="en-GB" dirty="0"/>
              <a:t>Admin can manage faculty, classes, and sessions through a user-friendly UI.</a:t>
            </a:r>
          </a:p>
          <a:p>
            <a:pPr>
              <a:buFont typeface="Arial" panose="020B0604020202020204" pitchFamily="34" charset="0"/>
              <a:buChar char="•"/>
            </a:pPr>
            <a:r>
              <a:rPr lang="en-GB" dirty="0"/>
              <a:t>Faculty schedules are handled by automated logic, reducing errors.</a:t>
            </a:r>
          </a:p>
          <a:p>
            <a:pPr>
              <a:buFont typeface="Arial" panose="020B0604020202020204" pitchFamily="34" charset="0"/>
              <a:buChar char="•"/>
            </a:pPr>
            <a:r>
              <a:rPr lang="en-GB" dirty="0"/>
              <a:t>Timetable visualization is clean and readable through FullCalendar.js.</a:t>
            </a:r>
          </a:p>
          <a:p>
            <a:pPr>
              <a:buNone/>
            </a:pPr>
            <a:r>
              <a:rPr lang="en-GB" dirty="0"/>
              <a:t>User interaction is minimal, and once the inputs are set, the timetable generation is automatic.</a:t>
            </a:r>
          </a:p>
          <a:p>
            <a:pPr marL="0" indent="0">
              <a:buNone/>
            </a:pPr>
            <a:endParaRPr lang="en-IN" dirty="0"/>
          </a:p>
        </p:txBody>
      </p:sp>
    </p:spTree>
    <p:extLst>
      <p:ext uri="{BB962C8B-B14F-4D97-AF65-F5344CB8AC3E}">
        <p14:creationId xmlns:p14="http://schemas.microsoft.com/office/powerpoint/2010/main" val="221375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9283-347C-6A03-C588-4DCD289C6515}"/>
              </a:ext>
            </a:extLst>
          </p:cNvPr>
          <p:cNvSpPr>
            <a:spLocks noGrp="1"/>
          </p:cNvSpPr>
          <p:nvPr>
            <p:ph type="title"/>
          </p:nvPr>
        </p:nvSpPr>
        <p:spPr/>
        <p:txBody>
          <a:bodyPr/>
          <a:lstStyle/>
          <a:p>
            <a:r>
              <a:rPr lang="en-GB" dirty="0"/>
              <a:t>4. Legal and Ethical Feasibility</a:t>
            </a:r>
            <a:endParaRPr lang="en-IN" dirty="0"/>
          </a:p>
        </p:txBody>
      </p:sp>
      <p:sp>
        <p:nvSpPr>
          <p:cNvPr id="4" name="Rectangle 1">
            <a:extLst>
              <a:ext uri="{FF2B5EF4-FFF2-40B4-BE49-F238E27FC236}">
                <a16:creationId xmlns:a16="http://schemas.microsoft.com/office/drawing/2014/main" id="{DC29198B-989C-1DF1-9AA5-18B603288E47}"/>
              </a:ext>
            </a:extLst>
          </p:cNvPr>
          <p:cNvSpPr>
            <a:spLocks noGrp="1" noChangeArrowheads="1"/>
          </p:cNvSpPr>
          <p:nvPr>
            <p:ph idx="1"/>
          </p:nvPr>
        </p:nvSpPr>
        <p:spPr bwMode="auto">
          <a:xfrm>
            <a:off x="626139" y="2594797"/>
            <a:ext cx="9610323"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stores no sensitive personal information beyond academic data.</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is handled securely within Django’s framework.</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technology stack adheres to open-source licenses and ethical development practices.</a:t>
            </a:r>
          </a:p>
        </p:txBody>
      </p:sp>
    </p:spTree>
    <p:extLst>
      <p:ext uri="{BB962C8B-B14F-4D97-AF65-F5344CB8AC3E}">
        <p14:creationId xmlns:p14="http://schemas.microsoft.com/office/powerpoint/2010/main" val="787074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43E5D-76CA-62D4-3874-1718582C2B31}"/>
            </a:ext>
          </a:extLst>
        </p:cNvPr>
        <p:cNvGrpSpPr/>
        <p:nvPr/>
      </p:nvGrpSpPr>
      <p:grpSpPr>
        <a:xfrm>
          <a:off x="0" y="0"/>
          <a:ext cx="0" cy="0"/>
          <a:chOff x="0" y="0"/>
          <a:chExt cx="0" cy="0"/>
        </a:xfrm>
      </p:grpSpPr>
      <p:sp>
        <p:nvSpPr>
          <p:cNvPr id="27" name="Freeform: Shape 26">
            <a:extLst>
              <a:ext uri="{FF2B5EF4-FFF2-40B4-BE49-F238E27FC236}">
                <a16:creationId xmlns:a16="http://schemas.microsoft.com/office/drawing/2014/main" id="{002D48B9-9F02-CBD0-4F85-65A097B80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66A9E082-10B7-EEA3-C3B6-D6310EE51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1" name="Rectangle 30">
            <a:extLst>
              <a:ext uri="{FF2B5EF4-FFF2-40B4-BE49-F238E27FC236}">
                <a16:creationId xmlns:a16="http://schemas.microsoft.com/office/drawing/2014/main" id="{B1D8594B-93D9-BC86-3401-01197AE991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E871E64-3997-DC51-94FC-B5E0E59E2DC6}"/>
              </a:ext>
            </a:extLst>
          </p:cNvPr>
          <p:cNvSpPr>
            <a:spLocks noGrp="1"/>
          </p:cNvSpPr>
          <p:nvPr>
            <p:ph type="title"/>
          </p:nvPr>
        </p:nvSpPr>
        <p:spPr>
          <a:xfrm>
            <a:off x="517870" y="978407"/>
            <a:ext cx="5021182" cy="3290107"/>
          </a:xfrm>
        </p:spPr>
        <p:txBody>
          <a:bodyPr vert="horz" lIns="91440" tIns="45720" rIns="91440" bIns="45720" rtlCol="0" anchor="t">
            <a:normAutofit/>
          </a:bodyPr>
          <a:lstStyle/>
          <a:p>
            <a:r>
              <a:rPr lang="en-US" sz="5600" dirty="0">
                <a:solidFill>
                  <a:srgbClr val="FFFFFF"/>
                </a:solidFill>
              </a:rPr>
              <a:t>Entity-Relationship Diagram(ER) </a:t>
            </a:r>
          </a:p>
        </p:txBody>
      </p:sp>
      <p:sp>
        <p:nvSpPr>
          <p:cNvPr id="33" name="Rectangle 32">
            <a:extLst>
              <a:ext uri="{FF2B5EF4-FFF2-40B4-BE49-F238E27FC236}">
                <a16:creationId xmlns:a16="http://schemas.microsoft.com/office/drawing/2014/main" id="{9A2AD6CF-91F2-E864-A4C0-F4B7E1005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9643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E85A2E-C32B-BCC9-A054-C1D94D2EB43B}"/>
              </a:ext>
            </a:extLst>
          </p:cNvPr>
          <p:cNvSpPr>
            <a:spLocks noGrp="1"/>
          </p:cNvSpPr>
          <p:nvPr>
            <p:ph type="title"/>
          </p:nvPr>
        </p:nvSpPr>
        <p:spPr>
          <a:xfrm>
            <a:off x="462671" y="2294963"/>
            <a:ext cx="3465681" cy="2450592"/>
          </a:xfrm>
        </p:spPr>
        <p:txBody>
          <a:bodyPr vert="horz" lIns="91440" tIns="45720" rIns="91440" bIns="45720" rtlCol="0" anchor="t">
            <a:normAutofit/>
          </a:bodyPr>
          <a:lstStyle/>
          <a:p>
            <a:r>
              <a:rPr lang="en-US" sz="4800" dirty="0">
                <a:solidFill>
                  <a:schemeClr val="tx2"/>
                </a:solidFill>
              </a:rPr>
              <a:t>E-R </a:t>
            </a:r>
            <a:br>
              <a:rPr lang="en-US" sz="4800" dirty="0">
                <a:solidFill>
                  <a:schemeClr val="tx2"/>
                </a:solidFill>
              </a:rPr>
            </a:br>
            <a:r>
              <a:rPr lang="en-US" sz="4800" dirty="0">
                <a:solidFill>
                  <a:schemeClr val="tx2"/>
                </a:solidFill>
              </a:rPr>
              <a:t>Diagram</a:t>
            </a:r>
          </a:p>
        </p:txBody>
      </p:sp>
      <p:sp>
        <p:nvSpPr>
          <p:cNvPr id="16" name="Rectangle 15">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descr="A diagram of a flowchart&#10;&#10;AI-generated content may be incorrect.">
            <a:extLst>
              <a:ext uri="{FF2B5EF4-FFF2-40B4-BE49-F238E27FC236}">
                <a16:creationId xmlns:a16="http://schemas.microsoft.com/office/drawing/2014/main" id="{1AB6D5E7-539F-C59B-7CCD-7A62C6036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9500" y="813730"/>
            <a:ext cx="8493168" cy="5419054"/>
          </a:xfrm>
          <a:prstGeom prst="rect">
            <a:avLst/>
          </a:prstGeom>
        </p:spPr>
      </p:pic>
    </p:spTree>
    <p:extLst>
      <p:ext uri="{BB962C8B-B14F-4D97-AF65-F5344CB8AC3E}">
        <p14:creationId xmlns:p14="http://schemas.microsoft.com/office/powerpoint/2010/main" val="589128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1" name="Rectangle 30">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F14B669-3724-7DE4-5FE4-F61838A014BF}"/>
              </a:ext>
            </a:extLst>
          </p:cNvPr>
          <p:cNvSpPr>
            <a:spLocks noGrp="1"/>
          </p:cNvSpPr>
          <p:nvPr>
            <p:ph type="title"/>
          </p:nvPr>
        </p:nvSpPr>
        <p:spPr>
          <a:xfrm>
            <a:off x="517870" y="978407"/>
            <a:ext cx="5021182" cy="3290107"/>
          </a:xfrm>
        </p:spPr>
        <p:txBody>
          <a:bodyPr vert="horz" lIns="91440" tIns="45720" rIns="91440" bIns="45720" rtlCol="0" anchor="t">
            <a:normAutofit/>
          </a:bodyPr>
          <a:lstStyle/>
          <a:p>
            <a:r>
              <a:rPr lang="en-US" sz="5600" dirty="0">
                <a:solidFill>
                  <a:srgbClr val="FFFFFF"/>
                </a:solidFill>
              </a:rPr>
              <a:t>Data-Flow Diagram(DFD) </a:t>
            </a:r>
            <a:endParaRPr lang="en-US" sz="5600">
              <a:solidFill>
                <a:srgbClr val="FFFFFF"/>
              </a:solidFill>
            </a:endParaRPr>
          </a:p>
        </p:txBody>
      </p:sp>
      <p:sp>
        <p:nvSpPr>
          <p:cNvPr id="33" name="Rectangle 3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834447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0" name="Rectangle 39">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70FB393-0588-8FCE-BBDC-B9C7E4C4EEA8}"/>
              </a:ext>
            </a:extLst>
          </p:cNvPr>
          <p:cNvSpPr>
            <a:spLocks noGrp="1"/>
          </p:cNvSpPr>
          <p:nvPr>
            <p:ph type="title"/>
          </p:nvPr>
        </p:nvSpPr>
        <p:spPr>
          <a:xfrm>
            <a:off x="517870" y="978408"/>
            <a:ext cx="3465681" cy="2450592"/>
          </a:xfrm>
        </p:spPr>
        <p:txBody>
          <a:bodyPr vert="horz" lIns="91440" tIns="45720" rIns="91440" bIns="45720" rtlCol="0" anchor="t">
            <a:normAutofit/>
          </a:bodyPr>
          <a:lstStyle/>
          <a:p>
            <a:r>
              <a:rPr lang="en-US" sz="4800">
                <a:solidFill>
                  <a:schemeClr val="tx2"/>
                </a:solidFill>
              </a:rPr>
              <a:t>Level 0</a:t>
            </a:r>
          </a:p>
        </p:txBody>
      </p:sp>
      <p:sp>
        <p:nvSpPr>
          <p:cNvPr id="42" name="Rectangle 41">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Content Placeholder 5" descr="A diagram of a login and a couple of words&#10;&#10;AI-generated content may be incorrect.">
            <a:extLst>
              <a:ext uri="{FF2B5EF4-FFF2-40B4-BE49-F238E27FC236}">
                <a16:creationId xmlns:a16="http://schemas.microsoft.com/office/drawing/2014/main" id="{FDD1A26E-C8E7-3C2C-99BD-D11B05EEBD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3044" y="2229564"/>
            <a:ext cx="7030386" cy="2854717"/>
          </a:xfrm>
        </p:spPr>
      </p:pic>
    </p:spTree>
    <p:extLst>
      <p:ext uri="{BB962C8B-B14F-4D97-AF65-F5344CB8AC3E}">
        <p14:creationId xmlns:p14="http://schemas.microsoft.com/office/powerpoint/2010/main" val="162542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1D0CD8-3B01-798A-1F73-2B5E79203A4D}"/>
              </a:ext>
            </a:extLst>
          </p:cNvPr>
          <p:cNvSpPr>
            <a:spLocks noGrp="1"/>
          </p:cNvSpPr>
          <p:nvPr>
            <p:ph type="title"/>
          </p:nvPr>
        </p:nvSpPr>
        <p:spPr>
          <a:xfrm>
            <a:off x="359920" y="3156982"/>
            <a:ext cx="3465681" cy="2450592"/>
          </a:xfrm>
        </p:spPr>
        <p:txBody>
          <a:bodyPr vert="horz" lIns="91440" tIns="45720" rIns="91440" bIns="45720" rtlCol="0" anchor="t">
            <a:normAutofit/>
          </a:bodyPr>
          <a:lstStyle/>
          <a:p>
            <a:r>
              <a:rPr lang="en-US" sz="4800" dirty="0">
                <a:solidFill>
                  <a:schemeClr val="tx2"/>
                </a:solidFill>
              </a:rPr>
              <a:t>Level 1</a:t>
            </a:r>
          </a:p>
        </p:txBody>
      </p:sp>
      <p:sp>
        <p:nvSpPr>
          <p:cNvPr id="27" name="Rectangle 26">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Content Placeholder 5" descr="A diagram of a program&#10;&#10;AI-generated content may be incorrect.">
            <a:extLst>
              <a:ext uri="{FF2B5EF4-FFF2-40B4-BE49-F238E27FC236}">
                <a16:creationId xmlns:a16="http://schemas.microsoft.com/office/drawing/2014/main" id="{4CEEBE04-38DA-05AA-E4CF-A58E6E512D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6454" y="726688"/>
            <a:ext cx="8184629" cy="5182061"/>
          </a:xfrm>
        </p:spPr>
      </p:pic>
    </p:spTree>
    <p:extLst>
      <p:ext uri="{BB962C8B-B14F-4D97-AF65-F5344CB8AC3E}">
        <p14:creationId xmlns:p14="http://schemas.microsoft.com/office/powerpoint/2010/main" val="307844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1307648" y="657369"/>
            <a:ext cx="5021182" cy="3309511"/>
          </a:xfrm>
        </p:spPr>
        <p:txBody>
          <a:bodyPr vert="horz" lIns="91440" tIns="45720" rIns="91440" bIns="45720" rtlCol="0" anchor="t">
            <a:normAutofit/>
          </a:bodyPr>
          <a:lstStyle/>
          <a:p>
            <a:r>
              <a:rPr lang="en-US" sz="6000" dirty="0">
                <a:solidFill>
                  <a:srgbClr val="FFFFFF"/>
                </a:solidFill>
              </a:rPr>
              <a:t>Use-Case</a:t>
            </a:r>
            <a:br>
              <a:rPr lang="en-US" sz="6000" dirty="0">
                <a:solidFill>
                  <a:srgbClr val="FFFFFF"/>
                </a:solidFill>
              </a:rPr>
            </a:br>
            <a:r>
              <a:rPr lang="en-US" sz="6000" dirty="0">
                <a:solidFill>
                  <a:srgbClr val="FFFFFF"/>
                </a:solidFill>
              </a:rPr>
              <a:t>Diagram</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421492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48CBAB-16B2-5EEE-E25F-269381244B1B}"/>
              </a:ext>
            </a:extLst>
          </p:cNvPr>
          <p:cNvSpPr>
            <a:spLocks noGrp="1"/>
          </p:cNvSpPr>
          <p:nvPr>
            <p:ph type="title"/>
          </p:nvPr>
        </p:nvSpPr>
        <p:spPr/>
        <p:txBody>
          <a:bodyPr/>
          <a:lstStyle/>
          <a:p>
            <a:r>
              <a:rPr lang="en-US" dirty="0"/>
              <a:t>Abstract</a:t>
            </a:r>
            <a:endParaRPr lang="en-IN" dirty="0"/>
          </a:p>
        </p:txBody>
      </p:sp>
      <p:sp>
        <p:nvSpPr>
          <p:cNvPr id="4" name="Content Placeholder 3">
            <a:extLst>
              <a:ext uri="{FF2B5EF4-FFF2-40B4-BE49-F238E27FC236}">
                <a16:creationId xmlns:a16="http://schemas.microsoft.com/office/drawing/2014/main" id="{B8D7DEFC-A41E-657A-05CE-7647444F4292}"/>
              </a:ext>
            </a:extLst>
          </p:cNvPr>
          <p:cNvSpPr>
            <a:spLocks noGrp="1"/>
          </p:cNvSpPr>
          <p:nvPr>
            <p:ph idx="1"/>
          </p:nvPr>
        </p:nvSpPr>
        <p:spPr/>
        <p:txBody>
          <a:bodyPr>
            <a:normAutofit/>
          </a:bodyPr>
          <a:lstStyle/>
          <a:p>
            <a:pPr marL="0" indent="0" algn="just">
              <a:buNone/>
            </a:pPr>
            <a:r>
              <a:rPr lang="en-GB" dirty="0"/>
              <a:t>Timetable creation in colleges is often tedious and error-prone, especially with multiple classes and limited faculty. </a:t>
            </a:r>
            <a:r>
              <a:rPr lang="en-GB" b="1" dirty="0"/>
              <a:t>ClassMate</a:t>
            </a:r>
            <a:r>
              <a:rPr lang="en-GB" dirty="0"/>
              <a:t> is a web-based system designed for departmental use that allows faculty to generate weekly timetables for various classes like MCA and BCA without clashes. It supports lab hours (spanning 3 periods), tutorial sessions, and fixed breaks. Faculty can edit, update, and download timetables with ease. The system ensures proper allocation and avoids scheduling conflicts, making the entire process faster and more accurate.</a:t>
            </a:r>
            <a:endParaRPr lang="en-US" dirty="0"/>
          </a:p>
        </p:txBody>
      </p:sp>
    </p:spTree>
    <p:extLst>
      <p:ext uri="{BB962C8B-B14F-4D97-AF65-F5344CB8AC3E}">
        <p14:creationId xmlns:p14="http://schemas.microsoft.com/office/powerpoint/2010/main" val="98445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11DC1-4BD8-462F-7AD5-7BD41A536BE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7175B6D-0093-5C55-6221-C2434349BCF3}"/>
              </a:ext>
            </a:extLst>
          </p:cNvPr>
          <p:cNvSpPr>
            <a:spLocks noGrp="1"/>
          </p:cNvSpPr>
          <p:nvPr>
            <p:ph type="title"/>
          </p:nvPr>
        </p:nvSpPr>
        <p:spPr>
          <a:xfrm>
            <a:off x="311346" y="3241923"/>
            <a:ext cx="11155680" cy="1463040"/>
          </a:xfrm>
        </p:spPr>
        <p:txBody>
          <a:bodyPr/>
          <a:lstStyle/>
          <a:p>
            <a:r>
              <a:rPr lang="en-GB" dirty="0"/>
              <a:t>Faculty</a:t>
            </a:r>
            <a:endParaRPr lang="en-IN" dirty="0"/>
          </a:p>
        </p:txBody>
      </p:sp>
      <p:pic>
        <p:nvPicPr>
          <p:cNvPr id="7" name="Content Placeholder 6" descr="A diagram of a process&#10;&#10;AI-generated content may be incorrect.">
            <a:extLst>
              <a:ext uri="{FF2B5EF4-FFF2-40B4-BE49-F238E27FC236}">
                <a16:creationId xmlns:a16="http://schemas.microsoft.com/office/drawing/2014/main" id="{D71F6D03-316D-1186-43EF-AD8EE0C283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748" y="764498"/>
            <a:ext cx="6790543" cy="6093502"/>
          </a:xfrm>
        </p:spPr>
      </p:pic>
    </p:spTree>
    <p:extLst>
      <p:ext uri="{BB962C8B-B14F-4D97-AF65-F5344CB8AC3E}">
        <p14:creationId xmlns:p14="http://schemas.microsoft.com/office/powerpoint/2010/main" val="2823507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1307648" y="657369"/>
            <a:ext cx="5021182" cy="3309511"/>
          </a:xfrm>
        </p:spPr>
        <p:txBody>
          <a:bodyPr vert="horz" lIns="91440" tIns="45720" rIns="91440" bIns="45720" rtlCol="0" anchor="t">
            <a:normAutofit/>
          </a:bodyPr>
          <a:lstStyle/>
          <a:p>
            <a:r>
              <a:rPr lang="en-US" sz="6000" dirty="0">
                <a:solidFill>
                  <a:srgbClr val="FFFFFF"/>
                </a:solidFill>
              </a:rPr>
              <a:t>Class Diagram</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475000"/>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E5871B-4BAC-911B-F148-4E116D1BD793}"/>
              </a:ext>
            </a:extLst>
          </p:cNvPr>
          <p:cNvSpPr>
            <a:spLocks noGrp="1"/>
          </p:cNvSpPr>
          <p:nvPr>
            <p:ph type="title"/>
          </p:nvPr>
        </p:nvSpPr>
        <p:spPr>
          <a:xfrm>
            <a:off x="566179" y="2897149"/>
            <a:ext cx="2611736" cy="1463040"/>
          </a:xfrm>
        </p:spPr>
        <p:txBody>
          <a:bodyPr/>
          <a:lstStyle/>
          <a:p>
            <a:r>
              <a:rPr lang="en-GB" dirty="0"/>
              <a:t>Class </a:t>
            </a:r>
            <a:br>
              <a:rPr lang="en-GB" dirty="0"/>
            </a:br>
            <a:r>
              <a:rPr lang="en-GB" dirty="0"/>
              <a:t>Diagram</a:t>
            </a:r>
            <a:endParaRPr lang="en-IN" dirty="0"/>
          </a:p>
        </p:txBody>
      </p:sp>
      <p:pic>
        <p:nvPicPr>
          <p:cNvPr id="7" name="Content Placeholder 6" descr="A diagram of a computer program&#10;&#10;AI-generated content may be incorrect.">
            <a:extLst>
              <a:ext uri="{FF2B5EF4-FFF2-40B4-BE49-F238E27FC236}">
                <a16:creationId xmlns:a16="http://schemas.microsoft.com/office/drawing/2014/main" id="{2572C192-63CF-E224-3567-BCB3E49F4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8053" y="730770"/>
            <a:ext cx="8109678" cy="6093502"/>
          </a:xfrm>
        </p:spPr>
      </p:pic>
    </p:spTree>
    <p:extLst>
      <p:ext uri="{BB962C8B-B14F-4D97-AF65-F5344CB8AC3E}">
        <p14:creationId xmlns:p14="http://schemas.microsoft.com/office/powerpoint/2010/main" val="3374338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1307648" y="657369"/>
            <a:ext cx="5021182" cy="3309511"/>
          </a:xfrm>
        </p:spPr>
        <p:txBody>
          <a:bodyPr vert="horz" lIns="91440" tIns="45720" rIns="91440" bIns="45720" rtlCol="0" anchor="t">
            <a:normAutofit/>
          </a:bodyPr>
          <a:lstStyle/>
          <a:p>
            <a:r>
              <a:rPr lang="en-US" sz="6000" dirty="0">
                <a:solidFill>
                  <a:srgbClr val="FFFFFF"/>
                </a:solidFill>
              </a:rPr>
              <a:t>State Diagram</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841284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C49403EC-1946-6769-7D7A-BEAE6ECD6FEF}"/>
              </a:ext>
            </a:extLst>
          </p:cNvPr>
          <p:cNvSpPr>
            <a:spLocks noGrp="1"/>
          </p:cNvSpPr>
          <p:nvPr>
            <p:ph type="title"/>
          </p:nvPr>
        </p:nvSpPr>
        <p:spPr>
          <a:xfrm>
            <a:off x="247760" y="2926719"/>
            <a:ext cx="4304748" cy="1251483"/>
          </a:xfrm>
        </p:spPr>
        <p:txBody>
          <a:bodyPr vert="horz" lIns="91440" tIns="45720" rIns="91440" bIns="45720" rtlCol="0" anchor="b">
            <a:normAutofit fontScale="90000"/>
          </a:bodyPr>
          <a:lstStyle/>
          <a:p>
            <a:r>
              <a:rPr lang="en-US" sz="4800" dirty="0"/>
              <a:t>State </a:t>
            </a:r>
            <a:br>
              <a:rPr lang="en-US" sz="4800" dirty="0"/>
            </a:br>
            <a:r>
              <a:rPr lang="en-US" sz="4800" dirty="0"/>
              <a:t>diagram</a:t>
            </a:r>
          </a:p>
        </p:txBody>
      </p:sp>
      <p:sp>
        <p:nvSpPr>
          <p:cNvPr id="17" name="Freeform: Shape 16">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Content Placeholder 5" descr="A diagram of a process&#10;&#10;AI-generated content may be incorrect.">
            <a:extLst>
              <a:ext uri="{FF2B5EF4-FFF2-40B4-BE49-F238E27FC236}">
                <a16:creationId xmlns:a16="http://schemas.microsoft.com/office/drawing/2014/main" id="{FC03B3F8-70DA-BC46-D0CD-A9F1C5471A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0" y="825207"/>
            <a:ext cx="6730584" cy="6032793"/>
          </a:xfrm>
        </p:spPr>
      </p:pic>
    </p:spTree>
    <p:extLst>
      <p:ext uri="{BB962C8B-B14F-4D97-AF65-F5344CB8AC3E}">
        <p14:creationId xmlns:p14="http://schemas.microsoft.com/office/powerpoint/2010/main" val="604249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1307648" y="657369"/>
            <a:ext cx="5021182" cy="3309511"/>
          </a:xfrm>
        </p:spPr>
        <p:txBody>
          <a:bodyPr vert="horz" lIns="91440" tIns="45720" rIns="91440" bIns="45720" rtlCol="0" anchor="t">
            <a:normAutofit/>
          </a:bodyPr>
          <a:lstStyle/>
          <a:p>
            <a:r>
              <a:rPr lang="en-US" sz="6000" dirty="0">
                <a:solidFill>
                  <a:srgbClr val="FFFFFF"/>
                </a:solidFill>
              </a:rPr>
              <a:t>Sequence</a:t>
            </a:r>
            <a:br>
              <a:rPr lang="en-US" sz="6000" dirty="0">
                <a:solidFill>
                  <a:srgbClr val="FFFFFF"/>
                </a:solidFill>
              </a:rPr>
            </a:br>
            <a:r>
              <a:rPr lang="en-US" sz="6000" dirty="0">
                <a:solidFill>
                  <a:srgbClr val="FFFFFF"/>
                </a:solidFill>
              </a:rPr>
              <a:t>Diagram</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778028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A9CAA-054B-0095-21B0-C5C79A626E37}"/>
            </a:ext>
          </a:extLst>
        </p:cNvPr>
        <p:cNvGrpSpPr/>
        <p:nvPr/>
      </p:nvGrpSpPr>
      <p:grpSpPr>
        <a:xfrm>
          <a:off x="0" y="0"/>
          <a:ext cx="0" cy="0"/>
          <a:chOff x="0" y="0"/>
          <a:chExt cx="0" cy="0"/>
        </a:xfrm>
      </p:grpSpPr>
      <p:pic>
        <p:nvPicPr>
          <p:cNvPr id="13" name="Content Placeholder 12" descr="A diagram of a flowchart&#10;&#10;AI-generated content may be incorrect.">
            <a:extLst>
              <a:ext uri="{FF2B5EF4-FFF2-40B4-BE49-F238E27FC236}">
                <a16:creationId xmlns:a16="http://schemas.microsoft.com/office/drawing/2014/main" id="{AF294B35-E572-DBA4-8185-5E09A59DBB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934" y="158271"/>
            <a:ext cx="12092066" cy="6392431"/>
          </a:xfrm>
        </p:spPr>
      </p:pic>
    </p:spTree>
    <p:extLst>
      <p:ext uri="{BB962C8B-B14F-4D97-AF65-F5344CB8AC3E}">
        <p14:creationId xmlns:p14="http://schemas.microsoft.com/office/powerpoint/2010/main" val="729232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517869" y="927192"/>
            <a:ext cx="5021182" cy="3309511"/>
          </a:xfrm>
        </p:spPr>
        <p:txBody>
          <a:bodyPr vert="horz" lIns="91440" tIns="45720" rIns="91440" bIns="45720" rtlCol="0" anchor="t">
            <a:normAutofit/>
          </a:bodyPr>
          <a:lstStyle/>
          <a:p>
            <a:r>
              <a:rPr lang="en-US" sz="6000" dirty="0">
                <a:solidFill>
                  <a:srgbClr val="FFFFFF"/>
                </a:solidFill>
              </a:rPr>
              <a:t>Screenshots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818182"/>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E7B0B-AC42-21A3-2B15-FB5FD8E063F1}"/>
            </a:ext>
          </a:extLst>
        </p:cNvPr>
        <p:cNvGrpSpPr/>
        <p:nvPr/>
      </p:nvGrpSpPr>
      <p:grpSpPr>
        <a:xfrm>
          <a:off x="0" y="0"/>
          <a:ext cx="0" cy="0"/>
          <a:chOff x="0" y="0"/>
          <a:chExt cx="0" cy="0"/>
        </a:xfrm>
      </p:grpSpPr>
      <p:pic>
        <p:nvPicPr>
          <p:cNvPr id="5" name="Content Placeholder 4" descr="A screen shot of a login screen&#10;&#10;AI-generated content may be incorrect.">
            <a:extLst>
              <a:ext uri="{FF2B5EF4-FFF2-40B4-BE49-F238E27FC236}">
                <a16:creationId xmlns:a16="http://schemas.microsoft.com/office/drawing/2014/main" id="{51EC5C14-52A3-6540-C3A2-7C298721D46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2859" y="1184014"/>
            <a:ext cx="8870216" cy="5051893"/>
          </a:xfrm>
        </p:spPr>
      </p:pic>
    </p:spTree>
    <p:extLst>
      <p:ext uri="{BB962C8B-B14F-4D97-AF65-F5344CB8AC3E}">
        <p14:creationId xmlns:p14="http://schemas.microsoft.com/office/powerpoint/2010/main" val="10679434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9289E-F655-E31E-926E-AF1D9B343764}"/>
            </a:ext>
          </a:extLst>
        </p:cNvPr>
        <p:cNvGrpSpPr/>
        <p:nvPr/>
      </p:nvGrpSpPr>
      <p:grpSpPr>
        <a:xfrm>
          <a:off x="0" y="0"/>
          <a:ext cx="0" cy="0"/>
          <a:chOff x="0" y="0"/>
          <a:chExt cx="0" cy="0"/>
        </a:xfrm>
      </p:grpSpPr>
      <p:pic>
        <p:nvPicPr>
          <p:cNvPr id="6" name="Content Placeholder 5" descr="A screenshot of a computer&#10;&#10;AI-generated content may be incorrect.">
            <a:extLst>
              <a:ext uri="{FF2B5EF4-FFF2-40B4-BE49-F238E27FC236}">
                <a16:creationId xmlns:a16="http://schemas.microsoft.com/office/drawing/2014/main" id="{01EC8CE6-5FA4-8300-0AA2-FA367E5CD63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6621" y="1004341"/>
            <a:ext cx="8798757" cy="5250956"/>
          </a:xfrm>
        </p:spPr>
      </p:pic>
    </p:spTree>
    <p:extLst>
      <p:ext uri="{BB962C8B-B14F-4D97-AF65-F5344CB8AC3E}">
        <p14:creationId xmlns:p14="http://schemas.microsoft.com/office/powerpoint/2010/main" val="1058690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383BAE8-64E7-F9FF-0EC9-CB8CD0795EED}"/>
              </a:ext>
            </a:extLst>
          </p:cNvPr>
          <p:cNvSpPr>
            <a:spLocks noGrp="1"/>
          </p:cNvSpPr>
          <p:nvPr>
            <p:ph type="title"/>
          </p:nvPr>
        </p:nvSpPr>
        <p:spPr>
          <a:xfrm>
            <a:off x="517869" y="978408"/>
            <a:ext cx="5972871" cy="2620670"/>
          </a:xfrm>
        </p:spPr>
        <p:txBody>
          <a:bodyPr vert="horz" lIns="91440" tIns="45720" rIns="91440" bIns="45720" rtlCol="0" anchor="t">
            <a:normAutofit/>
          </a:bodyPr>
          <a:lstStyle/>
          <a:p>
            <a:r>
              <a:rPr lang="en-US" sz="6600" dirty="0">
                <a:solidFill>
                  <a:srgbClr val="FFFFFF"/>
                </a:solidFill>
              </a:rPr>
              <a:t>Existing System </a:t>
            </a:r>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300289"/>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373011"/>
      </p:ext>
    </p:extLst>
  </p:cSld>
  <p:clrMapOvr>
    <a:overrideClrMapping bg1="dk1" tx1="lt1" bg2="dk2" tx2="lt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3D4D5-4D16-C253-E1C5-08CEF05B45B1}"/>
            </a:ext>
          </a:extLst>
        </p:cNvPr>
        <p:cNvGrpSpPr/>
        <p:nvPr/>
      </p:nvGrpSpPr>
      <p:grpSpPr>
        <a:xfrm>
          <a:off x="0" y="0"/>
          <a:ext cx="0" cy="0"/>
          <a:chOff x="0" y="0"/>
          <a:chExt cx="0" cy="0"/>
        </a:xfrm>
      </p:grpSpPr>
      <p:pic>
        <p:nvPicPr>
          <p:cNvPr id="5" name="Content Placeholder 4" descr="A screenshot of a chat&#10;&#10;AI-generated content may be incorrect.">
            <a:extLst>
              <a:ext uri="{FF2B5EF4-FFF2-40B4-BE49-F238E27FC236}">
                <a16:creationId xmlns:a16="http://schemas.microsoft.com/office/drawing/2014/main" id="{D9FD68AB-79E7-DF5F-BE62-1FA324151CF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64836" y="1199213"/>
            <a:ext cx="8662328" cy="4891192"/>
          </a:xfrm>
        </p:spPr>
      </p:pic>
    </p:spTree>
    <p:extLst>
      <p:ext uri="{BB962C8B-B14F-4D97-AF65-F5344CB8AC3E}">
        <p14:creationId xmlns:p14="http://schemas.microsoft.com/office/powerpoint/2010/main" val="1874075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87655-9473-61E6-1C5C-FB81B427ACAA}"/>
            </a:ext>
          </a:extLst>
        </p:cNvPr>
        <p:cNvGrpSpPr/>
        <p:nvPr/>
      </p:nvGrpSpPr>
      <p:grpSpPr>
        <a:xfrm>
          <a:off x="0" y="0"/>
          <a:ext cx="0" cy="0"/>
          <a:chOff x="0" y="0"/>
          <a:chExt cx="0" cy="0"/>
        </a:xfrm>
      </p:grpSpPr>
      <p:pic>
        <p:nvPicPr>
          <p:cNvPr id="6" name="Content Placeholder 5" descr="A screenshot of a computer&#10;&#10;AI-generated content may be incorrect.">
            <a:extLst>
              <a:ext uri="{FF2B5EF4-FFF2-40B4-BE49-F238E27FC236}">
                <a16:creationId xmlns:a16="http://schemas.microsoft.com/office/drawing/2014/main" id="{089D0D68-D41E-2579-41FA-2C4EFE7DE2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22131" y="1094282"/>
            <a:ext cx="8954087" cy="5250956"/>
          </a:xfrm>
        </p:spPr>
      </p:pic>
    </p:spTree>
    <p:extLst>
      <p:ext uri="{BB962C8B-B14F-4D97-AF65-F5344CB8AC3E}">
        <p14:creationId xmlns:p14="http://schemas.microsoft.com/office/powerpoint/2010/main" val="3366733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06BFE-31A6-B8A9-F35A-5D79B0C42CF4}"/>
            </a:ext>
          </a:extLst>
        </p:cNvPr>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9320C7FB-0519-127A-0BB0-AA68FEF711C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18938" y="1094282"/>
            <a:ext cx="8859187" cy="5250956"/>
          </a:xfrm>
        </p:spPr>
      </p:pic>
    </p:spTree>
    <p:extLst>
      <p:ext uri="{BB962C8B-B14F-4D97-AF65-F5344CB8AC3E}">
        <p14:creationId xmlns:p14="http://schemas.microsoft.com/office/powerpoint/2010/main" val="4172882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517869" y="927192"/>
            <a:ext cx="5021182" cy="3309511"/>
          </a:xfrm>
        </p:spPr>
        <p:txBody>
          <a:bodyPr vert="horz" lIns="91440" tIns="45720" rIns="91440" bIns="45720" rtlCol="0" anchor="t">
            <a:normAutofit/>
          </a:bodyPr>
          <a:lstStyle/>
          <a:p>
            <a:r>
              <a:rPr lang="en-US" sz="6000" dirty="0">
                <a:solidFill>
                  <a:srgbClr val="FFFFFF"/>
                </a:solidFill>
              </a:rPr>
              <a:t>Results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0139779"/>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BFB1B-5239-CE28-846D-AC671CC79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97668-157F-BDB3-AD52-7311618EA672}"/>
              </a:ext>
            </a:extLst>
          </p:cNvPr>
          <p:cNvSpPr>
            <a:spLocks noGrp="1"/>
          </p:cNvSpPr>
          <p:nvPr>
            <p:ph type="title"/>
          </p:nvPr>
        </p:nvSpPr>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9107747E-E7F6-79D6-D265-04678855BA06}"/>
              </a:ext>
            </a:extLst>
          </p:cNvPr>
          <p:cNvSpPr>
            <a:spLocks noGrp="1"/>
          </p:cNvSpPr>
          <p:nvPr>
            <p:ph idx="1"/>
          </p:nvPr>
        </p:nvSpPr>
        <p:spPr/>
        <p:txBody>
          <a:bodyPr>
            <a:normAutofit/>
          </a:bodyPr>
          <a:lstStyle/>
          <a:p>
            <a:r>
              <a:rPr lang="en-GB" b="1" dirty="0"/>
              <a:t>System Implementation and Testing:</a:t>
            </a:r>
            <a:br>
              <a:rPr lang="en-GB" dirty="0"/>
            </a:br>
            <a:r>
              <a:rPr lang="en-GB" dirty="0"/>
              <a:t>The </a:t>
            </a:r>
            <a:r>
              <a:rPr lang="en-GB" b="1" dirty="0"/>
              <a:t>ClassMate Timetable Generator</a:t>
            </a:r>
            <a:r>
              <a:rPr lang="en-GB" dirty="0"/>
              <a:t> system was successfully designed and tested as an intelligent timetable management platform for academic institutions.</a:t>
            </a:r>
          </a:p>
          <a:p>
            <a:r>
              <a:rPr lang="en-GB" b="1" dirty="0"/>
              <a:t>Key Achievements:</a:t>
            </a:r>
            <a:endParaRPr lang="en-GB" dirty="0"/>
          </a:p>
          <a:p>
            <a:r>
              <a:rPr lang="en-GB" b="1" dirty="0"/>
              <a:t>Automated Timetable Generation:</a:t>
            </a:r>
            <a:endParaRPr lang="en-GB" dirty="0"/>
          </a:p>
          <a:p>
            <a:pPr lvl="1"/>
            <a:r>
              <a:rPr lang="en-GB" dirty="0"/>
              <a:t>Generated conflict-free timetables for multiple classes and semesters automatically.</a:t>
            </a:r>
          </a:p>
          <a:p>
            <a:pPr lvl="1"/>
            <a:r>
              <a:rPr lang="en-GB" dirty="0"/>
              <a:t>Ensured no faculty or lab scheduling overlaps.</a:t>
            </a:r>
          </a:p>
          <a:p>
            <a:r>
              <a:rPr lang="en-GB" b="1" dirty="0"/>
              <a:t>Faculty and Subject Management:</a:t>
            </a:r>
            <a:endParaRPr lang="en-GB" dirty="0"/>
          </a:p>
          <a:p>
            <a:pPr lvl="1"/>
            <a:r>
              <a:rPr lang="en-GB" dirty="0"/>
              <a:t>Allowed addition, editing, and deletion of faculty and subject details.</a:t>
            </a:r>
          </a:p>
          <a:p>
            <a:pPr lvl="1"/>
            <a:r>
              <a:rPr lang="en-GB" dirty="0"/>
              <a:t>Supported lab hours (3 periods) and tutorial hours efficiently.</a:t>
            </a:r>
          </a:p>
        </p:txBody>
      </p:sp>
    </p:spTree>
    <p:extLst>
      <p:ext uri="{BB962C8B-B14F-4D97-AF65-F5344CB8AC3E}">
        <p14:creationId xmlns:p14="http://schemas.microsoft.com/office/powerpoint/2010/main" val="22627646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4FF48-CC3D-5B08-2010-22F05FDF2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BF78A2-1A4B-3C7B-611B-109F7F70FF9A}"/>
              </a:ext>
            </a:extLst>
          </p:cNvPr>
          <p:cNvSpPr>
            <a:spLocks noGrp="1"/>
          </p:cNvSpPr>
          <p:nvPr>
            <p:ph type="title"/>
          </p:nvPr>
        </p:nvSpPr>
        <p:spPr/>
        <p:txBody>
          <a:bodyPr/>
          <a:lstStyle/>
          <a:p>
            <a:r>
              <a:rPr lang="en-GB" dirty="0"/>
              <a:t>Results</a:t>
            </a:r>
            <a:endParaRPr lang="en-IN" dirty="0"/>
          </a:p>
        </p:txBody>
      </p:sp>
      <p:sp>
        <p:nvSpPr>
          <p:cNvPr id="3" name="Content Placeholder 2">
            <a:extLst>
              <a:ext uri="{FF2B5EF4-FFF2-40B4-BE49-F238E27FC236}">
                <a16:creationId xmlns:a16="http://schemas.microsoft.com/office/drawing/2014/main" id="{05EF2279-AFCF-71AA-8860-1F8FF3EED1DA}"/>
              </a:ext>
            </a:extLst>
          </p:cNvPr>
          <p:cNvSpPr>
            <a:spLocks noGrp="1"/>
          </p:cNvSpPr>
          <p:nvPr>
            <p:ph idx="1"/>
          </p:nvPr>
        </p:nvSpPr>
        <p:spPr/>
        <p:txBody>
          <a:bodyPr>
            <a:normAutofit/>
          </a:bodyPr>
          <a:lstStyle/>
          <a:p>
            <a:r>
              <a:rPr lang="en-GB" b="1" dirty="0"/>
              <a:t>User Interface &amp; Experience:</a:t>
            </a:r>
            <a:endParaRPr lang="en-GB" dirty="0"/>
          </a:p>
          <a:p>
            <a:pPr lvl="1"/>
            <a:r>
              <a:rPr lang="en-GB" dirty="0"/>
              <a:t>Developed a </a:t>
            </a:r>
            <a:r>
              <a:rPr lang="en-GB" b="1" dirty="0"/>
              <a:t>responsive React frontend</a:t>
            </a:r>
            <a:r>
              <a:rPr lang="en-GB" dirty="0"/>
              <a:t> for easy use.</a:t>
            </a:r>
          </a:p>
          <a:p>
            <a:pPr lvl="1"/>
            <a:r>
              <a:rPr lang="en-GB" dirty="0"/>
              <a:t>Integrated with </a:t>
            </a:r>
            <a:r>
              <a:rPr lang="en-GB" b="1" dirty="0"/>
              <a:t>Django REST API and MySQL</a:t>
            </a:r>
            <a:r>
              <a:rPr lang="en-GB" dirty="0"/>
              <a:t> for seamless backend operations.</a:t>
            </a:r>
          </a:p>
          <a:p>
            <a:r>
              <a:rPr lang="en-GB" b="1" dirty="0"/>
              <a:t>Performance:</a:t>
            </a:r>
            <a:endParaRPr lang="en-GB" dirty="0"/>
          </a:p>
          <a:p>
            <a:pPr lvl="1"/>
            <a:r>
              <a:rPr lang="en-GB" dirty="0"/>
              <a:t>Generated optimized timetables in seconds.</a:t>
            </a:r>
          </a:p>
          <a:p>
            <a:pPr lvl="1"/>
            <a:r>
              <a:rPr lang="en-GB" dirty="0"/>
              <a:t>Improved scheduling accuracy and reduced manual planning time by </a:t>
            </a:r>
            <a:r>
              <a:rPr lang="en-GB" b="1" dirty="0"/>
              <a:t>70–80%</a:t>
            </a:r>
            <a:r>
              <a:rPr lang="en-GB" dirty="0"/>
              <a:t>.</a:t>
            </a:r>
          </a:p>
        </p:txBody>
      </p:sp>
    </p:spTree>
    <p:extLst>
      <p:ext uri="{BB962C8B-B14F-4D97-AF65-F5344CB8AC3E}">
        <p14:creationId xmlns:p14="http://schemas.microsoft.com/office/powerpoint/2010/main" val="30205093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517869" y="927192"/>
            <a:ext cx="5021182" cy="3309511"/>
          </a:xfrm>
        </p:spPr>
        <p:txBody>
          <a:bodyPr vert="horz" lIns="91440" tIns="45720" rIns="91440" bIns="45720" rtlCol="0" anchor="t">
            <a:normAutofit/>
          </a:bodyPr>
          <a:lstStyle/>
          <a:p>
            <a:r>
              <a:rPr lang="en-US" sz="6000" dirty="0">
                <a:solidFill>
                  <a:srgbClr val="FFFFFF"/>
                </a:solidFill>
              </a:rPr>
              <a:t>Future Scope</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215197"/>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A0337-0AC0-9A3C-7028-4C376262B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8DCF3-9A66-5B85-68EB-B15BA49C9B23}"/>
              </a:ext>
            </a:extLst>
          </p:cNvPr>
          <p:cNvSpPr>
            <a:spLocks noGrp="1"/>
          </p:cNvSpPr>
          <p:nvPr>
            <p:ph type="title"/>
          </p:nvPr>
        </p:nvSpPr>
        <p:spPr/>
        <p:txBody>
          <a:bodyPr/>
          <a:lstStyle/>
          <a:p>
            <a:r>
              <a:rPr lang="en-GB" dirty="0"/>
              <a:t>Future Scope</a:t>
            </a:r>
            <a:endParaRPr lang="en-IN" dirty="0"/>
          </a:p>
        </p:txBody>
      </p:sp>
      <p:sp>
        <p:nvSpPr>
          <p:cNvPr id="3" name="Content Placeholder 2">
            <a:extLst>
              <a:ext uri="{FF2B5EF4-FFF2-40B4-BE49-F238E27FC236}">
                <a16:creationId xmlns:a16="http://schemas.microsoft.com/office/drawing/2014/main" id="{47C71BFB-6F6C-4CB7-33A8-D06DDB4F7D2D}"/>
              </a:ext>
            </a:extLst>
          </p:cNvPr>
          <p:cNvSpPr>
            <a:spLocks noGrp="1"/>
          </p:cNvSpPr>
          <p:nvPr>
            <p:ph idx="1"/>
          </p:nvPr>
        </p:nvSpPr>
        <p:spPr/>
        <p:txBody>
          <a:bodyPr>
            <a:normAutofit/>
          </a:bodyPr>
          <a:lstStyle/>
          <a:p>
            <a:pPr marL="0" indent="0">
              <a:buNone/>
            </a:pPr>
            <a:r>
              <a:rPr lang="en-GB" b="1" dirty="0"/>
              <a:t>1. AI-Powered Optimization:</a:t>
            </a:r>
            <a:endParaRPr lang="en-GB" dirty="0"/>
          </a:p>
          <a:p>
            <a:r>
              <a:rPr lang="en-GB" dirty="0"/>
              <a:t>Implement </a:t>
            </a:r>
            <a:r>
              <a:rPr lang="en-GB" b="1" dirty="0"/>
              <a:t>advanced genetic algorithms</a:t>
            </a:r>
            <a:r>
              <a:rPr lang="en-GB" dirty="0"/>
              <a:t> and </a:t>
            </a:r>
            <a:r>
              <a:rPr lang="en-GB" b="1" dirty="0"/>
              <a:t>machine learning models</a:t>
            </a:r>
            <a:r>
              <a:rPr lang="en-GB" dirty="0"/>
              <a:t> for better timetable accuracy.</a:t>
            </a:r>
          </a:p>
          <a:p>
            <a:r>
              <a:rPr lang="en-GB" dirty="0"/>
              <a:t>Predict best slot allocations based on faculty availability and student preferences.</a:t>
            </a:r>
          </a:p>
          <a:p>
            <a:pPr marL="0" indent="0">
              <a:buNone/>
            </a:pPr>
            <a:r>
              <a:rPr lang="en-GB" b="1" dirty="0"/>
              <a:t>2. Mobile Application Integration:</a:t>
            </a:r>
            <a:endParaRPr lang="en-GB" dirty="0"/>
          </a:p>
          <a:p>
            <a:r>
              <a:rPr lang="en-GB" dirty="0"/>
              <a:t>Develop an </a:t>
            </a:r>
            <a:r>
              <a:rPr lang="en-GB" b="1" dirty="0"/>
              <a:t>Android/iOS app</a:t>
            </a:r>
            <a:r>
              <a:rPr lang="en-GB" dirty="0"/>
              <a:t> for faculty and students to view and download timetables easily.</a:t>
            </a:r>
          </a:p>
          <a:p>
            <a:pPr marL="0" indent="0">
              <a:buNone/>
            </a:pPr>
            <a:r>
              <a:rPr lang="en-GB" b="1" dirty="0"/>
              <a:t>3. Real-Time Notifications:</a:t>
            </a:r>
            <a:endParaRPr lang="en-GB" dirty="0"/>
          </a:p>
          <a:p>
            <a:r>
              <a:rPr lang="en-GB" dirty="0"/>
              <a:t>Enable </a:t>
            </a:r>
            <a:r>
              <a:rPr lang="en-GB" b="1" dirty="0"/>
              <a:t>real-time alerts</a:t>
            </a:r>
            <a:r>
              <a:rPr lang="en-GB" dirty="0"/>
              <a:t> for timetable changes or substitutions via email/SMS.</a:t>
            </a:r>
          </a:p>
        </p:txBody>
      </p:sp>
    </p:spTree>
    <p:extLst>
      <p:ext uri="{BB962C8B-B14F-4D97-AF65-F5344CB8AC3E}">
        <p14:creationId xmlns:p14="http://schemas.microsoft.com/office/powerpoint/2010/main" val="4281413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CE915-071A-BD1D-8D1D-53ABA23A5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7485C-B7AA-D60C-AA48-39321F5B7E7E}"/>
              </a:ext>
            </a:extLst>
          </p:cNvPr>
          <p:cNvSpPr>
            <a:spLocks noGrp="1"/>
          </p:cNvSpPr>
          <p:nvPr>
            <p:ph type="title"/>
          </p:nvPr>
        </p:nvSpPr>
        <p:spPr/>
        <p:txBody>
          <a:bodyPr/>
          <a:lstStyle/>
          <a:p>
            <a:r>
              <a:rPr lang="en-GB" dirty="0"/>
              <a:t>Future Scope</a:t>
            </a:r>
            <a:endParaRPr lang="en-IN" dirty="0"/>
          </a:p>
        </p:txBody>
      </p:sp>
      <p:sp>
        <p:nvSpPr>
          <p:cNvPr id="3" name="Content Placeholder 2">
            <a:extLst>
              <a:ext uri="{FF2B5EF4-FFF2-40B4-BE49-F238E27FC236}">
                <a16:creationId xmlns:a16="http://schemas.microsoft.com/office/drawing/2014/main" id="{834083A6-50B4-2C2E-3AD0-B56A3F7133BC}"/>
              </a:ext>
            </a:extLst>
          </p:cNvPr>
          <p:cNvSpPr>
            <a:spLocks noGrp="1"/>
          </p:cNvSpPr>
          <p:nvPr>
            <p:ph idx="1"/>
          </p:nvPr>
        </p:nvSpPr>
        <p:spPr/>
        <p:txBody>
          <a:bodyPr>
            <a:normAutofit/>
          </a:bodyPr>
          <a:lstStyle/>
          <a:p>
            <a:pPr marL="0" indent="0">
              <a:buNone/>
            </a:pPr>
            <a:r>
              <a:rPr lang="en-GB" b="1" dirty="0"/>
              <a:t>4. Cloud Deployment:</a:t>
            </a:r>
            <a:endParaRPr lang="en-GB" dirty="0"/>
          </a:p>
          <a:p>
            <a:r>
              <a:rPr lang="en-GB" dirty="0"/>
              <a:t>Host the system on </a:t>
            </a:r>
            <a:r>
              <a:rPr lang="en-GB" b="1" dirty="0"/>
              <a:t>AWS or Google Cloud</a:t>
            </a:r>
            <a:r>
              <a:rPr lang="en-GB" dirty="0"/>
              <a:t> for scalability and multi-department access.</a:t>
            </a:r>
          </a:p>
          <a:p>
            <a:pPr marL="0" indent="0">
              <a:buNone/>
            </a:pPr>
            <a:r>
              <a:rPr lang="en-GB" b="1" dirty="0"/>
              <a:t>5. Advanced Reporting:</a:t>
            </a:r>
            <a:endParaRPr lang="en-GB" dirty="0"/>
          </a:p>
          <a:p>
            <a:r>
              <a:rPr lang="en-GB" dirty="0"/>
              <a:t>Provide visual analytics on faculty workload, subject distribution, and classroom utilization.</a:t>
            </a:r>
          </a:p>
          <a:p>
            <a:pPr marL="0" indent="0">
              <a:buNone/>
            </a:pPr>
            <a:r>
              <a:rPr lang="en-GB" b="1" dirty="0"/>
              <a:t>6. Integration with Attendance &amp; Exam Systems:</a:t>
            </a:r>
            <a:endParaRPr lang="en-GB" dirty="0"/>
          </a:p>
          <a:p>
            <a:r>
              <a:rPr lang="en-GB" dirty="0"/>
              <a:t>Extend functionality to automatically sync with attendance tracking and exam scheduling.</a:t>
            </a:r>
          </a:p>
          <a:p>
            <a:pPr marL="0" indent="0">
              <a:buNone/>
            </a:pPr>
            <a:r>
              <a:rPr lang="en-GB" b="1" dirty="0"/>
              <a:t>7. Multi-Institution Support:</a:t>
            </a:r>
            <a:endParaRPr lang="en-GB" dirty="0"/>
          </a:p>
          <a:p>
            <a:r>
              <a:rPr lang="en-GB" dirty="0"/>
              <a:t>Enable multi-campus and cross-department scheduling under one unified platform.</a:t>
            </a:r>
          </a:p>
        </p:txBody>
      </p:sp>
    </p:spTree>
    <p:extLst>
      <p:ext uri="{BB962C8B-B14F-4D97-AF65-F5344CB8AC3E}">
        <p14:creationId xmlns:p14="http://schemas.microsoft.com/office/powerpoint/2010/main" val="1682321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517869" y="927192"/>
            <a:ext cx="5021182" cy="3309511"/>
          </a:xfrm>
        </p:spPr>
        <p:txBody>
          <a:bodyPr vert="horz" lIns="91440" tIns="45720" rIns="91440" bIns="45720" rtlCol="0" anchor="t">
            <a:normAutofit/>
          </a:bodyPr>
          <a:lstStyle/>
          <a:p>
            <a:r>
              <a:rPr lang="en-US" sz="6000" dirty="0">
                <a:solidFill>
                  <a:srgbClr val="FFFFFF"/>
                </a:solidFill>
              </a:rPr>
              <a:t>Conclusion</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80000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5816-A264-6B49-021D-C21B38BF279E}"/>
              </a:ext>
            </a:extLst>
          </p:cNvPr>
          <p:cNvSpPr>
            <a:spLocks noGrp="1"/>
          </p:cNvSpPr>
          <p:nvPr>
            <p:ph type="title"/>
          </p:nvPr>
        </p:nvSpPr>
        <p:spPr/>
        <p:txBody>
          <a:bodyPr/>
          <a:lstStyle/>
          <a:p>
            <a:r>
              <a:rPr lang="en-IN" dirty="0"/>
              <a:t>Existing System (Pros &amp; Cons)</a:t>
            </a:r>
          </a:p>
        </p:txBody>
      </p:sp>
      <p:sp>
        <p:nvSpPr>
          <p:cNvPr id="3" name="Content Placeholder 2">
            <a:extLst>
              <a:ext uri="{FF2B5EF4-FFF2-40B4-BE49-F238E27FC236}">
                <a16:creationId xmlns:a16="http://schemas.microsoft.com/office/drawing/2014/main" id="{B3EA28C1-D252-EAE0-FAC3-8BE5BA966F5E}"/>
              </a:ext>
            </a:extLst>
          </p:cNvPr>
          <p:cNvSpPr>
            <a:spLocks noGrp="1"/>
          </p:cNvSpPr>
          <p:nvPr>
            <p:ph idx="1"/>
          </p:nvPr>
        </p:nvSpPr>
        <p:spPr>
          <a:xfrm>
            <a:off x="518160" y="2278805"/>
            <a:ext cx="11155680" cy="3767328"/>
          </a:xfrm>
        </p:spPr>
        <p:txBody>
          <a:bodyPr>
            <a:normAutofit fontScale="77500" lnSpcReduction="20000"/>
          </a:bodyPr>
          <a:lstStyle/>
          <a:p>
            <a:pPr>
              <a:buNone/>
            </a:pPr>
            <a:r>
              <a:rPr lang="en-GB" b="1" dirty="0"/>
              <a:t>Existing System:</a:t>
            </a:r>
            <a:br>
              <a:rPr lang="en-GB" dirty="0"/>
            </a:br>
            <a:r>
              <a:rPr lang="en-GB" dirty="0"/>
              <a:t>Manual Timetable Generation</a:t>
            </a:r>
          </a:p>
          <a:p>
            <a:pPr>
              <a:buNone/>
            </a:pPr>
            <a:r>
              <a:rPr lang="en-GB" b="1" dirty="0"/>
              <a:t>Pros:</a:t>
            </a:r>
            <a:endParaRPr lang="en-GB" dirty="0"/>
          </a:p>
          <a:p>
            <a:pPr>
              <a:buFont typeface="Arial" panose="020B0604020202020204" pitchFamily="34" charset="0"/>
              <a:buChar char="•"/>
            </a:pPr>
            <a:r>
              <a:rPr lang="en-GB" dirty="0"/>
              <a:t>Familiar process for academic staff</a:t>
            </a:r>
          </a:p>
          <a:p>
            <a:pPr>
              <a:buFont typeface="Arial" panose="020B0604020202020204" pitchFamily="34" charset="0"/>
              <a:buChar char="•"/>
            </a:pPr>
            <a:r>
              <a:rPr lang="en-GB" dirty="0"/>
              <a:t>No infrastructure dependency</a:t>
            </a:r>
          </a:p>
          <a:p>
            <a:pPr>
              <a:buFont typeface="Arial" panose="020B0604020202020204" pitchFamily="34" charset="0"/>
              <a:buChar char="•"/>
            </a:pPr>
            <a:r>
              <a:rPr lang="en-GB" dirty="0"/>
              <a:t>Flexible for immediate changes</a:t>
            </a:r>
          </a:p>
          <a:p>
            <a:pPr>
              <a:buNone/>
            </a:pPr>
            <a:r>
              <a:rPr lang="en-GB" b="1" dirty="0"/>
              <a:t>Cons:</a:t>
            </a:r>
            <a:endParaRPr lang="en-GB" dirty="0"/>
          </a:p>
          <a:p>
            <a:pPr>
              <a:buFont typeface="Arial" panose="020B0604020202020204" pitchFamily="34" charset="0"/>
              <a:buChar char="•"/>
            </a:pPr>
            <a:r>
              <a:rPr lang="en-GB" dirty="0"/>
              <a:t>Time-consuming</a:t>
            </a:r>
          </a:p>
          <a:p>
            <a:pPr>
              <a:buFont typeface="Arial" panose="020B0604020202020204" pitchFamily="34" charset="0"/>
              <a:buChar char="•"/>
            </a:pPr>
            <a:r>
              <a:rPr lang="en-GB" dirty="0"/>
              <a:t>High chance of human errors</a:t>
            </a:r>
          </a:p>
          <a:p>
            <a:pPr>
              <a:buFont typeface="Arial" panose="020B0604020202020204" pitchFamily="34" charset="0"/>
              <a:buChar char="•"/>
            </a:pPr>
            <a:r>
              <a:rPr lang="en-GB" dirty="0"/>
              <a:t>Scheduling conflicts (teacher/classroom overlaps)</a:t>
            </a:r>
          </a:p>
          <a:p>
            <a:pPr>
              <a:buFont typeface="Arial" panose="020B0604020202020204" pitchFamily="34" charset="0"/>
              <a:buChar char="•"/>
            </a:pPr>
            <a:r>
              <a:rPr lang="en-GB" dirty="0"/>
              <a:t>Difficult to scale with multiple departments</a:t>
            </a:r>
          </a:p>
          <a:p>
            <a:pPr>
              <a:buFont typeface="Arial" panose="020B0604020202020204" pitchFamily="34" charset="0"/>
              <a:buChar char="•"/>
            </a:pPr>
            <a:r>
              <a:rPr lang="en-GB" dirty="0"/>
              <a:t>Inefficient lab session handling</a:t>
            </a:r>
          </a:p>
          <a:p>
            <a:pPr marL="0" indent="0">
              <a:buNone/>
            </a:pPr>
            <a:endParaRPr lang="en-IN" dirty="0"/>
          </a:p>
        </p:txBody>
      </p:sp>
    </p:spTree>
    <p:extLst>
      <p:ext uri="{BB962C8B-B14F-4D97-AF65-F5344CB8AC3E}">
        <p14:creationId xmlns:p14="http://schemas.microsoft.com/office/powerpoint/2010/main" val="2744304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822DF-CF1E-BBC9-A516-A4EAE0DDF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ADCED-153E-5757-356C-3593764D1424}"/>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43F05405-8CAF-2E5E-CE66-B92BCDC2CEEB}"/>
              </a:ext>
            </a:extLst>
          </p:cNvPr>
          <p:cNvSpPr>
            <a:spLocks noGrp="1"/>
          </p:cNvSpPr>
          <p:nvPr>
            <p:ph idx="1"/>
          </p:nvPr>
        </p:nvSpPr>
        <p:spPr/>
        <p:txBody>
          <a:bodyPr>
            <a:normAutofit lnSpcReduction="10000"/>
          </a:bodyPr>
          <a:lstStyle/>
          <a:p>
            <a:r>
              <a:rPr lang="en-GB" dirty="0"/>
              <a:t>The </a:t>
            </a:r>
            <a:r>
              <a:rPr lang="en-GB" b="1" dirty="0"/>
              <a:t>ClassMate Timetable Generator</a:t>
            </a:r>
            <a:r>
              <a:rPr lang="en-GB" dirty="0"/>
              <a:t> successfully automates and simplifies the process of academic scheduling.</a:t>
            </a:r>
          </a:p>
          <a:p>
            <a:r>
              <a:rPr lang="en-GB" dirty="0"/>
              <a:t>By combining </a:t>
            </a:r>
            <a:r>
              <a:rPr lang="en-GB" b="1" dirty="0"/>
              <a:t>React.js</a:t>
            </a:r>
            <a:r>
              <a:rPr lang="en-GB" dirty="0"/>
              <a:t>, </a:t>
            </a:r>
            <a:r>
              <a:rPr lang="en-GB" b="1" dirty="0"/>
              <a:t>Django</a:t>
            </a:r>
            <a:r>
              <a:rPr lang="en-GB" dirty="0"/>
              <a:t>, and </a:t>
            </a:r>
            <a:r>
              <a:rPr lang="en-GB" b="1" dirty="0"/>
              <a:t>MySQL</a:t>
            </a:r>
            <a:r>
              <a:rPr lang="en-GB" dirty="0"/>
              <a:t>, the system ensures smooth communication between the frontend and backend.</a:t>
            </a:r>
          </a:p>
          <a:p>
            <a:r>
              <a:rPr lang="en-GB"/>
              <a:t>This project demonstrates how modern web technologies and optimization algorithms can revolutionize institutional scheduling, improving productivity, accuracy, and academic organization.</a:t>
            </a:r>
            <a:endParaRPr lang="en-GB" dirty="0"/>
          </a:p>
          <a:p>
            <a:r>
              <a:rPr lang="en-GB" dirty="0"/>
              <a:t>Key contributions include:</a:t>
            </a:r>
          </a:p>
          <a:p>
            <a:pPr lvl="1">
              <a:buFont typeface="Wingdings" panose="05000000000000000000" pitchFamily="2" charset="2"/>
              <a:buChar char="Ø"/>
            </a:pPr>
            <a:r>
              <a:rPr lang="en-GB" b="1" dirty="0"/>
              <a:t>Automatic generation</a:t>
            </a:r>
            <a:r>
              <a:rPr lang="en-GB" dirty="0"/>
              <a:t> of conflict-free timetables.</a:t>
            </a:r>
          </a:p>
          <a:p>
            <a:pPr lvl="1">
              <a:buFont typeface="Wingdings" panose="05000000000000000000" pitchFamily="2" charset="2"/>
              <a:buChar char="Ø"/>
            </a:pPr>
            <a:r>
              <a:rPr lang="en-GB" b="1" dirty="0"/>
              <a:t>Efficient faculty and subject management.</a:t>
            </a:r>
            <a:endParaRPr lang="en-GB" dirty="0"/>
          </a:p>
          <a:p>
            <a:pPr lvl="1">
              <a:buFont typeface="Wingdings" panose="05000000000000000000" pitchFamily="2" charset="2"/>
              <a:buChar char="Ø"/>
            </a:pPr>
            <a:r>
              <a:rPr lang="en-GB" b="1" dirty="0"/>
              <a:t>Real-time, user-friendly web interface.</a:t>
            </a:r>
            <a:endParaRPr lang="en-GB" dirty="0"/>
          </a:p>
          <a:p>
            <a:pPr lvl="1">
              <a:buFont typeface="Wingdings" panose="05000000000000000000" pitchFamily="2" charset="2"/>
              <a:buChar char="Ø"/>
            </a:pPr>
            <a:r>
              <a:rPr lang="en-GB" b="1" dirty="0"/>
              <a:t>Accurate and time-saving scheduling process.</a:t>
            </a:r>
          </a:p>
          <a:p>
            <a:pPr marL="457200" lvl="1" indent="0">
              <a:buNone/>
            </a:pPr>
            <a:endParaRPr lang="en-GB" dirty="0"/>
          </a:p>
          <a:p>
            <a:endParaRPr lang="en-GB" dirty="0"/>
          </a:p>
        </p:txBody>
      </p:sp>
    </p:spTree>
    <p:extLst>
      <p:ext uri="{BB962C8B-B14F-4D97-AF65-F5344CB8AC3E}">
        <p14:creationId xmlns:p14="http://schemas.microsoft.com/office/powerpoint/2010/main" val="36104448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A21CC83-0CB3-2C46-5EF8-DBD32FDB5FD4}"/>
              </a:ext>
            </a:extLst>
          </p:cNvPr>
          <p:cNvSpPr>
            <a:spLocks noGrp="1"/>
          </p:cNvSpPr>
          <p:nvPr>
            <p:ph type="title"/>
          </p:nvPr>
        </p:nvSpPr>
        <p:spPr>
          <a:xfrm>
            <a:off x="517869" y="927192"/>
            <a:ext cx="5021182" cy="3309511"/>
          </a:xfrm>
        </p:spPr>
        <p:txBody>
          <a:bodyPr vert="horz" lIns="91440" tIns="45720" rIns="91440" bIns="45720" rtlCol="0" anchor="t">
            <a:normAutofit/>
          </a:bodyPr>
          <a:lstStyle/>
          <a:p>
            <a:r>
              <a:rPr lang="en-US" sz="6000" dirty="0">
                <a:solidFill>
                  <a:srgbClr val="FFFFFF"/>
                </a:solidFill>
              </a:rPr>
              <a:t>References</a:t>
            </a:r>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4062941"/>
      </p:ext>
    </p:extLst>
  </p:cSld>
  <p:clrMapOvr>
    <a:overrideClrMapping bg1="dk1" tx1="lt1" bg2="dk2" tx2="lt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D0F0-575A-B381-0B29-BF79E01B7292}"/>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5F88EEEF-6004-FA0A-5B0F-C8AF176D5480}"/>
              </a:ext>
            </a:extLst>
          </p:cNvPr>
          <p:cNvSpPr>
            <a:spLocks noGrp="1"/>
          </p:cNvSpPr>
          <p:nvPr>
            <p:ph idx="1"/>
          </p:nvPr>
        </p:nvSpPr>
        <p:spPr/>
        <p:txBody>
          <a:bodyPr>
            <a:normAutofit fontScale="92500" lnSpcReduction="10000"/>
          </a:bodyPr>
          <a:lstStyle/>
          <a:p>
            <a:pPr marL="0" indent="0">
              <a:buNone/>
            </a:pPr>
            <a:r>
              <a:rPr lang="en-GB" b="1" dirty="0"/>
              <a:t>1. Automated Timetable Generation Systems</a:t>
            </a:r>
            <a:endParaRPr lang="en-GB" dirty="0"/>
          </a:p>
          <a:p>
            <a:r>
              <a:rPr lang="en-GB" dirty="0"/>
              <a:t>Research in academic scheduling emphasizes the importance of automation to reduce human effort and scheduling conflicts.</a:t>
            </a:r>
          </a:p>
          <a:p>
            <a:r>
              <a:rPr lang="en-GB" i="1" dirty="0"/>
              <a:t>A study (2024)</a:t>
            </a:r>
            <a:r>
              <a:rPr lang="en-GB" dirty="0"/>
              <a:t> introduced an AI-based timetable generator using genetic algorithms, improving timetable accuracy and reducing manual workload.</a:t>
            </a:r>
          </a:p>
          <a:p>
            <a:pPr marL="0" indent="0">
              <a:buNone/>
            </a:pPr>
            <a:r>
              <a:rPr lang="en-GB" b="1" dirty="0"/>
              <a:t>2. Genetic Algorithm and Optimization Techniques in Scheduling</a:t>
            </a:r>
            <a:endParaRPr lang="en-GB" dirty="0"/>
          </a:p>
          <a:p>
            <a:r>
              <a:rPr lang="en-GB" i="1" dirty="0"/>
              <a:t>A study (2025)</a:t>
            </a:r>
            <a:r>
              <a:rPr lang="en-GB" dirty="0"/>
              <a:t> demonstrated that applying optimization algorithms like </a:t>
            </a:r>
            <a:r>
              <a:rPr lang="en-GB" b="1" dirty="0"/>
              <a:t>Genetic Algorithm (GA)</a:t>
            </a:r>
            <a:r>
              <a:rPr lang="en-GB" dirty="0"/>
              <a:t> significantly enhances timetable generation by minimizing teacher and room conflicts.</a:t>
            </a:r>
          </a:p>
          <a:p>
            <a:pPr marL="0" indent="0">
              <a:buNone/>
            </a:pPr>
            <a:r>
              <a:rPr lang="en-GB" b="1" dirty="0"/>
              <a:t>3. Web-Based Academic Management Platforms</a:t>
            </a:r>
            <a:endParaRPr lang="en-GB" dirty="0"/>
          </a:p>
          <a:p>
            <a:r>
              <a:rPr lang="en-GB" i="1" dirty="0"/>
              <a:t>Recent work (2025)</a:t>
            </a:r>
            <a:r>
              <a:rPr lang="en-GB" dirty="0"/>
              <a:t> highlighted how combining </a:t>
            </a:r>
            <a:r>
              <a:rPr lang="en-GB" b="1" dirty="0"/>
              <a:t>React.js</a:t>
            </a:r>
            <a:r>
              <a:rPr lang="en-GB" dirty="0"/>
              <a:t>, </a:t>
            </a:r>
            <a:r>
              <a:rPr lang="en-GB" b="1" dirty="0"/>
              <a:t>Django</a:t>
            </a:r>
            <a:r>
              <a:rPr lang="en-GB" dirty="0"/>
              <a:t>, and </a:t>
            </a:r>
            <a:r>
              <a:rPr lang="en-GB" b="1" dirty="0"/>
              <a:t>MySQL</a:t>
            </a:r>
            <a:r>
              <a:rPr lang="en-GB" dirty="0"/>
              <a:t> can create scalable, user-friendly academic systems with real-time updates and easy data management.</a:t>
            </a:r>
          </a:p>
          <a:p>
            <a:endParaRPr lang="en-IN" dirty="0"/>
          </a:p>
        </p:txBody>
      </p:sp>
    </p:spTree>
    <p:extLst>
      <p:ext uri="{BB962C8B-B14F-4D97-AF65-F5344CB8AC3E}">
        <p14:creationId xmlns:p14="http://schemas.microsoft.com/office/powerpoint/2010/main" val="1041876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8495D597-F50C-845D-DDD5-D0C25396BFFE}"/>
              </a:ext>
            </a:extLst>
          </p:cNvPr>
          <p:cNvSpPr>
            <a:spLocks noGrp="1"/>
          </p:cNvSpPr>
          <p:nvPr>
            <p:ph type="title"/>
          </p:nvPr>
        </p:nvSpPr>
        <p:spPr>
          <a:xfrm>
            <a:off x="517868" y="841283"/>
            <a:ext cx="3465681" cy="2916472"/>
          </a:xfrm>
        </p:spPr>
        <p:txBody>
          <a:bodyPr vert="horz" lIns="91440" tIns="45720" rIns="91440" bIns="45720" rtlCol="0" anchor="b">
            <a:normAutofit/>
          </a:bodyPr>
          <a:lstStyle/>
          <a:p>
            <a:r>
              <a:rPr lang="en-US" sz="4800">
                <a:solidFill>
                  <a:schemeClr val="tx2"/>
                </a:solidFill>
              </a:rPr>
              <a:t>Thank you</a:t>
            </a:r>
          </a:p>
        </p:txBody>
      </p:sp>
      <p:pic>
        <p:nvPicPr>
          <p:cNvPr id="9" name="Graphic 8" descr="Right Double Quote">
            <a:extLst>
              <a:ext uri="{FF2B5EF4-FFF2-40B4-BE49-F238E27FC236}">
                <a16:creationId xmlns:a16="http://schemas.microsoft.com/office/drawing/2014/main" id="{AFFD2056-CFA1-EDC1-416D-CDBE44850F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1229" y="751093"/>
            <a:ext cx="5254670" cy="5254670"/>
          </a:xfrm>
          <a:prstGeom prst="rect">
            <a:avLst/>
          </a:prstGeom>
        </p:spPr>
      </p:pic>
      <p:sp>
        <p:nvSpPr>
          <p:cNvPr id="18" name="Freeform: Shape 17">
            <a:extLst>
              <a:ext uri="{FF2B5EF4-FFF2-40B4-BE49-F238E27FC236}">
                <a16:creationId xmlns:a16="http://schemas.microsoft.com/office/drawing/2014/main" id="{81F0C179-4DBF-6AB9-CD0B-9224A0C8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0558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E73AF435-44C8-C44B-9352-ACFA393E2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750DD130-27F3-0FB3-BF87-F258D4FA5484}"/>
              </a:ext>
            </a:extLst>
          </p:cNvPr>
          <p:cNvSpPr>
            <a:spLocks noGrp="1"/>
          </p:cNvSpPr>
          <p:nvPr>
            <p:ph type="title"/>
          </p:nvPr>
        </p:nvSpPr>
        <p:spPr>
          <a:xfrm>
            <a:off x="7324846" y="978407"/>
            <a:ext cx="4358503" cy="3137941"/>
          </a:xfrm>
        </p:spPr>
        <p:txBody>
          <a:bodyPr vert="horz" lIns="91440" tIns="45720" rIns="91440" bIns="45720" rtlCol="0" anchor="t">
            <a:normAutofit/>
          </a:bodyPr>
          <a:lstStyle/>
          <a:p>
            <a:r>
              <a:rPr lang="en-US" sz="6000" dirty="0"/>
              <a:t>Proposed System</a:t>
            </a:r>
          </a:p>
        </p:txBody>
      </p:sp>
      <p:sp>
        <p:nvSpPr>
          <p:cNvPr id="29" name="Freeform: Shape 28">
            <a:extLst>
              <a:ext uri="{FF2B5EF4-FFF2-40B4-BE49-F238E27FC236}">
                <a16:creationId xmlns:a16="http://schemas.microsoft.com/office/drawing/2014/main" id="{288058DF-7580-C88F-23F0-429412309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67912" y="508090"/>
            <a:ext cx="4288568" cy="149279"/>
          </a:xfrm>
          <a:custGeom>
            <a:avLst/>
            <a:gdLst>
              <a:gd name="connsiteX0" fmla="*/ 0 w 6117427"/>
              <a:gd name="connsiteY0" fmla="*/ 0 h 149279"/>
              <a:gd name="connsiteX1" fmla="*/ 6117427 w 6117427"/>
              <a:gd name="connsiteY1" fmla="*/ 0 h 149279"/>
              <a:gd name="connsiteX2" fmla="*/ 6117427 w 6117427"/>
              <a:gd name="connsiteY2" fmla="*/ 149279 h 149279"/>
              <a:gd name="connsiteX3" fmla="*/ 0 w 611742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117427" h="149279">
                <a:moveTo>
                  <a:pt x="0" y="0"/>
                </a:moveTo>
                <a:lnTo>
                  <a:pt x="6117427" y="0"/>
                </a:lnTo>
                <a:lnTo>
                  <a:pt x="611742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43F82943-4565-9E0E-E9DB-5B7B417E6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5944" y="6207749"/>
            <a:ext cx="4307405" cy="45720"/>
          </a:xfrm>
          <a:custGeom>
            <a:avLst/>
            <a:gdLst>
              <a:gd name="connsiteX0" fmla="*/ 0 w 6144298"/>
              <a:gd name="connsiteY0" fmla="*/ 0 h 45720"/>
              <a:gd name="connsiteX1" fmla="*/ 5021183 w 6144298"/>
              <a:gd name="connsiteY1" fmla="*/ 0 h 45720"/>
              <a:gd name="connsiteX2" fmla="*/ 5021183 w 6144298"/>
              <a:gd name="connsiteY2" fmla="*/ 1 h 45720"/>
              <a:gd name="connsiteX3" fmla="*/ 6144298 w 6144298"/>
              <a:gd name="connsiteY3" fmla="*/ 1 h 45720"/>
              <a:gd name="connsiteX4" fmla="*/ 6144298 w 6144298"/>
              <a:gd name="connsiteY4" fmla="*/ 45720 h 45720"/>
              <a:gd name="connsiteX5" fmla="*/ 1123115 w 6144298"/>
              <a:gd name="connsiteY5" fmla="*/ 45720 h 45720"/>
              <a:gd name="connsiteX6" fmla="*/ 1123115 w 6144298"/>
              <a:gd name="connsiteY6" fmla="*/ 45719 h 45720"/>
              <a:gd name="connsiteX7" fmla="*/ 0 w 6144298"/>
              <a:gd name="connsiteY7" fmla="*/ 45719 h 45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4298" h="45720">
                <a:moveTo>
                  <a:pt x="0" y="0"/>
                </a:moveTo>
                <a:lnTo>
                  <a:pt x="5021183" y="0"/>
                </a:lnTo>
                <a:lnTo>
                  <a:pt x="5021183" y="1"/>
                </a:lnTo>
                <a:lnTo>
                  <a:pt x="6144298" y="1"/>
                </a:lnTo>
                <a:lnTo>
                  <a:pt x="6144298" y="45720"/>
                </a:lnTo>
                <a:lnTo>
                  <a:pt x="1123115" y="45720"/>
                </a:lnTo>
                <a:lnTo>
                  <a:pt x="112311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9930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DE8B-D175-4481-2D25-657454BE3534}"/>
              </a:ext>
            </a:extLst>
          </p:cNvPr>
          <p:cNvSpPr>
            <a:spLocks noGrp="1"/>
          </p:cNvSpPr>
          <p:nvPr>
            <p:ph type="title"/>
          </p:nvPr>
        </p:nvSpPr>
        <p:spPr/>
        <p:txBody>
          <a:bodyPr/>
          <a:lstStyle/>
          <a:p>
            <a:r>
              <a:rPr lang="en-IN" dirty="0"/>
              <a:t>Proposed System </a:t>
            </a:r>
          </a:p>
        </p:txBody>
      </p:sp>
      <p:sp>
        <p:nvSpPr>
          <p:cNvPr id="3" name="Content Placeholder 2">
            <a:extLst>
              <a:ext uri="{FF2B5EF4-FFF2-40B4-BE49-F238E27FC236}">
                <a16:creationId xmlns:a16="http://schemas.microsoft.com/office/drawing/2014/main" id="{C5572371-CA11-D71C-8084-5AA2003ADF80}"/>
              </a:ext>
            </a:extLst>
          </p:cNvPr>
          <p:cNvSpPr>
            <a:spLocks noGrp="1"/>
          </p:cNvSpPr>
          <p:nvPr>
            <p:ph idx="1"/>
          </p:nvPr>
        </p:nvSpPr>
        <p:spPr/>
        <p:txBody>
          <a:bodyPr>
            <a:normAutofit/>
          </a:bodyPr>
          <a:lstStyle/>
          <a:p>
            <a:pPr>
              <a:buNone/>
            </a:pPr>
            <a:r>
              <a:rPr lang="en-GB" b="1" dirty="0"/>
              <a:t>Proposed System:</a:t>
            </a:r>
            <a:br>
              <a:rPr lang="en-GB" dirty="0"/>
            </a:br>
            <a:r>
              <a:rPr lang="en-GB" b="1" dirty="0"/>
              <a:t>ClassMate</a:t>
            </a:r>
            <a:r>
              <a:rPr lang="en-GB" dirty="0"/>
              <a:t> – A Web-Based Timetable Generator</a:t>
            </a:r>
          </a:p>
          <a:p>
            <a:pPr>
              <a:buNone/>
            </a:pPr>
            <a:r>
              <a:rPr lang="en-GB" b="1" dirty="0"/>
              <a:t>Pros:</a:t>
            </a:r>
            <a:endParaRPr lang="en-GB" dirty="0"/>
          </a:p>
          <a:p>
            <a:pPr>
              <a:buFont typeface="Arial" panose="020B0604020202020204" pitchFamily="34" charset="0"/>
              <a:buChar char="•"/>
            </a:pPr>
            <a:r>
              <a:rPr lang="en-GB" dirty="0"/>
              <a:t>Automated scheduling</a:t>
            </a:r>
          </a:p>
          <a:p>
            <a:pPr>
              <a:buFont typeface="Arial" panose="020B0604020202020204" pitchFamily="34" charset="0"/>
              <a:buChar char="•"/>
            </a:pPr>
            <a:r>
              <a:rPr lang="en-GB" dirty="0"/>
              <a:t>Conflict-free class and faculty assignment</a:t>
            </a:r>
          </a:p>
          <a:p>
            <a:pPr>
              <a:buFont typeface="Arial" panose="020B0604020202020204" pitchFamily="34" charset="0"/>
              <a:buChar char="•"/>
            </a:pPr>
            <a:r>
              <a:rPr lang="en-GB" dirty="0"/>
              <a:t>Easy visualization with calendar view</a:t>
            </a:r>
          </a:p>
          <a:p>
            <a:pPr>
              <a:buFont typeface="Arial" panose="020B0604020202020204" pitchFamily="34" charset="0"/>
              <a:buChar char="•"/>
            </a:pPr>
            <a:r>
              <a:rPr lang="en-GB" dirty="0"/>
              <a:t>Manages labs, tutorials, and theory classes</a:t>
            </a:r>
          </a:p>
          <a:p>
            <a:pPr>
              <a:buFont typeface="Arial" panose="020B0604020202020204" pitchFamily="34" charset="0"/>
              <a:buChar char="•"/>
            </a:pPr>
            <a:r>
              <a:rPr lang="en-GB" dirty="0"/>
              <a:t>Scalable for multiple departments</a:t>
            </a:r>
          </a:p>
          <a:p>
            <a:pPr>
              <a:buFont typeface="Arial" panose="020B0604020202020204" pitchFamily="34" charset="0"/>
              <a:buChar char="•"/>
            </a:pPr>
            <a:r>
              <a:rPr lang="en-GB" dirty="0"/>
              <a:t>Reduced manual work and errors</a:t>
            </a:r>
          </a:p>
          <a:p>
            <a:pPr marL="0" indent="0">
              <a:buNone/>
            </a:pPr>
            <a:endParaRPr lang="en-IN" dirty="0"/>
          </a:p>
        </p:txBody>
      </p:sp>
    </p:spTree>
    <p:extLst>
      <p:ext uri="{BB962C8B-B14F-4D97-AF65-F5344CB8AC3E}">
        <p14:creationId xmlns:p14="http://schemas.microsoft.com/office/powerpoint/2010/main" val="407596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8CC5F73-A005-E73C-11CD-7DB12574FEEF}"/>
              </a:ext>
            </a:extLst>
          </p:cNvPr>
          <p:cNvSpPr>
            <a:spLocks noGrp="1"/>
          </p:cNvSpPr>
          <p:nvPr>
            <p:ph type="title"/>
          </p:nvPr>
        </p:nvSpPr>
        <p:spPr>
          <a:xfrm>
            <a:off x="517870" y="978408"/>
            <a:ext cx="5021182" cy="2620670"/>
          </a:xfrm>
        </p:spPr>
        <p:txBody>
          <a:bodyPr vert="horz" lIns="91440" tIns="45720" rIns="91440" bIns="45720" rtlCol="0" anchor="t">
            <a:normAutofit/>
          </a:bodyPr>
          <a:lstStyle/>
          <a:p>
            <a:pPr>
              <a:lnSpc>
                <a:spcPct val="90000"/>
              </a:lnSpc>
            </a:pPr>
            <a:r>
              <a:rPr lang="en-US" sz="6000" dirty="0">
                <a:solidFill>
                  <a:srgbClr val="FFFFFF"/>
                </a:solidFill>
              </a:rPr>
              <a:t>Modules of Proposed System</a:t>
            </a:r>
          </a:p>
        </p:txBody>
      </p:sp>
      <p:sp>
        <p:nvSpPr>
          <p:cNvPr id="22" name="Rectangle 21">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300289"/>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671082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16DCB-8EF2-B08E-242E-10D3740C0A8B}"/>
              </a:ext>
            </a:extLst>
          </p:cNvPr>
          <p:cNvSpPr>
            <a:spLocks noGrp="1"/>
          </p:cNvSpPr>
          <p:nvPr>
            <p:ph type="title"/>
          </p:nvPr>
        </p:nvSpPr>
        <p:spPr/>
        <p:txBody>
          <a:bodyPr/>
          <a:lstStyle/>
          <a:p>
            <a:r>
              <a:rPr lang="en-IN" dirty="0"/>
              <a:t>Modules of Proposed System</a:t>
            </a:r>
          </a:p>
        </p:txBody>
      </p:sp>
      <p:sp>
        <p:nvSpPr>
          <p:cNvPr id="4" name="Rectangle 2">
            <a:extLst>
              <a:ext uri="{FF2B5EF4-FFF2-40B4-BE49-F238E27FC236}">
                <a16:creationId xmlns:a16="http://schemas.microsoft.com/office/drawing/2014/main" id="{9EEDB8D5-C65B-84C1-03B8-7DCF5A29C9E7}"/>
              </a:ext>
            </a:extLst>
          </p:cNvPr>
          <p:cNvSpPr>
            <a:spLocks noGrp="1" noChangeArrowheads="1"/>
          </p:cNvSpPr>
          <p:nvPr>
            <p:ph idx="1"/>
          </p:nvPr>
        </p:nvSpPr>
        <p:spPr bwMode="auto">
          <a:xfrm>
            <a:off x="521208" y="2595026"/>
            <a:ext cx="10708765" cy="278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Faculty Module</a:t>
            </a:r>
            <a:r>
              <a:rPr kumimoji="0" lang="en-US" altLang="en-US" sz="1800" b="0" i="0" u="none" strike="noStrike" cap="none" normalizeH="0" baseline="0" dirty="0">
                <a:ln>
                  <a:noFill/>
                </a:ln>
                <a:solidFill>
                  <a:schemeClr val="tx1"/>
                </a:solidFill>
                <a:effectLst/>
              </a:rPr>
              <a:t> – Generate, edit, and view timetables for assigned classes.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Class &amp; Subject Management</a:t>
            </a:r>
            <a:r>
              <a:rPr kumimoji="0" lang="en-US" altLang="en-US" sz="1800" b="0" i="0" u="none" strike="noStrike" cap="none" normalizeH="0" baseline="0" dirty="0">
                <a:ln>
                  <a:noFill/>
                </a:ln>
                <a:solidFill>
                  <a:schemeClr val="tx1"/>
                </a:solidFill>
                <a:effectLst/>
              </a:rPr>
              <a:t> – Add subjects, classes (e.g., MCA/BCA), and tutorial/lab hour details.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Timetable Generation Module</a:t>
            </a:r>
            <a:r>
              <a:rPr kumimoji="0" lang="en-US" altLang="en-US" sz="1800" b="0" i="0" u="none" strike="noStrike" cap="none" normalizeH="0" baseline="0" dirty="0">
                <a:ln>
                  <a:noFill/>
                </a:ln>
                <a:solidFill>
                  <a:schemeClr val="tx1"/>
                </a:solidFill>
                <a:effectLst/>
              </a:rPr>
              <a:t> – Automatically allocate periods while avoiding faculty and lab conflicts.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Lab Handling Module</a:t>
            </a:r>
            <a:r>
              <a:rPr kumimoji="0" lang="en-US" altLang="en-US" sz="1800" b="0" i="0" u="none" strike="noStrike" cap="none" normalizeH="0" baseline="0" dirty="0">
                <a:ln>
                  <a:noFill/>
                </a:ln>
                <a:solidFill>
                  <a:schemeClr val="tx1"/>
                </a:solidFill>
                <a:effectLst/>
              </a:rPr>
              <a:t> – Incorporate predefined breaks and 3-hour lab sessions into the schedule.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Download &amp; Reporting Module</a:t>
            </a:r>
            <a:r>
              <a:rPr kumimoji="0" lang="en-US" altLang="en-US" sz="1800" b="0" i="0" u="none" strike="noStrike" cap="none" normalizeH="0" baseline="0" dirty="0">
                <a:ln>
                  <a:noFill/>
                </a:ln>
                <a:solidFill>
                  <a:schemeClr val="tx1"/>
                </a:solidFill>
                <a:effectLst/>
              </a:rPr>
              <a:t> – Export and download timetables in printable formats.</a:t>
            </a:r>
          </a:p>
        </p:txBody>
      </p:sp>
    </p:spTree>
    <p:extLst>
      <p:ext uri="{BB962C8B-B14F-4D97-AF65-F5344CB8AC3E}">
        <p14:creationId xmlns:p14="http://schemas.microsoft.com/office/powerpoint/2010/main" val="302807035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D9A238C0B4374389081141EEE654EE" ma:contentTypeVersion="3" ma:contentTypeDescription="Create a new document." ma:contentTypeScope="" ma:versionID="db0d06593fad6b8d2515f8d063cd841b">
  <xsd:schema xmlns:xsd="http://www.w3.org/2001/XMLSchema" xmlns:xs="http://www.w3.org/2001/XMLSchema" xmlns:p="http://schemas.microsoft.com/office/2006/metadata/properties" xmlns:ns3="9863de22-373f-436b-8677-d1f7ddeaf7d3" targetNamespace="http://schemas.microsoft.com/office/2006/metadata/properties" ma:root="true" ma:fieldsID="259688b1190ea551b0265f9f037eafe1" ns3:_="">
    <xsd:import namespace="9863de22-373f-436b-8677-d1f7ddeaf7d3"/>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63de22-373f-436b-8677-d1f7ddeaf7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C88331-3354-4B8F-A367-5EC57A184C4D}">
  <ds:schemaRefs>
    <ds:schemaRef ds:uri="http://schemas.microsoft.com/sharepoint/v3/contenttype/forms"/>
  </ds:schemaRefs>
</ds:datastoreItem>
</file>

<file path=customXml/itemProps2.xml><?xml version="1.0" encoding="utf-8"?>
<ds:datastoreItem xmlns:ds="http://schemas.openxmlformats.org/officeDocument/2006/customXml" ds:itemID="{2DC2924D-273D-421A-9C17-5C559FBFA9CD}">
  <ds:schemaRefs>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9863de22-373f-436b-8677-d1f7ddeaf7d3"/>
    <ds:schemaRef ds:uri="http://www.w3.org/XML/1998/namespace"/>
  </ds:schemaRefs>
</ds:datastoreItem>
</file>

<file path=customXml/itemProps3.xml><?xml version="1.0" encoding="utf-8"?>
<ds:datastoreItem xmlns:ds="http://schemas.openxmlformats.org/officeDocument/2006/customXml" ds:itemID="{1B219E13-1BFE-4D4D-884F-46C8AC1BD9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63de22-373f-436b-8677-d1f7ddeaf7d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1398</TotalTime>
  <Words>1556</Words>
  <Application>Microsoft Office PowerPoint</Application>
  <PresentationFormat>Widescreen</PresentationFormat>
  <Paragraphs>195</Paragraphs>
  <Slides>53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Aptos</vt:lpstr>
      <vt:lpstr>Arial</vt:lpstr>
      <vt:lpstr>Bierstadt</vt:lpstr>
      <vt:lpstr>Courier New</vt:lpstr>
      <vt:lpstr>Wingdings</vt:lpstr>
      <vt:lpstr>GestaltVTI</vt:lpstr>
      <vt:lpstr>ClassMate – Timetable Generator</vt:lpstr>
      <vt:lpstr>Abstract</vt:lpstr>
      <vt:lpstr>Abstract</vt:lpstr>
      <vt:lpstr>Existing System </vt:lpstr>
      <vt:lpstr>Existing System (Pros &amp; Cons)</vt:lpstr>
      <vt:lpstr>Proposed System</vt:lpstr>
      <vt:lpstr>Proposed System </vt:lpstr>
      <vt:lpstr>Modules of Proposed System</vt:lpstr>
      <vt:lpstr>Modules of Proposed System</vt:lpstr>
      <vt:lpstr>System Specifications</vt:lpstr>
      <vt:lpstr>System Specifications</vt:lpstr>
      <vt:lpstr>System Specifications</vt:lpstr>
      <vt:lpstr>LITERATURE REVIEW</vt:lpstr>
      <vt:lpstr>Automated Timetable Generator - 2024</vt:lpstr>
      <vt:lpstr>A Survey Paper on Timetable Generator Using AI Methods - 2025</vt:lpstr>
      <vt:lpstr>TIMELY TRIGGER: A Smart Timetable Generator - 2024</vt:lpstr>
      <vt:lpstr>AUTOMATIC TIMETABLE GENERATOR - 2021</vt:lpstr>
      <vt:lpstr>A STUDY ON AUTOMATIC TIMETABLE GENERATOR - 2018</vt:lpstr>
      <vt:lpstr>Feasibility Study</vt:lpstr>
      <vt:lpstr>1. Technical Feasibility</vt:lpstr>
      <vt:lpstr>2. Economic Feasibility</vt:lpstr>
      <vt:lpstr>3. Operational Feasibility</vt:lpstr>
      <vt:lpstr>4. Legal and Ethical Feasibility</vt:lpstr>
      <vt:lpstr>Entity-Relationship Diagram(ER) </vt:lpstr>
      <vt:lpstr>E-R  Diagram</vt:lpstr>
      <vt:lpstr>Data-Flow Diagram(DFD) </vt:lpstr>
      <vt:lpstr>Level 0</vt:lpstr>
      <vt:lpstr>Level 1</vt:lpstr>
      <vt:lpstr>Use-Case Diagram</vt:lpstr>
      <vt:lpstr>Faculty</vt:lpstr>
      <vt:lpstr>Class Diagram</vt:lpstr>
      <vt:lpstr>Class  Diagram</vt:lpstr>
      <vt:lpstr>State Diagram</vt:lpstr>
      <vt:lpstr>State  diagram</vt:lpstr>
      <vt:lpstr>Sequence Diagram</vt:lpstr>
      <vt:lpstr>PowerPoint Presentation</vt:lpstr>
      <vt:lpstr>Screenshots</vt:lpstr>
      <vt:lpstr>PowerPoint Presentation</vt:lpstr>
      <vt:lpstr>PowerPoint Presentation</vt:lpstr>
      <vt:lpstr>PowerPoint Presentation</vt:lpstr>
      <vt:lpstr>PowerPoint Presentation</vt:lpstr>
      <vt:lpstr>PowerPoint Presentation</vt:lpstr>
      <vt:lpstr>Results</vt:lpstr>
      <vt:lpstr>Results</vt:lpstr>
      <vt:lpstr>Results</vt:lpstr>
      <vt:lpstr>Future Scope</vt:lpstr>
      <vt:lpstr>Future Scope</vt:lpstr>
      <vt:lpstr>Future Scope</vt:lpstr>
      <vt:lpstr>Conclusion</vt:lpstr>
      <vt:lpstr>Conclusion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Stezin</dc:creator>
  <cp:lastModifiedBy>Stezin</cp:lastModifiedBy>
  <cp:revision>14</cp:revision>
  <dcterms:created xsi:type="dcterms:W3CDTF">2025-07-10T11:49:33Z</dcterms:created>
  <dcterms:modified xsi:type="dcterms:W3CDTF">2025-10-22T09:16:36Z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2025-07-10T12:09:45Z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882aac5a-f715-465d-bc8e-139e4d1464cc</vt:lpwstr>
  </property>
  <property fmtid="{D5CDD505-2E9C-101B-9397-08002B2CF9AE}" pid="7" name="MSIP_Label_defa4170-0d19-0005-0004-bc88714345d2_ActionId">
    <vt:lpwstr>19eb5868-b88b-4d71-b7d3-2207fce2ca40</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y fmtid="{D5CDD505-2E9C-101B-9397-08002B2CF9AE}" pid="10" name="ContentTypeId">
    <vt:lpwstr>0x01010086D9A238C0B4374389081141EEE654EE</vt:lpwstr>
  </property>
</Properties>
</file>