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FFF"/>
    <a:srgbClr val="F7E289"/>
    <a:srgbClr val="FF9E1D"/>
    <a:srgbClr val="D68B1C"/>
    <a:srgbClr val="D09622"/>
    <a:srgbClr val="CC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010D2-330E-4C04-AE0D-8B9871FD1ECD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04260-31A0-4B32-B8A7-E597813EF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19295" y="985720"/>
            <a:ext cx="4428445" cy="1221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2665475"/>
            <a:ext cx="6400800" cy="106893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157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3FCE-782D-4E6A-9083-2A666F0F6EB1}" type="datetime1">
              <a:rPr lang="en-GB" smtClean="0"/>
              <a:pPr/>
              <a:t>15/02/2015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9E69-A9C9-4EBF-A345-5E0FFEE6327F}" type="datetime1">
              <a:rPr lang="en-GB" smtClean="0"/>
              <a:pPr/>
              <a:t>15/02/2015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1719-6A8C-4ECB-B0DC-5370BBBD52AB}" type="datetime1">
              <a:rPr lang="en-GB" smtClean="0"/>
              <a:pPr/>
              <a:t>15/02/2015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30BB-6338-44C9-A9D8-3912B665B1A7}" type="datetime1">
              <a:rPr lang="en-GB" smtClean="0"/>
              <a:pPr/>
              <a:t>15/02/2015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680310"/>
            <a:ext cx="656631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749245"/>
            <a:ext cx="6413610" cy="458115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BF66-DBB9-4148-BA8B-BBD05B14443E}" type="datetime1">
              <a:rPr lang="en-GB" smtClean="0"/>
              <a:pPr/>
              <a:t>15/02/2015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57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5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677-6FD7-41B6-8ADA-ABD2EC97EA2E}" type="datetime1">
              <a:rPr lang="en-GB" smtClean="0"/>
              <a:pPr/>
              <a:t>15/02/2015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8945-51C5-4AF9-9849-92F93021D809}" type="datetime1">
              <a:rPr lang="en-GB" smtClean="0"/>
              <a:pPr/>
              <a:t>15/02/2015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33C0-0D77-44D4-B954-4C6E3F4A2E98}" type="datetime1">
              <a:rPr lang="en-GB" smtClean="0"/>
              <a:pPr/>
              <a:t>15/02/2015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680310"/>
            <a:ext cx="6244435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1425" y="1749245"/>
            <a:ext cx="3054100" cy="773424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157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1425" y="2512770"/>
            <a:ext cx="3054100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3640" y="1749245"/>
            <a:ext cx="3054100" cy="77342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57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3640" y="2512770"/>
            <a:ext cx="3054100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95F3-42C3-4EB4-88B5-42E1CC883CA7}" type="datetime1">
              <a:rPr lang="en-GB" smtClean="0"/>
              <a:pPr/>
              <a:t>15/02/2015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B7B8-319F-4164-9E91-CE989EDF82BE}" type="datetime1">
              <a:rPr lang="en-GB" smtClean="0"/>
              <a:pPr/>
              <a:t>15/02/2015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FA6E-3C85-492B-9228-1C2841F02F9F}" type="datetime1">
              <a:rPr lang="en-GB" smtClean="0"/>
              <a:pPr/>
              <a:t>15/02/2015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4072-9DC5-42E5-8985-B41115E13800}" type="datetime1">
              <a:rPr lang="en-GB" smtClean="0"/>
              <a:pPr/>
              <a:t>15/02/2015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C2788-4398-4D2B-8330-40164B671647}" type="datetime1">
              <a:rPr lang="en-GB" smtClean="0"/>
              <a:pPr/>
              <a:t>15/02/2015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5.jpeg"/><Relationship Id="rId7" Type="http://schemas.openxmlformats.org/officeDocument/2006/relationships/image" Target="../media/image2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10" Type="http://schemas.openxmlformats.org/officeDocument/2006/relationships/image" Target="../media/image23.jpeg"/><Relationship Id="rId4" Type="http://schemas.openxmlformats.org/officeDocument/2006/relationships/image" Target="../media/image6.jpeg"/><Relationship Id="rId9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5.jpeg"/><Relationship Id="rId7" Type="http://schemas.openxmlformats.org/officeDocument/2006/relationships/image" Target="../media/image2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5.jpeg"/><Relationship Id="rId7" Type="http://schemas.openxmlformats.org/officeDocument/2006/relationships/image" Target="../media/image1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5.jpeg"/><Relationship Id="rId7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5.jpeg"/><Relationship Id="rId7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10" Type="http://schemas.openxmlformats.org/officeDocument/2006/relationships/image" Target="../media/image15.jpeg"/><Relationship Id="rId4" Type="http://schemas.openxmlformats.org/officeDocument/2006/relationships/image" Target="../media/image6.jpeg"/><Relationship Id="rId9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4.jpeg"/><Relationship Id="rId7" Type="http://schemas.openxmlformats.org/officeDocument/2006/relationships/image" Target="../media/image3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985720"/>
            <a:ext cx="5113941" cy="122164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Lecture 1: Introduction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Hoger Mahmud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path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3" y="6705601"/>
            <a:ext cx="692727" cy="152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IT in Business  </a:t>
            </a:r>
            <a:endParaRPr lang="en-US" sz="44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Technologies that process business data and help business managers to make the right decisions.  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15/02/2015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10</a:t>
            </a:r>
            <a:endParaRPr lang="en-US" sz="1100" b="1" dirty="0"/>
          </a:p>
        </p:txBody>
      </p:sp>
      <p:pic>
        <p:nvPicPr>
          <p:cNvPr id="15" name="Picture 14" descr="business information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1800" y="3048000"/>
            <a:ext cx="4048126" cy="2955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IT in Education  </a:t>
            </a:r>
            <a:endParaRPr lang="en-US" sz="44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Technologies that facilitate the education process.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15/02/2015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11</a:t>
            </a:r>
            <a:endParaRPr lang="en-US" sz="1100" b="1" dirty="0"/>
          </a:p>
        </p:txBody>
      </p:sp>
      <p:pic>
        <p:nvPicPr>
          <p:cNvPr id="15" name="Picture 14" descr="eboard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0" y="2524125"/>
            <a:ext cx="2286000" cy="1809750"/>
          </a:xfrm>
          <a:prstGeom prst="rect">
            <a:avLst/>
          </a:prstGeom>
        </p:spPr>
      </p:pic>
      <p:pic>
        <p:nvPicPr>
          <p:cNvPr id="16" name="Picture 15" descr="laserpen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200" y="3276600"/>
            <a:ext cx="2143125" cy="2143125"/>
          </a:xfrm>
          <a:prstGeom prst="rect">
            <a:avLst/>
          </a:prstGeom>
        </p:spPr>
      </p:pic>
      <p:pic>
        <p:nvPicPr>
          <p:cNvPr id="17" name="Picture 16" descr="projectors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1000" y="4648200"/>
            <a:ext cx="2809875" cy="1628775"/>
          </a:xfrm>
          <a:prstGeom prst="rect">
            <a:avLst/>
          </a:prstGeom>
        </p:spPr>
      </p:pic>
      <p:pic>
        <p:nvPicPr>
          <p:cNvPr id="18" name="Picture 17" descr="it in education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9800" y="2362200"/>
            <a:ext cx="2795396" cy="2209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IT in Health care  </a:t>
            </a:r>
            <a:endParaRPr lang="en-US" sz="44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Technologies that facilitate health care services.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15/02/2015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12</a:t>
            </a:r>
            <a:endParaRPr lang="en-US" sz="1100" b="1" dirty="0"/>
          </a:p>
        </p:txBody>
      </p:sp>
      <p:pic>
        <p:nvPicPr>
          <p:cNvPr id="15" name="Picture 14" descr="exray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4114800"/>
            <a:ext cx="2466975" cy="1847850"/>
          </a:xfrm>
          <a:prstGeom prst="rect">
            <a:avLst/>
          </a:prstGeom>
        </p:spPr>
      </p:pic>
      <p:pic>
        <p:nvPicPr>
          <p:cNvPr id="16" name="Picture 15" descr="blood sugua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0" y="2209800"/>
            <a:ext cx="2619375" cy="1752600"/>
          </a:xfrm>
          <a:prstGeom prst="rect">
            <a:avLst/>
          </a:prstGeom>
        </p:spPr>
      </p:pic>
      <p:pic>
        <p:nvPicPr>
          <p:cNvPr id="17" name="Picture 16" descr="city scan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4600" y="4267200"/>
            <a:ext cx="2571750" cy="1781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IT in transport  </a:t>
            </a:r>
            <a:endParaRPr lang="en-US" sz="44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All the technologies that are used in transportation to provide better services to transport users.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15/02/2015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13</a:t>
            </a:r>
            <a:endParaRPr lang="en-US" sz="1100" b="1" dirty="0"/>
          </a:p>
        </p:txBody>
      </p:sp>
      <p:pic>
        <p:nvPicPr>
          <p:cNvPr id="15" name="Picture 14" descr="gps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600" y="2438400"/>
            <a:ext cx="2466975" cy="1847850"/>
          </a:xfrm>
          <a:prstGeom prst="rect">
            <a:avLst/>
          </a:prstGeom>
        </p:spPr>
      </p:pic>
      <p:pic>
        <p:nvPicPr>
          <p:cNvPr id="16" name="Picture 15" descr="trafic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8800" y="4191000"/>
            <a:ext cx="1943100" cy="1943100"/>
          </a:xfrm>
          <a:prstGeom prst="rect">
            <a:avLst/>
          </a:prstGeom>
        </p:spPr>
      </p:pic>
      <p:pic>
        <p:nvPicPr>
          <p:cNvPr id="18" name="Picture 17" descr="whether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9800" y="4114800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1" y="1443835"/>
            <a:ext cx="6253889" cy="427574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</a:t>
            </a:r>
          </a:p>
          <a:p>
            <a:pPr>
              <a:buNone/>
            </a:pPr>
            <a:r>
              <a:rPr lang="en-US" dirty="0" smtClean="0"/>
              <a:t>                      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</a:rPr>
              <a:t>Thank you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</a:rPr>
              <a:t>? </a:t>
            </a:r>
            <a:endParaRPr lang="en-US" sz="6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1B6A-9548-4A03-A3BA-45AB845F53DD}" type="datetime1">
              <a:rPr lang="en-GB" smtClean="0"/>
              <a:pPr/>
              <a:t>15/02/2015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00200" y="6356350"/>
            <a:ext cx="69342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pic>
        <p:nvPicPr>
          <p:cNvPr id="8" name="Picture 7" descr="path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150" y="6653213"/>
            <a:ext cx="930850" cy="2047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Self introduction </a:t>
            </a:r>
            <a:endParaRPr lang="en-US" sz="44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620000" cy="458115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: Hoger Mahmud </a:t>
            </a:r>
            <a:r>
              <a:rPr lang="en-US" dirty="0" err="1" smtClean="0">
                <a:solidFill>
                  <a:schemeClr val="tx1"/>
                </a:solidFill>
              </a:rPr>
              <a:t>Hussen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3200" b="1" dirty="0" smtClean="0">
                <a:solidFill>
                  <a:schemeClr val="tx1"/>
                </a:solidFill>
              </a:rPr>
              <a:t>Qualification</a:t>
            </a:r>
            <a:r>
              <a:rPr lang="en-US" dirty="0" smtClean="0">
                <a:solidFill>
                  <a:schemeClr val="tx1"/>
                </a:solidFill>
              </a:rPr>
              <a:t>: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PhD Student (UK)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MSc</a:t>
            </a:r>
            <a:r>
              <a:rPr lang="en-US" dirty="0" smtClean="0">
                <a:solidFill>
                  <a:schemeClr val="tx1"/>
                </a:solidFill>
              </a:rPr>
              <a:t> in Software Engineering (UK)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BSc</a:t>
            </a:r>
            <a:r>
              <a:rPr lang="en-US" dirty="0" smtClean="0">
                <a:solidFill>
                  <a:schemeClr val="tx1"/>
                </a:solidFill>
              </a:rPr>
              <a:t> (Hon) in Computer  Science (UK)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3 Diplomas in Chemistry, Math, and Biology  (UK)    </a:t>
            </a:r>
          </a:p>
          <a:p>
            <a:r>
              <a:rPr lang="en-US" sz="3200" b="1" dirty="0" smtClean="0">
                <a:solidFill>
                  <a:schemeClr val="tx1"/>
                </a:solidFill>
              </a:rPr>
              <a:t>Current Job</a:t>
            </a:r>
            <a:r>
              <a:rPr lang="en-US" dirty="0" smtClean="0">
                <a:solidFill>
                  <a:schemeClr val="tx1"/>
                </a:solidFill>
              </a:rPr>
              <a:t>: Lecturer at University of Human                              Development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15/02/2015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2</a:t>
            </a:r>
            <a:endParaRPr lang="en-US" sz="1100" b="1" dirty="0"/>
          </a:p>
        </p:txBody>
      </p:sp>
      <p:pic>
        <p:nvPicPr>
          <p:cNvPr id="80" name="Picture 13" descr="mama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62800" y="1676400"/>
            <a:ext cx="1525587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Lecture outline </a:t>
            </a:r>
            <a:endParaRPr lang="en-US" sz="44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Course book introduction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Class rules and guidelines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The term “information technology”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IT in different fields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15/02/2015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3</a:t>
            </a:r>
            <a:endParaRPr 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Course book </a:t>
            </a:r>
            <a:endParaRPr lang="en-US" sz="44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Objectives of the course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Topics that will be studied 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Mark distribution and exams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Expected questions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15/02/2015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4</a:t>
            </a:r>
            <a:endParaRPr lang="en-US" sz="1100" b="1" dirty="0"/>
          </a:p>
        </p:txBody>
      </p:sp>
      <p:pic>
        <p:nvPicPr>
          <p:cNvPr id="15" name="Picture 14" descr="coursebook.jpg"/>
          <p:cNvPicPr>
            <a:picLocks noChangeAspect="1"/>
          </p:cNvPicPr>
          <p:nvPr/>
        </p:nvPicPr>
        <p:blipFill>
          <a:blip r:embed="rId7"/>
          <a:srcRect l="3846" t="7655" r="7692" b="8134"/>
          <a:stretch>
            <a:fillRect/>
          </a:stretch>
        </p:blipFill>
        <p:spPr>
          <a:xfrm>
            <a:off x="5486400" y="3429000"/>
            <a:ext cx="2667000" cy="25510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Class rules  </a:t>
            </a:r>
            <a:endParaRPr lang="en-US" sz="44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Don’t be late 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Don’t speak during lecture 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Drinking, chewing gum are OK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Sit how you want and feel comfortable 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Raise your hand if you have a question or want to say something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All disrespectful manners are not acceptable 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15/02/2015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5</a:t>
            </a:r>
            <a:endParaRPr 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Data Vs. Information </a:t>
            </a:r>
            <a:endParaRPr lang="en-US" sz="44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Data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unprocessed and unordered individual pieces of information that has no meaning by itself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Example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: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Information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: processed and ordered pieces of information that has a meaning to human</a:t>
            </a:r>
            <a:endParaRPr lang="en-US" sz="2400" dirty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15/02/2015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1028" name="AutoShape 4"/>
          <p:cNvSpPr>
            <a:spLocks noChangeAspect="1" noChangeArrowheads="1" noTextEdit="1"/>
          </p:cNvSpPr>
          <p:nvPr/>
        </p:nvSpPr>
        <p:spPr bwMode="auto">
          <a:xfrm>
            <a:off x="1905000" y="3200400"/>
            <a:ext cx="66198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014538" y="3309938"/>
            <a:ext cx="1600200" cy="1066800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614738" y="3309938"/>
            <a:ext cx="1600200" cy="533400"/>
          </a:xfrm>
          <a:prstGeom prst="rect">
            <a:avLst/>
          </a:prstGeom>
          <a:solidFill>
            <a:srgbClr val="A6A6A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214938" y="3309938"/>
            <a:ext cx="1600200" cy="533400"/>
          </a:xfrm>
          <a:prstGeom prst="rect">
            <a:avLst/>
          </a:prstGeom>
          <a:solidFill>
            <a:srgbClr val="A6A6A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815138" y="3309938"/>
            <a:ext cx="1600200" cy="533400"/>
          </a:xfrm>
          <a:prstGeom prst="rect">
            <a:avLst/>
          </a:prstGeom>
          <a:solidFill>
            <a:srgbClr val="A6A6A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3614738" y="3305175"/>
            <a:ext cx="9525" cy="108585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5214938" y="3305175"/>
            <a:ext cx="9525" cy="108585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6815138" y="3305175"/>
            <a:ext cx="9525" cy="108585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609975" y="3843338"/>
            <a:ext cx="481965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2014538" y="3305175"/>
            <a:ext cx="9525" cy="108585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8415338" y="3305175"/>
            <a:ext cx="9525" cy="108585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009775" y="3309938"/>
            <a:ext cx="641985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2009775" y="4376738"/>
            <a:ext cx="641985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501900" y="3741738"/>
            <a:ext cx="809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UHD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711575" y="3370263"/>
            <a:ext cx="6844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Male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5311775" y="3370263"/>
            <a:ext cx="106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Female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6911975" y="3370263"/>
            <a:ext cx="7113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Total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4038600" y="3886200"/>
            <a:ext cx="514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225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5486400" y="3886200"/>
            <a:ext cx="6477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300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7162800" y="3886200"/>
            <a:ext cx="6477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525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" grpId="0"/>
      <p:bldP spid="1043" grpId="0"/>
      <p:bldP spid="1044" grpId="0"/>
      <p:bldP spid="1045" grpId="0"/>
      <p:bldP spid="1046" grpId="0"/>
      <p:bldP spid="1047" grpId="0"/>
      <p:bldP spid="10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Technology  </a:t>
            </a:r>
            <a:endParaRPr lang="en-US" sz="44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Technology is comprised of the products and processes created by engineers that meet our needs and wants.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15/02/2015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7</a:t>
            </a:r>
            <a:endParaRPr lang="en-US" sz="1100" b="1" dirty="0"/>
          </a:p>
        </p:txBody>
      </p:sp>
      <p:pic>
        <p:nvPicPr>
          <p:cNvPr id="16" name="Picture 5" descr="MPj0438633000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0" y="3505200"/>
            <a:ext cx="336744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 descr="Photo of TANDBERG video conferencing system in use.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24000" y="3505200"/>
            <a:ext cx="3590790" cy="220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Information Technology  </a:t>
            </a:r>
            <a:endParaRPr lang="en-US" sz="44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772400" cy="45811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Allows us to process  and convert data into information and send  the information around the world. 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15/02/2015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8</a:t>
            </a:r>
            <a:endParaRPr lang="en-US" sz="1100" b="1" dirty="0"/>
          </a:p>
        </p:txBody>
      </p:sp>
      <p:pic>
        <p:nvPicPr>
          <p:cNvPr id="16" name="Picture 15" descr="ifo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0" y="4114800"/>
            <a:ext cx="2631443" cy="1981200"/>
          </a:xfrm>
          <a:prstGeom prst="rect">
            <a:avLst/>
          </a:prstGeom>
        </p:spPr>
      </p:pic>
      <p:pic>
        <p:nvPicPr>
          <p:cNvPr id="17" name="Picture 16" descr="phone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0" y="2743200"/>
            <a:ext cx="2486025" cy="1838325"/>
          </a:xfrm>
          <a:prstGeom prst="rect">
            <a:avLst/>
          </a:prstGeom>
        </p:spPr>
      </p:pic>
      <p:pic>
        <p:nvPicPr>
          <p:cNvPr id="18" name="Picture 17" descr="internet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8400" y="4648200"/>
            <a:ext cx="1905000" cy="1762125"/>
          </a:xfrm>
          <a:prstGeom prst="rect">
            <a:avLst/>
          </a:prstGeom>
        </p:spPr>
      </p:pic>
      <p:pic>
        <p:nvPicPr>
          <p:cNvPr id="19" name="Picture 18" descr="gps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0600" y="3352800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compu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267200"/>
            <a:ext cx="2619375" cy="1743075"/>
          </a:xfrm>
          <a:prstGeom prst="rect">
            <a:avLst/>
          </a:prstGeom>
        </p:spPr>
      </p:pic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IT in communication  </a:t>
            </a:r>
            <a:endParaRPr lang="en-US" sz="44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Technologies that facilitate the direct or indirect communication between two or more 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participants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                        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15/02/2015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6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9</a:t>
            </a:r>
            <a:endParaRPr lang="en-US" sz="1100" b="1" dirty="0"/>
          </a:p>
        </p:txBody>
      </p:sp>
      <p:sp>
        <p:nvSpPr>
          <p:cNvPr id="15" name="Oval 14"/>
          <p:cNvSpPr/>
          <p:nvPr/>
        </p:nvSpPr>
        <p:spPr>
          <a:xfrm>
            <a:off x="3581400" y="2667000"/>
            <a:ext cx="25146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</a:rPr>
              <a:t>Participants</a:t>
            </a:r>
            <a:endParaRPr lang="en-US" sz="2400" dirty="0">
              <a:latin typeface="Arial" pitchFamily="34" charset="0"/>
            </a:endParaRPr>
          </a:p>
        </p:txBody>
      </p:sp>
      <p:pic>
        <p:nvPicPr>
          <p:cNvPr id="16" name="Picture 15" descr="communication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4114800"/>
            <a:ext cx="2409825" cy="189547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rot="5400000">
            <a:off x="2895600" y="3352800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5867400" y="3352800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27" descr="blue tooth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4200" y="4038600"/>
            <a:ext cx="1828800" cy="203486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143000" y="60198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</a:rPr>
              <a:t>Human-Human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81800" y="60198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</a:rPr>
              <a:t>Device-Device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6200" y="60198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</a:rPr>
              <a:t>Human - Device</a:t>
            </a:r>
            <a:endParaRPr lang="en-US" dirty="0">
              <a:latin typeface="Arial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4382294" y="39235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419</Words>
  <Application>Microsoft Office PowerPoint</Application>
  <PresentationFormat>On-screen Show (4:3)</PresentationFormat>
  <Paragraphs>111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Lecture 1: Introduction</vt:lpstr>
      <vt:lpstr>Self introduction </vt:lpstr>
      <vt:lpstr>Lecture outline </vt:lpstr>
      <vt:lpstr>Course book </vt:lpstr>
      <vt:lpstr>Class rules  </vt:lpstr>
      <vt:lpstr>Data Vs. Information </vt:lpstr>
      <vt:lpstr>Technology  </vt:lpstr>
      <vt:lpstr>Information Technology  </vt:lpstr>
      <vt:lpstr>IT in communication  </vt:lpstr>
      <vt:lpstr>IT in Business  </vt:lpstr>
      <vt:lpstr>IT in Education  </vt:lpstr>
      <vt:lpstr>IT in Health care  </vt:lpstr>
      <vt:lpstr>IT in transport  </vt:lpstr>
      <vt:lpstr>Slide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IT</cp:lastModifiedBy>
  <cp:revision>105</cp:revision>
  <dcterms:created xsi:type="dcterms:W3CDTF">2013-08-21T19:17:07Z</dcterms:created>
  <dcterms:modified xsi:type="dcterms:W3CDTF">2015-02-15T21:04:36Z</dcterms:modified>
</cp:coreProperties>
</file>