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91" r:id="rId4"/>
    <p:sldId id="298" r:id="rId5"/>
    <p:sldId id="292" r:id="rId6"/>
    <p:sldId id="295" r:id="rId7"/>
    <p:sldId id="296" r:id="rId8"/>
    <p:sldId id="293" r:id="rId9"/>
    <p:sldId id="297" r:id="rId10"/>
    <p:sldId id="294" r:id="rId11"/>
    <p:sldId id="29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25" autoAdjust="0"/>
    <p:restoredTop sz="94660"/>
  </p:normalViewPr>
  <p:slideViewPr>
    <p:cSldViewPr>
      <p:cViewPr>
        <p:scale>
          <a:sx n="80" d="100"/>
          <a:sy n="80" d="100"/>
        </p:scale>
        <p:origin x="-148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jpeg"/><Relationship Id="rId7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23.jpeg"/><Relationship Id="rId5" Type="http://schemas.openxmlformats.org/officeDocument/2006/relationships/image" Target="../media/image7.jpeg"/><Relationship Id="rId10" Type="http://schemas.openxmlformats.org/officeDocument/2006/relationships/image" Target="../media/image22.jpeg"/><Relationship Id="rId4" Type="http://schemas.openxmlformats.org/officeDocument/2006/relationships/image" Target="../media/image6.jpe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5.jpeg"/><Relationship Id="rId7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10" Type="http://schemas.openxmlformats.org/officeDocument/2006/relationships/image" Target="../media/image28.jpeg"/><Relationship Id="rId4" Type="http://schemas.openxmlformats.org/officeDocument/2006/relationships/image" Target="../media/image6.jpe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10: </a:t>
            </a:r>
            <a:br>
              <a:rPr lang="en-US" sz="4000" b="1" dirty="0" smtClean="0"/>
            </a:br>
            <a:r>
              <a:rPr lang="en-US" sz="4000" b="1" dirty="0" smtClean="0"/>
              <a:t>IT in transport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Use of IT in transport example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7" name="Picture 16" descr="traffic-app-vms-64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2057400"/>
            <a:ext cx="7658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Use of IT in transport example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16" name="Picture 15" descr="081023-01-02.jpg"/>
          <p:cNvPicPr>
            <a:picLocks noChangeAspect="1"/>
          </p:cNvPicPr>
          <p:nvPr/>
        </p:nvPicPr>
        <p:blipFill>
          <a:blip r:embed="rId7">
            <a:lum bright="-20000" contrast="20000"/>
          </a:blip>
          <a:stretch>
            <a:fillRect/>
          </a:stretch>
        </p:blipFill>
        <p:spPr>
          <a:xfrm>
            <a:off x="1981200" y="1981200"/>
            <a:ext cx="5583621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23/05/2015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What is transport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E-Transport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Why we need IT in transport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Hardware used in transport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Software used in transport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Examples of transport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What is Transportation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Transportation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the action of transporting someone or something or the process of being transported</a:t>
            </a:r>
          </a:p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7" name="Oval 16"/>
          <p:cNvSpPr/>
          <p:nvPr/>
        </p:nvSpPr>
        <p:spPr>
          <a:xfrm>
            <a:off x="3429000" y="2743200"/>
            <a:ext cx="2667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itchFamily="34" charset="0"/>
                <a:cs typeface="Arial" pitchFamily="34" charset="0"/>
              </a:rPr>
              <a:t>Transportation types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 descr="1.jpg"/>
          <p:cNvPicPr>
            <a:picLocks noChangeAspect="1"/>
          </p:cNvPicPr>
          <p:nvPr/>
        </p:nvPicPr>
        <p:blipFill>
          <a:blip r:embed="rId7"/>
          <a:srcRect l="14286" r="11905"/>
          <a:stretch>
            <a:fillRect/>
          </a:stretch>
        </p:blipFill>
        <p:spPr>
          <a:xfrm>
            <a:off x="6477000" y="4800600"/>
            <a:ext cx="2362200" cy="1023806"/>
          </a:xfrm>
          <a:prstGeom prst="rect">
            <a:avLst/>
          </a:prstGeom>
        </p:spPr>
      </p:pic>
      <p:pic>
        <p:nvPicPr>
          <p:cNvPr id="19" name="Picture 18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4648200"/>
            <a:ext cx="2494844" cy="1295400"/>
          </a:xfrm>
          <a:prstGeom prst="rect">
            <a:avLst/>
          </a:prstGeom>
        </p:spPr>
      </p:pic>
      <p:pic>
        <p:nvPicPr>
          <p:cNvPr id="20" name="Picture 19" descr="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724400"/>
            <a:ext cx="2533650" cy="12274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0600" y="5867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dirty="0" smtClean="0">
                <a:latin typeface="Arial" pitchFamily="34" charset="0"/>
              </a:rPr>
              <a:t>Air - transport</a:t>
            </a:r>
            <a:endParaRPr lang="en-US" altLang="en-US" sz="2000" dirty="0" smtClean="0"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5867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dirty="0" smtClean="0">
                <a:latin typeface="Arial" pitchFamily="34" charset="0"/>
              </a:rPr>
              <a:t>Sea - transport</a:t>
            </a:r>
            <a:endParaRPr lang="en-US" altLang="en-US" sz="2000" dirty="0" smtClean="0"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5867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dirty="0" smtClean="0">
                <a:latin typeface="Arial" pitchFamily="34" charset="0"/>
              </a:rPr>
              <a:t>Land - transport</a:t>
            </a:r>
            <a:endParaRPr lang="en-US" altLang="en-US" sz="2000" dirty="0" smtClean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324100" y="34671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429000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152900" y="4229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What is Transportation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e-Transportation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Facilitating transport through the use of information technology</a:t>
            </a:r>
          </a:p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25" name="Picture 24" descr="whatsITS-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2514600"/>
            <a:ext cx="3390900" cy="337562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3733800" y="5867400"/>
            <a:ext cx="2362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itchFamily="34" charset="0"/>
                <a:cs typeface="Arial" pitchFamily="34" charset="0"/>
              </a:rPr>
              <a:t>Transport system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Why we need IT in Transportation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811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Accident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to reduce the number of car accidents</a:t>
            </a:r>
          </a:p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Entertainment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: to provide better entertaining facilities</a:t>
            </a:r>
          </a:p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Direction: 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to find our ways more easily</a:t>
            </a:r>
          </a:p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Durability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: make transportation vehicles last longer</a:t>
            </a:r>
          </a:p>
          <a:p>
            <a:pPr>
              <a:buNone/>
            </a:pPr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pic>
        <p:nvPicPr>
          <p:cNvPr id="17" name="Picture 16" descr="1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4114800"/>
            <a:ext cx="2173811" cy="1628260"/>
          </a:xfrm>
          <a:prstGeom prst="rect">
            <a:avLst/>
          </a:prstGeom>
        </p:spPr>
      </p:pic>
      <p:pic>
        <p:nvPicPr>
          <p:cNvPr id="18" name="Picture 17" descr="2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191000"/>
            <a:ext cx="2141220" cy="1371600"/>
          </a:xfrm>
          <a:prstGeom prst="rect">
            <a:avLst/>
          </a:prstGeom>
        </p:spPr>
      </p:pic>
      <p:pic>
        <p:nvPicPr>
          <p:cNvPr id="19" name="Picture 18" descr="1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4114800"/>
            <a:ext cx="2209800" cy="15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Why we need IT in Transportation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81150"/>
          </a:xfrm>
        </p:spPr>
        <p:txBody>
          <a:bodyPr>
            <a:normAutofit/>
          </a:bodyPr>
          <a:lstStyle/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Efficiency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: make transportation vehicles more fuel efficient</a:t>
            </a:r>
          </a:p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Affordable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: make them cheap to buy</a:t>
            </a:r>
          </a:p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Reliable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: make transportation more reliable </a:t>
            </a:r>
          </a:p>
          <a:p>
            <a:r>
              <a:rPr lang="en-GB" altLang="en-US" b="1" dirty="0" smtClean="0">
                <a:solidFill>
                  <a:schemeClr val="tx1"/>
                </a:solidFill>
                <a:latin typeface="Arial" pitchFamily="34" charset="0"/>
              </a:rPr>
              <a:t>Environment friendly </a:t>
            </a:r>
            <a:r>
              <a:rPr lang="en-GB" altLang="en-US" sz="2400" dirty="0" smtClean="0">
                <a:solidFill>
                  <a:schemeClr val="tx1"/>
                </a:solidFill>
                <a:latin typeface="Arial" pitchFamily="34" charset="0"/>
              </a:rPr>
              <a:t>: make transportation produce less harmful emission</a:t>
            </a:r>
          </a:p>
          <a:p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5" name="Picture 14" descr="2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4114800"/>
            <a:ext cx="271650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Intelligent Transportation system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8115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rgbClr val="A00606"/>
                </a:solidFill>
                <a:latin typeface="Arial" pitchFamily="34" charset="0"/>
                <a:cs typeface="Arial" pitchFamily="34" charset="0"/>
              </a:rPr>
              <a:t>Connected vehicle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Vehicle to vehicle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Vehicle to infrastructure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Communicate appropriately with driver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rgbClr val="A00606"/>
                </a:solidFill>
                <a:latin typeface="Arial" pitchFamily="34" charset="0"/>
                <a:cs typeface="Arial" pitchFamily="34" charset="0"/>
              </a:rPr>
              <a:t>Real time information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roads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modes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the time</a:t>
            </a:r>
          </a:p>
          <a:p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4495800" y="4343400"/>
            <a:ext cx="4191000" cy="1655763"/>
            <a:chOff x="624" y="2624"/>
            <a:chExt cx="3795" cy="1491"/>
          </a:xfrm>
        </p:grpSpPr>
        <p:pic>
          <p:nvPicPr>
            <p:cNvPr id="17" name="Picture 5" descr="skoda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4" y="2640"/>
              <a:ext cx="1440" cy="730"/>
            </a:xfrm>
            <a:prstGeom prst="rect">
              <a:avLst/>
            </a:prstGeom>
            <a:noFill/>
            <a:ln w="12700">
              <a:solidFill>
                <a:srgbClr val="99CCFF"/>
              </a:solidFill>
              <a:miter lim="800000"/>
              <a:headEnd/>
              <a:tailEnd/>
            </a:ln>
          </p:spPr>
        </p:pic>
        <p:pic>
          <p:nvPicPr>
            <p:cNvPr id="18" name="Picture 6" descr="jag driv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0" y="3216"/>
              <a:ext cx="1249" cy="899"/>
            </a:xfrm>
            <a:prstGeom prst="rect">
              <a:avLst/>
            </a:prstGeom>
            <a:noFill/>
            <a:ln w="12700">
              <a:solidFill>
                <a:srgbClr val="99CCFF"/>
              </a:solidFill>
              <a:miter lim="800000"/>
              <a:headEnd/>
              <a:tailEnd/>
            </a:ln>
          </p:spPr>
        </p:pic>
        <p:pic>
          <p:nvPicPr>
            <p:cNvPr id="19" name="Picture 7" descr="winding_roa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0" y="2624"/>
              <a:ext cx="1299" cy="866"/>
            </a:xfrm>
            <a:prstGeom prst="rect">
              <a:avLst/>
            </a:prstGeom>
            <a:noFill/>
            <a:ln w="12700">
              <a:solidFill>
                <a:srgbClr val="99CCFF"/>
              </a:solidFill>
              <a:miter lim="800000"/>
              <a:headEnd/>
              <a:tailEnd/>
            </a:ln>
          </p:spPr>
        </p:pic>
        <p:cxnSp>
          <p:nvCxnSpPr>
            <p:cNvPr id="20" name="AutoShape 8"/>
            <p:cNvCxnSpPr>
              <a:cxnSpLocks noChangeShapeType="1"/>
            </p:cNvCxnSpPr>
            <p:nvPr/>
          </p:nvCxnSpPr>
          <p:spPr bwMode="auto">
            <a:xfrm rot="16200000" flipH="1">
              <a:off x="1484" y="3230"/>
              <a:ext cx="296" cy="57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" name="AutoShape 9"/>
            <p:cNvCxnSpPr>
              <a:cxnSpLocks noChangeShapeType="1"/>
            </p:cNvCxnSpPr>
            <p:nvPr/>
          </p:nvCxnSpPr>
          <p:spPr bwMode="auto">
            <a:xfrm rot="5400000">
              <a:off x="3382" y="3277"/>
              <a:ext cx="176" cy="60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" name="AutoShape 10"/>
            <p:cNvCxnSpPr>
              <a:cxnSpLocks noChangeShapeType="1"/>
            </p:cNvCxnSpPr>
            <p:nvPr/>
          </p:nvCxnSpPr>
          <p:spPr bwMode="auto">
            <a:xfrm rot="16200000" flipH="1" flipV="1">
              <a:off x="2549" y="1419"/>
              <a:ext cx="16" cy="2426"/>
            </a:xfrm>
            <a:prstGeom prst="curvedConnector3">
              <a:avLst>
                <a:gd name="adj1" fmla="val -9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Hardware used in transportation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17" name="Picture 16" descr="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1981200"/>
            <a:ext cx="2085975" cy="1562468"/>
          </a:xfrm>
          <a:prstGeom prst="rect">
            <a:avLst/>
          </a:prstGeom>
        </p:spPr>
      </p:pic>
      <p:pic>
        <p:nvPicPr>
          <p:cNvPr id="18" name="Picture 17" descr="6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4343400"/>
            <a:ext cx="2171700" cy="1353489"/>
          </a:xfrm>
          <a:prstGeom prst="rect">
            <a:avLst/>
          </a:prstGeom>
        </p:spPr>
      </p:pic>
      <p:pic>
        <p:nvPicPr>
          <p:cNvPr id="19" name="Picture 18" descr="7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828800"/>
            <a:ext cx="1609725" cy="1609725"/>
          </a:xfrm>
          <a:prstGeom prst="rect">
            <a:avLst/>
          </a:prstGeom>
        </p:spPr>
      </p:pic>
      <p:pic>
        <p:nvPicPr>
          <p:cNvPr id="20" name="Picture 19" descr="8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2133600"/>
            <a:ext cx="1984948" cy="1320892"/>
          </a:xfrm>
          <a:prstGeom prst="rect">
            <a:avLst/>
          </a:prstGeom>
        </p:spPr>
      </p:pic>
      <p:pic>
        <p:nvPicPr>
          <p:cNvPr id="21" name="Picture 20" descr="9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4191000"/>
            <a:ext cx="1717589" cy="1679757"/>
          </a:xfrm>
          <a:prstGeom prst="rect">
            <a:avLst/>
          </a:prstGeom>
        </p:spPr>
      </p:pic>
      <p:pic>
        <p:nvPicPr>
          <p:cNvPr id="22" name="Picture 21" descr="10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4343400"/>
            <a:ext cx="2019300" cy="1447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20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Digital car tester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itchFamily="34" charset="0"/>
                <a:cs typeface="Arial" pitchFamily="34" charset="0"/>
              </a:rPr>
              <a:t>SatNave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600" y="3581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Emission reader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Traffic lights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38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Speed camera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04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Car sensors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Software used in transportation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Car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Reg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record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Traffic maps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 descr="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200" y="3886200"/>
            <a:ext cx="3173239" cy="1930719"/>
          </a:xfrm>
          <a:prstGeom prst="rect">
            <a:avLst/>
          </a:prstGeom>
        </p:spPr>
      </p:pic>
      <p:pic>
        <p:nvPicPr>
          <p:cNvPr id="33" name="Picture 32" descr="viecle registration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1600200"/>
            <a:ext cx="3343275" cy="1764830"/>
          </a:xfrm>
          <a:prstGeom prst="rect">
            <a:avLst/>
          </a:prstGeom>
        </p:spPr>
      </p:pic>
      <p:pic>
        <p:nvPicPr>
          <p:cNvPr id="34" name="Picture 33" descr="1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3962400"/>
            <a:ext cx="2162175" cy="1978160"/>
          </a:xfrm>
          <a:prstGeom prst="rect">
            <a:avLst/>
          </a:prstGeom>
        </p:spPr>
      </p:pic>
      <p:pic>
        <p:nvPicPr>
          <p:cNvPr id="35" name="Picture 34" descr="14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600200"/>
            <a:ext cx="2266950" cy="17671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77000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Car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32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Weather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314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10:  IT in transport</vt:lpstr>
      <vt:lpstr>Lecture outline </vt:lpstr>
      <vt:lpstr>What is Transportation</vt:lpstr>
      <vt:lpstr>What is Transportation</vt:lpstr>
      <vt:lpstr>Why we need IT in Transportation</vt:lpstr>
      <vt:lpstr>Why we need IT in Transportation</vt:lpstr>
      <vt:lpstr>Intelligent Transportation system</vt:lpstr>
      <vt:lpstr>Hardware used in transportation</vt:lpstr>
      <vt:lpstr>Software used in transportation</vt:lpstr>
      <vt:lpstr>Use of IT in transport example</vt:lpstr>
      <vt:lpstr>Use of IT in transport example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503</cp:revision>
  <dcterms:created xsi:type="dcterms:W3CDTF">2013-08-21T19:17:07Z</dcterms:created>
  <dcterms:modified xsi:type="dcterms:W3CDTF">2015-05-22T22:40:59Z</dcterms:modified>
</cp:coreProperties>
</file>