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92" r:id="rId4"/>
    <p:sldId id="291" r:id="rId5"/>
    <p:sldId id="295" r:id="rId6"/>
    <p:sldId id="296" r:id="rId7"/>
    <p:sldId id="297" r:id="rId8"/>
    <p:sldId id="293" r:id="rId9"/>
    <p:sldId id="298" r:id="rId10"/>
    <p:sldId id="294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25" autoAdjust="0"/>
    <p:restoredTop sz="94660"/>
  </p:normalViewPr>
  <p:slideViewPr>
    <p:cSldViewPr>
      <p:cViewPr>
        <p:scale>
          <a:sx n="80" d="100"/>
          <a:sy n="80" d="100"/>
        </p:scale>
        <p:origin x="-148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6EBD-1BE1-4929-BF70-119B64323B40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713C-8613-43E5-9953-3DB3C6771C80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C6E5-C075-4AAB-8E3D-55288E95FC66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AC9-D250-46D2-80DC-A27F32CE6EA9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59A-C89E-4227-BD41-416960326E65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63AB-CA8D-4A80-8B3B-2076D2630D95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425E-08FF-460D-8963-3D3A7CC11BEC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73E-23FE-414D-BFAA-896044DCE37C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23A1-F1A5-4340-B6F4-33A47B5EA1BD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9B10-6880-4951-B23C-503A66AA14CB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D4EC-E9E9-4471-AFAB-95AFE19AA0C9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08FF-3B68-41B6-8AC7-9153817B7564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005-8B69-4536-9D92-E35C0449991B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jpeg"/><Relationship Id="rId7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Lecture </a:t>
            </a:r>
            <a:r>
              <a:rPr lang="en-US" sz="4000" b="1" dirty="0" smtClean="0"/>
              <a:t>11: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IT </a:t>
            </a:r>
            <a:r>
              <a:rPr lang="en-US" sz="4000" b="1" dirty="0" smtClean="0"/>
              <a:t>Challenges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The need for spirituality in digital age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Spiritual practices that foster the mind</a:t>
            </a:r>
            <a:r>
              <a:rPr lang="ja-JP" altLang="en-US" sz="300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’</a:t>
            </a:r>
            <a:r>
              <a:rPr lang="en-US" altLang="ja-JP" sz="3000" dirty="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s </a:t>
            </a:r>
            <a:r>
              <a:rPr lang="en-US" altLang="ja-JP" sz="3000" dirty="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development</a:t>
            </a:r>
            <a:endParaRPr lang="en-US" altLang="ja-JP" sz="3000" dirty="0" smtClean="0">
              <a:solidFill>
                <a:schemeClr val="tx1"/>
              </a:solidFill>
              <a:latin typeface="Airal 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 Silence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 Letting go of our inner distractions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 Solitude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 Letting go of our outer distractions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 Surrender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 To receive God</a:t>
            </a:r>
            <a:r>
              <a:rPr lang="ja-JP" altLang="en-US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’</a:t>
            </a:r>
            <a:r>
              <a:rPr lang="en-US" altLang="ja-JP" dirty="0" smtClean="0">
                <a:solidFill>
                  <a:schemeClr val="tx1"/>
                </a:solidFill>
                <a:latin typeface="Airal "/>
                <a:ea typeface="ＭＳ Ｐゴシック" pitchFamily="34" charset="-128"/>
              </a:rPr>
              <a:t>s best for your life</a:t>
            </a:r>
          </a:p>
          <a:p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8E8-2C67-438A-A6C5-44582AA66E17}" type="datetime1">
              <a:rPr lang="en-GB" smtClean="0"/>
              <a:pPr/>
              <a:t>13/05/2015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The challenge area of IT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  - trust issue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  - ethic issue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  - social issue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  -economical issue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  - quality of life issue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IT challenge areas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Challenge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by challenges we mean the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problems that we need to solve and the areas we need to discuss and improve. </a:t>
            </a:r>
            <a:endParaRPr lang="en-US" alt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5" name="Oval 14"/>
          <p:cNvSpPr/>
          <p:nvPr/>
        </p:nvSpPr>
        <p:spPr>
          <a:xfrm>
            <a:off x="3429000" y="2743200"/>
            <a:ext cx="2362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IT Challenges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0" y="4495800"/>
            <a:ext cx="914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Trust issues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590800" y="4495800"/>
            <a:ext cx="11430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Security issues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886200" y="4495800"/>
            <a:ext cx="1447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Quality of life issues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410200" y="4495800"/>
            <a:ext cx="13716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Economic  issues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58000" y="4495800"/>
            <a:ext cx="914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Ethics issues</a:t>
            </a:r>
            <a:endParaRPr lang="en-US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848600" y="4495800"/>
            <a:ext cx="914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Social issues</a:t>
            </a:r>
            <a:endParaRPr lang="en-US" sz="2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533400" y="4495800"/>
            <a:ext cx="914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faith issues</a:t>
            </a:r>
            <a:endParaRPr lang="en-US" sz="2000" b="1" dirty="0"/>
          </a:p>
        </p:txBody>
      </p:sp>
      <p:cxnSp>
        <p:nvCxnSpPr>
          <p:cNvPr id="26" name="Straight Arrow Connector 25"/>
          <p:cNvCxnSpPr>
            <a:stCxn id="15" idx="2"/>
          </p:cNvCxnSpPr>
          <p:nvPr/>
        </p:nvCxnSpPr>
        <p:spPr>
          <a:xfrm rot="10800000" flipV="1">
            <a:off x="1143000" y="2971800"/>
            <a:ext cx="22860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0"/>
          </p:cNvCxnSpPr>
          <p:nvPr/>
        </p:nvCxnSpPr>
        <p:spPr>
          <a:xfrm rot="5400000">
            <a:off x="3028950" y="3333750"/>
            <a:ext cx="12954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8" idx="0"/>
          </p:cNvCxnSpPr>
          <p:nvPr/>
        </p:nvCxnSpPr>
        <p:spPr>
          <a:xfrm rot="5400000">
            <a:off x="4057650" y="3752850"/>
            <a:ext cx="12954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0"/>
          </p:cNvCxnSpPr>
          <p:nvPr/>
        </p:nvCxnSpPr>
        <p:spPr>
          <a:xfrm rot="16200000" flipH="1">
            <a:off x="5029200" y="34290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124200"/>
            <a:ext cx="14478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6"/>
            <a:endCxn id="21" idx="0"/>
          </p:cNvCxnSpPr>
          <p:nvPr/>
        </p:nvCxnSpPr>
        <p:spPr>
          <a:xfrm>
            <a:off x="5791200" y="2971800"/>
            <a:ext cx="25146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 rot="10800000" flipV="1">
            <a:off x="1981200" y="3124200"/>
            <a:ext cx="16764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Trust Issue: Manipulating digital data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sz="3000" b="1" dirty="0" smtClean="0">
                <a:solidFill>
                  <a:schemeClr val="tx1"/>
                </a:solidFill>
                <a:latin typeface="Airal "/>
              </a:rPr>
              <a:t>Example</a:t>
            </a:r>
            <a:r>
              <a:rPr lang="en-US" altLang="en-US" sz="3000" dirty="0" smtClean="0">
                <a:solidFill>
                  <a:schemeClr val="tx1"/>
                </a:solidFill>
                <a:latin typeface="Airal "/>
              </a:rPr>
              <a:t>: digital </a:t>
            </a:r>
            <a:r>
              <a:rPr lang="en-US" altLang="en-US" sz="3000" dirty="0" smtClean="0">
                <a:solidFill>
                  <a:schemeClr val="tx1"/>
                </a:solidFill>
                <a:latin typeface="Airal "/>
              </a:rPr>
              <a:t>sound and images can be manipulated</a:t>
            </a:r>
          </a:p>
          <a:p>
            <a:pPr lvl="2">
              <a:lnSpc>
                <a:spcPct val="85000"/>
              </a:lnSpc>
            </a:pP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Has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made photographs and recordings untrustworthy</a:t>
            </a:r>
          </a:p>
          <a:p>
            <a:pPr lvl="2">
              <a:lnSpc>
                <a:spcPct val="85000"/>
              </a:lnSpc>
            </a:pP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“News” can be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faked</a:t>
            </a:r>
          </a:p>
          <a:p>
            <a:pPr lvl="2">
              <a:lnSpc>
                <a:spcPct val="85000"/>
              </a:lnSpc>
              <a:buNone/>
            </a:pPr>
            <a:endParaRPr lang="en-US" altLang="en-US" sz="2600" dirty="0" smtClean="0">
              <a:solidFill>
                <a:schemeClr val="tx1"/>
              </a:solidFill>
              <a:latin typeface="Airal 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  <p:pic>
        <p:nvPicPr>
          <p:cNvPr id="25" name="Picture 24" descr="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4267200"/>
            <a:ext cx="2581275" cy="1771650"/>
          </a:xfrm>
          <a:prstGeom prst="rect">
            <a:avLst/>
          </a:prstGeom>
        </p:spPr>
      </p:pic>
      <p:pic>
        <p:nvPicPr>
          <p:cNvPr id="29" name="Picture 28" descr="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4267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24400"/>
            <a:ext cx="2600325" cy="1762125"/>
          </a:xfrm>
          <a:prstGeom prst="rect">
            <a:avLst/>
          </a:prstGeom>
        </p:spPr>
      </p:pic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Trust Issue: Manipulating digital data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tx1"/>
                </a:solidFill>
                <a:latin typeface="Airal "/>
              </a:rPr>
              <a:t>Example2</a:t>
            </a:r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:Limitations </a:t>
            </a:r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of public databases: accuracy and </a:t>
            </a:r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completeness</a:t>
            </a:r>
          </a:p>
          <a:p>
            <a:pPr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 </a:t>
            </a:r>
            <a:endParaRPr lang="en-US" altLang="en-US" dirty="0" smtClean="0">
              <a:solidFill>
                <a:schemeClr val="tx1"/>
              </a:solidFill>
              <a:latin typeface="Airal "/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You can’t get the whole story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The </a:t>
            </a:r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data is not necessarily accurate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Each </a:t>
            </a:r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database service has boundaries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Different </a:t>
            </a:r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keywords bring different results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6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Security </a:t>
            </a:r>
            <a:r>
              <a:rPr lang="en-US" sz="2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Issues: Threats to Computers &amp; Communications Systems</a:t>
            </a:r>
            <a:endParaRPr lang="en-US" sz="2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300" b="1" dirty="0" smtClean="0">
                <a:solidFill>
                  <a:schemeClr val="tx1"/>
                </a:solidFill>
                <a:latin typeface="Airal "/>
              </a:rPr>
              <a:t>Errors and Accidents</a:t>
            </a:r>
          </a:p>
          <a:p>
            <a:pPr lvl="1"/>
            <a:r>
              <a:rPr lang="en-US" altLang="en-US" sz="3300" dirty="0" smtClean="0">
                <a:solidFill>
                  <a:schemeClr val="tx1"/>
                </a:solidFill>
                <a:latin typeface="Airal "/>
              </a:rPr>
              <a:t>Human errors</a:t>
            </a:r>
          </a:p>
          <a:p>
            <a:pPr lvl="2"/>
            <a:r>
              <a:rPr lang="en-US" altLang="en-US" sz="3300" dirty="0" smtClean="0">
                <a:solidFill>
                  <a:schemeClr val="tx1"/>
                </a:solidFill>
                <a:latin typeface="Airal "/>
              </a:rPr>
              <a:t>Human </a:t>
            </a:r>
            <a:r>
              <a:rPr lang="en-US" altLang="en-US" sz="3300" dirty="0" smtClean="0">
                <a:solidFill>
                  <a:schemeClr val="tx1"/>
                </a:solidFill>
                <a:latin typeface="Airal "/>
              </a:rPr>
              <a:t>emotions affect performance</a:t>
            </a:r>
          </a:p>
          <a:p>
            <a:pPr lvl="1"/>
            <a:r>
              <a:rPr lang="en-US" altLang="en-US" sz="3300" dirty="0" smtClean="0">
                <a:solidFill>
                  <a:schemeClr val="tx1"/>
                </a:solidFill>
                <a:latin typeface="Airal "/>
              </a:rPr>
              <a:t>Procedural </a:t>
            </a:r>
            <a:r>
              <a:rPr lang="en-US" altLang="en-US" sz="3300" dirty="0" smtClean="0">
                <a:solidFill>
                  <a:schemeClr val="tx1"/>
                </a:solidFill>
                <a:latin typeface="Airal "/>
              </a:rPr>
              <a:t>errors</a:t>
            </a:r>
          </a:p>
          <a:p>
            <a:pPr lvl="2"/>
            <a:r>
              <a:rPr lang="en-US" altLang="en-US" sz="2800" dirty="0" smtClean="0">
                <a:solidFill>
                  <a:schemeClr val="tx1"/>
                </a:solidFill>
                <a:latin typeface="Airal "/>
              </a:rPr>
              <a:t>When people fail to follow established procedures, errors can occur</a:t>
            </a:r>
          </a:p>
          <a:p>
            <a:pPr lvl="1"/>
            <a:r>
              <a:rPr lang="en-US" altLang="en-US" sz="3300" dirty="0" smtClean="0">
                <a:solidFill>
                  <a:schemeClr val="tx1"/>
                </a:solidFill>
                <a:latin typeface="Airal "/>
              </a:rPr>
              <a:t>Software errors</a:t>
            </a:r>
          </a:p>
          <a:p>
            <a:pPr lvl="2"/>
            <a:r>
              <a:rPr lang="en-US" altLang="en-US" sz="2800" dirty="0" smtClean="0">
                <a:solidFill>
                  <a:schemeClr val="tx1"/>
                </a:solidFill>
                <a:latin typeface="Airal "/>
              </a:rPr>
              <a:t>Software bug: an error in a program that causes it not to work properly</a:t>
            </a:r>
          </a:p>
          <a:p>
            <a:pPr lvl="1"/>
            <a:r>
              <a:rPr lang="en-US" altLang="en-US" sz="3300" dirty="0" smtClean="0">
                <a:solidFill>
                  <a:schemeClr val="tx1"/>
                </a:solidFill>
                <a:latin typeface="Airal "/>
              </a:rPr>
              <a:t>“Dirty data” problems</a:t>
            </a:r>
          </a:p>
          <a:p>
            <a:pPr lvl="2"/>
            <a:r>
              <a:rPr lang="en-US" altLang="en-US" sz="2800" dirty="0" smtClean="0">
                <a:solidFill>
                  <a:schemeClr val="tx1"/>
                </a:solidFill>
                <a:latin typeface="Airal "/>
              </a:rPr>
              <a:t>Incomplete, outdated, or otherwise inaccurate data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  <p:pic>
        <p:nvPicPr>
          <p:cNvPr id="15" name="Picture 14" descr="9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1981200"/>
            <a:ext cx="1181100" cy="1152979"/>
          </a:xfrm>
          <a:prstGeom prst="rect">
            <a:avLst/>
          </a:prstGeom>
        </p:spPr>
      </p:pic>
      <p:pic>
        <p:nvPicPr>
          <p:cNvPr id="16" name="Picture 15" descr="3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5486400"/>
            <a:ext cx="1219200" cy="904875"/>
          </a:xfrm>
          <a:prstGeom prst="rect">
            <a:avLst/>
          </a:prstGeom>
        </p:spPr>
      </p:pic>
      <p:pic>
        <p:nvPicPr>
          <p:cNvPr id="17" name="Picture 16" descr="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4343400"/>
            <a:ext cx="1351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Ethics Issues</a:t>
            </a:r>
            <a:endParaRPr lang="en-US" sz="40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 smtClean="0">
                <a:solidFill>
                  <a:schemeClr val="tx1"/>
                </a:solidFill>
                <a:latin typeface="Airal "/>
              </a:rPr>
              <a:t>Computer Crimes </a:t>
            </a:r>
          </a:p>
          <a:p>
            <a:pPr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    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Two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types of computer crime:</a:t>
            </a:r>
          </a:p>
          <a:p>
            <a:pPr marL="342900" lvl="1" indent="-342900"/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Illegal act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carried out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against computers </a:t>
            </a:r>
            <a:endParaRPr lang="en-US" altLang="en-US" sz="2600" dirty="0" smtClean="0">
              <a:solidFill>
                <a:schemeClr val="tx1"/>
              </a:solidFill>
              <a:latin typeface="Airal "/>
            </a:endParaRPr>
          </a:p>
          <a:p>
            <a:pPr marL="342900" lvl="1" indent="-342900">
              <a:buNone/>
            </a:pP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   or telecommunication systems</a:t>
            </a:r>
            <a:endParaRPr lang="en-US" altLang="en-US" sz="2600" dirty="0" smtClean="0">
              <a:solidFill>
                <a:schemeClr val="tx1"/>
              </a:solidFill>
              <a:latin typeface="Airal "/>
            </a:endParaRPr>
          </a:p>
          <a:p>
            <a:pPr marL="342900" lvl="1" indent="-342900"/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Use of computers or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telecommunications</a:t>
            </a:r>
          </a:p>
          <a:p>
            <a:pPr marL="342900" lvl="1" indent="-342900">
              <a:buNone/>
            </a:pP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   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to accomplish an illegal </a:t>
            </a:r>
            <a:r>
              <a:rPr lang="en-US" altLang="en-US" sz="2600" dirty="0" smtClean="0">
                <a:solidFill>
                  <a:schemeClr val="tx1"/>
                </a:solidFill>
                <a:latin typeface="Airal "/>
              </a:rPr>
              <a:t>act</a:t>
            </a:r>
          </a:p>
          <a:p>
            <a:pPr lvl="1">
              <a:buNone/>
            </a:pPr>
            <a:endParaRPr lang="en-US" sz="2600" b="1" dirty="0" smtClean="0">
              <a:solidFill>
                <a:schemeClr val="tx1"/>
              </a:solidFill>
              <a:latin typeface="Airal 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Airal "/>
              </a:rPr>
              <a:t>Knowledge theft</a:t>
            </a:r>
            <a:r>
              <a:rPr lang="en-GB" dirty="0" smtClean="0">
                <a:solidFill>
                  <a:schemeClr val="tx1"/>
                </a:solidFill>
                <a:latin typeface="Airal "/>
              </a:rPr>
              <a:t>: </a:t>
            </a:r>
            <a:r>
              <a:rPr lang="en-GB" sz="2600" dirty="0" smtClean="0">
                <a:solidFill>
                  <a:schemeClr val="tx1"/>
                </a:solidFill>
                <a:latin typeface="Airal "/>
              </a:rPr>
              <a:t>stealing and using others ideas and works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Airal "/>
              </a:rPr>
              <a:t>Identity theft</a:t>
            </a:r>
            <a:r>
              <a:rPr lang="en-GB" dirty="0" smtClean="0">
                <a:solidFill>
                  <a:schemeClr val="tx1"/>
                </a:solidFill>
                <a:latin typeface="Airal "/>
              </a:rPr>
              <a:t>: </a:t>
            </a:r>
            <a:r>
              <a:rPr lang="en-GB" sz="2600" dirty="0" smtClean="0">
                <a:solidFill>
                  <a:schemeClr val="tx1"/>
                </a:solidFill>
                <a:latin typeface="Airal "/>
              </a:rPr>
              <a:t>stealing and using others identity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Airal "/>
              </a:rPr>
              <a:t>Operational attacks</a:t>
            </a:r>
            <a:r>
              <a:rPr lang="en-GB" dirty="0" smtClean="0">
                <a:solidFill>
                  <a:schemeClr val="tx1"/>
                </a:solidFill>
                <a:latin typeface="Airal "/>
              </a:rPr>
              <a:t>: </a:t>
            </a:r>
            <a:r>
              <a:rPr lang="en-GB" sz="2600" dirty="0" smtClean="0">
                <a:solidFill>
                  <a:schemeClr val="tx1"/>
                </a:solidFill>
                <a:latin typeface="Airal "/>
              </a:rPr>
              <a:t>using viruses and other attacks to disable operations </a:t>
            </a:r>
            <a:endParaRPr lang="en-US" sz="2600" dirty="0" smtClean="0">
              <a:solidFill>
                <a:schemeClr val="tx1"/>
              </a:solidFill>
              <a:latin typeface="Airal "/>
            </a:endParaRPr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  <p:pic>
        <p:nvPicPr>
          <p:cNvPr id="15" name="Picture 14" descr="0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100" y="2057400"/>
            <a:ext cx="2247900" cy="16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Quality of life issue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Airal "/>
              </a:rPr>
              <a:t>Environmental </a:t>
            </a:r>
            <a:r>
              <a:rPr lang="en-US" altLang="en-US" b="1" dirty="0" smtClean="0">
                <a:solidFill>
                  <a:schemeClr val="tx1"/>
                </a:solidFill>
                <a:latin typeface="Airal "/>
              </a:rPr>
              <a:t>Problems</a:t>
            </a:r>
          </a:p>
          <a:p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Manufacturing </a:t>
            </a:r>
            <a:r>
              <a:rPr lang="en-US" altLang="en-US" dirty="0" smtClean="0">
                <a:solidFill>
                  <a:schemeClr val="tx1"/>
                </a:solidFill>
                <a:latin typeface="Airal "/>
              </a:rPr>
              <a:t>computers and circuits can cause pollution</a:t>
            </a:r>
          </a:p>
          <a:p>
            <a:pPr marL="922338" lvl="3"/>
            <a:r>
              <a:rPr lang="en-US" altLang="en-US" sz="2800" dirty="0" smtClean="0">
                <a:solidFill>
                  <a:schemeClr val="tx1"/>
                </a:solidFill>
                <a:latin typeface="Airal "/>
              </a:rPr>
              <a:t>Hazardous toxins are involved in computer manufacture</a:t>
            </a:r>
          </a:p>
          <a:p>
            <a:pPr marL="922338" lvl="3"/>
            <a:r>
              <a:rPr lang="en-US" altLang="en-US" sz="2800" dirty="0" smtClean="0">
                <a:solidFill>
                  <a:schemeClr val="tx1"/>
                </a:solidFill>
                <a:latin typeface="Airal "/>
              </a:rPr>
              <a:t>Wireless devices can interfere in hospital activities and with medical </a:t>
            </a:r>
            <a:r>
              <a:rPr lang="en-US" altLang="en-US" sz="2800" dirty="0" smtClean="0">
                <a:solidFill>
                  <a:schemeClr val="tx1"/>
                </a:solidFill>
                <a:latin typeface="Airal "/>
              </a:rPr>
              <a:t>devices</a:t>
            </a:r>
          </a:p>
          <a:p>
            <a:pPr marL="922338" lvl="3">
              <a:buNone/>
            </a:pPr>
            <a:endParaRPr lang="en-US" altLang="en-US" sz="2800" dirty="0" smtClean="0">
              <a:solidFill>
                <a:schemeClr val="tx1"/>
              </a:solidFill>
              <a:latin typeface="Airal "/>
            </a:endParaRPr>
          </a:p>
          <a:p>
            <a:r>
              <a:rPr lang="en-US" altLang="en-US" b="1" dirty="0" smtClean="0">
                <a:solidFill>
                  <a:schemeClr val="tx1"/>
                </a:solidFill>
                <a:latin typeface="Airal "/>
              </a:rPr>
              <a:t>Mental-Health Problems </a:t>
            </a:r>
          </a:p>
          <a:p>
            <a:pPr marL="574675" lvl="2"/>
            <a:r>
              <a:rPr lang="en-US" altLang="en-US" sz="3100" dirty="0" smtClean="0">
                <a:solidFill>
                  <a:schemeClr val="tx1"/>
                </a:solidFill>
                <a:latin typeface="Airal "/>
              </a:rPr>
              <a:t>Isolation: computer gamers may substitute online games for interpersonal </a:t>
            </a:r>
            <a:r>
              <a:rPr lang="en-US" altLang="en-US" sz="3100" dirty="0" smtClean="0">
                <a:solidFill>
                  <a:schemeClr val="tx1"/>
                </a:solidFill>
                <a:latin typeface="Airal "/>
              </a:rPr>
              <a:t>interaction</a:t>
            </a:r>
            <a:endParaRPr lang="en-US" altLang="en-US" sz="3100" dirty="0" smtClean="0">
              <a:solidFill>
                <a:schemeClr val="tx1"/>
              </a:solidFill>
              <a:latin typeface="Airal "/>
            </a:endParaRPr>
          </a:p>
          <a:p>
            <a:pPr marL="574675" lvl="2"/>
            <a:r>
              <a:rPr lang="en-US" altLang="en-US" sz="3100" dirty="0" smtClean="0">
                <a:solidFill>
                  <a:schemeClr val="tx1"/>
                </a:solidFill>
                <a:latin typeface="Airal "/>
              </a:rPr>
              <a:t>Online gambling is too easy</a:t>
            </a:r>
          </a:p>
          <a:p>
            <a:pPr marL="574675" lvl="2"/>
            <a:r>
              <a:rPr lang="en-US" altLang="en-US" sz="3100" dirty="0" smtClean="0">
                <a:solidFill>
                  <a:schemeClr val="tx1"/>
                </a:solidFill>
                <a:latin typeface="Airal "/>
              </a:rPr>
              <a:t>Many users find computers stressful and </a:t>
            </a:r>
            <a:r>
              <a:rPr lang="en-US" altLang="en-US" sz="3100" dirty="0" smtClean="0">
                <a:solidFill>
                  <a:schemeClr val="tx1"/>
                </a:solidFill>
                <a:latin typeface="Airal "/>
              </a:rPr>
              <a:t>anger-inducing</a:t>
            </a:r>
          </a:p>
          <a:p>
            <a:pPr marL="574675" lvl="2">
              <a:buNone/>
            </a:pPr>
            <a:endParaRPr lang="en-US" altLang="en-US" sz="3100" dirty="0" smtClean="0">
              <a:solidFill>
                <a:schemeClr val="tx1"/>
              </a:solidFill>
              <a:latin typeface="Airal "/>
            </a:endParaRPr>
          </a:p>
          <a:p>
            <a:pPr marL="230188" lvl="2"/>
            <a:r>
              <a:rPr lang="en-US" altLang="en-US" sz="2800" b="1" dirty="0" smtClean="0">
                <a:solidFill>
                  <a:schemeClr val="tx1"/>
                </a:solidFill>
                <a:latin typeface="Airal "/>
              </a:rPr>
              <a:t>Online Sexual </a:t>
            </a:r>
            <a:r>
              <a:rPr lang="en-US" altLang="en-US" sz="2800" b="1" dirty="0" smtClean="0">
                <a:solidFill>
                  <a:schemeClr val="tx1"/>
                </a:solidFill>
                <a:latin typeface="Airal "/>
              </a:rPr>
              <a:t>Predators</a:t>
            </a:r>
          </a:p>
          <a:p>
            <a:pPr marL="230188" lvl="2"/>
            <a:r>
              <a:rPr lang="en-US" altLang="en-US" sz="2800" b="1" dirty="0" err="1" smtClean="0">
                <a:solidFill>
                  <a:schemeClr val="tx1"/>
                </a:solidFill>
                <a:latin typeface="Airal "/>
              </a:rPr>
              <a:t>Cyberbullies</a:t>
            </a:r>
            <a:r>
              <a:rPr lang="en-US" altLang="en-US" sz="2800" b="1" dirty="0" smtClean="0">
                <a:solidFill>
                  <a:schemeClr val="tx1"/>
                </a:solidFill>
                <a:latin typeface="Airal "/>
              </a:rPr>
              <a:t>: </a:t>
            </a:r>
            <a:r>
              <a:rPr lang="en-US" altLang="en-US" sz="3100" dirty="0" smtClean="0">
                <a:solidFill>
                  <a:schemeClr val="tx1"/>
                </a:solidFill>
                <a:latin typeface="Airal "/>
              </a:rPr>
              <a:t>attacking and bulling people on </a:t>
            </a:r>
            <a:r>
              <a:rPr lang="en-US" altLang="en-US" sz="3100" dirty="0" smtClean="0">
                <a:solidFill>
                  <a:schemeClr val="tx1"/>
                </a:solidFill>
                <a:latin typeface="Airal "/>
              </a:rPr>
              <a:t>line</a:t>
            </a:r>
          </a:p>
          <a:p>
            <a:pPr marL="230188" lvl="2"/>
            <a:r>
              <a:rPr lang="en-GB" altLang="en-US" sz="2900" b="1" dirty="0" smtClean="0">
                <a:solidFill>
                  <a:schemeClr val="tx1"/>
                </a:solidFill>
                <a:latin typeface="Airal "/>
              </a:rPr>
              <a:t>Other addictions</a:t>
            </a:r>
            <a:r>
              <a:rPr lang="en-GB" altLang="en-US" sz="2900" dirty="0" smtClean="0">
                <a:solidFill>
                  <a:schemeClr val="tx1"/>
                </a:solidFill>
                <a:latin typeface="Airal "/>
              </a:rPr>
              <a:t> </a:t>
            </a:r>
            <a:r>
              <a:rPr lang="en-GB" altLang="en-US" sz="3100" dirty="0" smtClean="0">
                <a:solidFill>
                  <a:schemeClr val="tx1"/>
                </a:solidFill>
                <a:latin typeface="Airal "/>
              </a:rPr>
              <a:t>e.g</a:t>
            </a:r>
            <a:r>
              <a:rPr lang="en-GB" altLang="en-US" sz="3100" dirty="0" smtClean="0">
                <a:solidFill>
                  <a:schemeClr val="tx1"/>
                </a:solidFill>
                <a:latin typeface="Airal "/>
              </a:rPr>
              <a:t>.</a:t>
            </a:r>
            <a:r>
              <a:rPr lang="en-GB" altLang="en-US" sz="3100" dirty="0" smtClean="0">
                <a:solidFill>
                  <a:schemeClr val="tx1"/>
                </a:solidFill>
                <a:latin typeface="Airal "/>
              </a:rPr>
              <a:t> </a:t>
            </a:r>
            <a:r>
              <a:rPr lang="en-GB" altLang="en-US" sz="3100" dirty="0" err="1" smtClean="0">
                <a:solidFill>
                  <a:schemeClr val="tx1"/>
                </a:solidFill>
                <a:latin typeface="Airal "/>
              </a:rPr>
              <a:t>facebook</a:t>
            </a:r>
            <a:r>
              <a:rPr lang="en-GB" altLang="en-US" sz="3100" dirty="0" smtClean="0">
                <a:solidFill>
                  <a:schemeClr val="tx1"/>
                </a:solidFill>
                <a:latin typeface="Airal "/>
              </a:rPr>
              <a:t> addiction</a:t>
            </a:r>
            <a:endParaRPr lang="en-US" altLang="en-US" sz="3100" dirty="0" smtClean="0">
              <a:solidFill>
                <a:schemeClr val="tx1"/>
              </a:solidFill>
              <a:latin typeface="Airal "/>
            </a:endParaRPr>
          </a:p>
          <a:p>
            <a:pPr marL="230188" lvl="2"/>
            <a:endParaRPr lang="en-US" altLang="en-US" sz="2800" b="1" dirty="0" smtClean="0">
              <a:solidFill>
                <a:schemeClr val="tx1"/>
              </a:solidFill>
              <a:latin typeface="Airal "/>
            </a:endParaRPr>
          </a:p>
          <a:p>
            <a:pPr marL="574675" lvl="2"/>
            <a:endParaRPr lang="en-US" altLang="en-US" dirty="0" smtClean="0">
              <a:solidFill>
                <a:schemeClr val="tx1"/>
              </a:solidFill>
              <a:latin typeface="Airal "/>
            </a:endParaRPr>
          </a:p>
          <a:p>
            <a:pPr marL="228600" lvl="3">
              <a:buNone/>
            </a:pPr>
            <a:endParaRPr lang="en-US" altLang="en-US" dirty="0" smtClean="0">
              <a:solidFill>
                <a:schemeClr val="tx1"/>
              </a:solidFill>
              <a:latin typeface="Airal "/>
            </a:endParaRPr>
          </a:p>
          <a:p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Economic and political issues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Airal "/>
              </a:rPr>
              <a:t>Technology may affect the gap between the rich and the poor (“digital divide</a:t>
            </a:r>
            <a:r>
              <a:rPr lang="en-US" dirty="0" smtClean="0">
                <a:solidFill>
                  <a:schemeClr val="tx1"/>
                </a:solidFill>
                <a:latin typeface="Airal "/>
              </a:rPr>
              <a:t>”)</a:t>
            </a:r>
          </a:p>
          <a:p>
            <a:pPr lvl="1">
              <a:defRPr/>
            </a:pPr>
            <a:r>
              <a:rPr lang="en-US" sz="2200" dirty="0" smtClean="0">
                <a:solidFill>
                  <a:schemeClr val="tx1"/>
                </a:solidFill>
                <a:latin typeface="Airal "/>
              </a:rPr>
              <a:t>Most jobs require employees who are tech-savvy</a:t>
            </a:r>
          </a:p>
          <a:p>
            <a:pPr lvl="1">
              <a:defRPr/>
            </a:pPr>
            <a:r>
              <a:rPr lang="en-US" sz="2200" dirty="0" smtClean="0">
                <a:solidFill>
                  <a:schemeClr val="tx1"/>
                </a:solidFill>
                <a:latin typeface="Airal "/>
              </a:rPr>
              <a:t>Technology </a:t>
            </a:r>
            <a:r>
              <a:rPr lang="en-US" sz="2200" dirty="0" smtClean="0">
                <a:solidFill>
                  <a:schemeClr val="tx1"/>
                </a:solidFill>
                <a:latin typeface="Airal "/>
              </a:rPr>
              <a:t>is being used to replace employees in traditional jobs, traditionally filled by untrained </a:t>
            </a:r>
            <a:r>
              <a:rPr lang="en-US" sz="2200" dirty="0" smtClean="0">
                <a:solidFill>
                  <a:schemeClr val="tx1"/>
                </a:solidFill>
                <a:latin typeface="Airal "/>
              </a:rPr>
              <a:t>workers</a:t>
            </a:r>
          </a:p>
          <a:p>
            <a:pPr lvl="1">
              <a:buNone/>
              <a:defRPr/>
            </a:pPr>
            <a:endParaRPr lang="en-US" dirty="0" smtClean="0">
              <a:solidFill>
                <a:schemeClr val="tx1"/>
              </a:solidFill>
              <a:latin typeface="Airal "/>
            </a:endParaRPr>
          </a:p>
          <a:p>
            <a:pPr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Airal "/>
              </a:rPr>
              <a:t>Political issues</a:t>
            </a:r>
            <a:r>
              <a:rPr lang="en-US" dirty="0" smtClean="0">
                <a:solidFill>
                  <a:schemeClr val="tx1"/>
                </a:solidFill>
                <a:latin typeface="Airal "/>
              </a:rPr>
              <a:t>: </a:t>
            </a:r>
            <a:r>
              <a:rPr lang="en-US" sz="2200" dirty="0" smtClean="0">
                <a:solidFill>
                  <a:schemeClr val="tx1"/>
                </a:solidFill>
                <a:latin typeface="Airal "/>
              </a:rPr>
              <a:t>Many governments censor internet content available in their countries</a:t>
            </a:r>
          </a:p>
          <a:p>
            <a:pPr>
              <a:lnSpc>
                <a:spcPct val="120000"/>
              </a:lnSpc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13/05/2015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5907</TotalTime>
  <Words>532</Words>
  <Application>Microsoft Office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11:  IT Challenges</vt:lpstr>
      <vt:lpstr>Lecture outline </vt:lpstr>
      <vt:lpstr>IT challenge areas</vt:lpstr>
      <vt:lpstr>Trust Issue: Manipulating digital data</vt:lpstr>
      <vt:lpstr>Trust Issue: Manipulating digital data</vt:lpstr>
      <vt:lpstr>Security Issues: Threats to Computers &amp; Communications Systems</vt:lpstr>
      <vt:lpstr>Ethics Issues</vt:lpstr>
      <vt:lpstr>Quality of life issue</vt:lpstr>
      <vt:lpstr>Economic and political issues</vt:lpstr>
      <vt:lpstr>The need for spirituality in digital age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IT</cp:lastModifiedBy>
  <cp:revision>552</cp:revision>
  <dcterms:created xsi:type="dcterms:W3CDTF">2013-08-21T19:17:07Z</dcterms:created>
  <dcterms:modified xsi:type="dcterms:W3CDTF">2015-05-13T13:11:46Z</dcterms:modified>
</cp:coreProperties>
</file>