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76" r:id="rId6"/>
    <p:sldId id="274" r:id="rId7"/>
    <p:sldId id="263" r:id="rId8"/>
    <p:sldId id="265" r:id="rId9"/>
    <p:sldId id="272" r:id="rId10"/>
    <p:sldId id="269" r:id="rId11"/>
    <p:sldId id="273" r:id="rId12"/>
    <p:sldId id="275" r:id="rId13"/>
    <p:sldId id="268" r:id="rId14"/>
    <p:sldId id="278" r:id="rId15"/>
    <p:sldId id="279" r:id="rId16"/>
    <p:sldId id="271" r:id="rId17"/>
    <p:sldId id="270" r:id="rId18"/>
    <p:sldId id="267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40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10D2-330E-4C04-AE0D-8B9871FD1ECD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4260-31A0-4B32-B8A7-E597813EF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04260-31A0-4B32-B8A7-E597813EFF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04260-31A0-4B32-B8A7-E597813EFF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295" y="985720"/>
            <a:ext cx="442844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665475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FCE-782D-4E6A-9083-2A666F0F6EB1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9E69-A9C9-4EBF-A345-5E0FFEE6327F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1719-6A8C-4ECB-B0DC-5370BBBD52AB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30BB-6338-44C9-A9D8-3912B665B1A7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56631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41361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BF66-DBB9-4148-BA8B-BBD05B14443E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677-6FD7-41B6-8ADA-ABD2EC97EA2E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945-51C5-4AF9-9849-92F93021D809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33C0-0D77-44D4-B954-4C6E3F4A2E98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425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3640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3640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5F3-42C3-4EB4-88B5-42E1CC883CA7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B7B8-319F-4164-9E91-CE989EDF82BE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A6E-3C85-492B-9228-1C2841F02F9F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4072-9DC5-42E5-8985-B41115E13800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2788-4398-4D2B-8330-40164B671647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jpeg"/><Relationship Id="rId7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5.jpeg"/><Relationship Id="rId7" Type="http://schemas.openxmlformats.org/officeDocument/2006/relationships/image" Target="../media/image1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10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5.jpeg"/><Relationship Id="rId7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5.jpeg"/><Relationship Id="rId7" Type="http://schemas.openxmlformats.org/officeDocument/2006/relationships/image" Target="../media/image2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4.jpeg"/><Relationship Id="rId7" Type="http://schemas.openxmlformats.org/officeDocument/2006/relationships/image" Target="../media/image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5.jpeg"/><Relationship Id="rId7" Type="http://schemas.openxmlformats.org/officeDocument/2006/relationships/image" Target="../media/image3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jpeg"/><Relationship Id="rId7" Type="http://schemas.openxmlformats.org/officeDocument/2006/relationships/image" Target="../media/image3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10" Type="http://schemas.openxmlformats.org/officeDocument/2006/relationships/image" Target="../media/image11.jpeg"/><Relationship Id="rId4" Type="http://schemas.openxmlformats.org/officeDocument/2006/relationships/image" Target="../media/image6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4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5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6.jpeg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85720"/>
            <a:ext cx="5113941" cy="122164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Lecture 2: Introduction to Information Technology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Hoger Mahmud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6705601"/>
            <a:ext cx="692727" cy="15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Computer System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10</a:t>
            </a:r>
            <a:endParaRPr lang="en-US" sz="1100" b="1" dirty="0"/>
          </a:p>
        </p:txBody>
      </p:sp>
      <p:pic>
        <p:nvPicPr>
          <p:cNvPr id="16" name="Picture 15" descr="proces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362200"/>
            <a:ext cx="6467475" cy="3514725"/>
          </a:xfrm>
          <a:prstGeom prst="rect">
            <a:avLst/>
          </a:prstGeom>
        </p:spPr>
      </p:pic>
      <p:pic>
        <p:nvPicPr>
          <p:cNvPr id="15" name="Picture 14" descr="comput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2133600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Information processing cycle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11</a:t>
            </a:r>
            <a:endParaRPr lang="en-US" sz="1100" b="1" dirty="0"/>
          </a:p>
        </p:txBody>
      </p:sp>
      <p:sp>
        <p:nvSpPr>
          <p:cNvPr id="2052" name="AutoShape 4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AutoShape 14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AutoShape 16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AutoShape 18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AutoShape 20" descr="data:image/jpeg;base64,/9j/4AAQSkZJRgABAQAAAQABAAD/2wCEAAkGBxQTEhUUEBQUFRUXFBYVFhYVGBUWFhoUFxQWFxUYFRUYHSggGholHRQVIjEiJSkrLi4uFx8zODMsNygtLisBCgoKDg0OGxAQGy0kICQsNyw3LDQsNDQsLCwsLCwsLCwsLCwsLCwsLCwsLCwsLCwsLCwsLCwsLCwsLCwsLCwsLP/AABEIAQgAvwMBIgACEQEDEQH/xAAcAAACAgMBAQAAAAAAAAAAAAAABQQGAQMHAgj/xABKEAABAwIDAwkDCQYDBwUBAAABAAIDBBESITEFQVEGEyIyYXGBobFykcEHFEJSYpKi0fAjM3OCsuEkQ8IVNJOzw9LxFlNjg6MI/8QAGQEAAgMBAAAAAAAAAAAAAAAAAAIBAwQF/8QALxEAAgIBBAECBAQHAQAAAAAAAAECEQMEEiExQSJRFDJhoRNxgZEzQlKx0eHwI//aAAwDAQACEQMRAD8A7gFlYIQCgDKEIQAIQhAAheXOAFybDiUn2lt9jB0bd7tPAalVzyxgvUxowcuhySok21Im6uBPAZ+iou0OUT36XPa7TwYEqlqnu6zndwNh7gsc9a/5UaY6X+pnQZuUcY3O8S0fFRv/AFZHwH32qgYexZVL1WT3LfhoHRYeU0R1DvDC4eRTCm2nE/Jrxfgcj7iuU2W5lQ4byew5+qeOsmu+SHpY+DriFz7ZXKSSOwJuPquNx4HVvorlsza0cw6Js7e06+HELZi1EMnHky5MMoE9CEK8qBCEIAEIQgAWCglZCABYIWUIAwCsrBWUACj1dW1gz13DevFfWiMbr2vnoBxPYqBtnbLpCQ0nDvO935BZM+p2emPf9i/Fhc+fBP21yiJNmEE/hHd9YquSyFxu4kniV4UOp2kxuhxHgPiVzW3J2zfGCXCJb3gC5NhxKUVe1zpHl9o6+AUWpmdIelpuA0C1iBSolqRrfO45lzj4lbYq6Rujj3HP1WDAtbokxI2p9rEjpN8QfgVsO1W72u8lF2fBdl+0/BepYFFIWkS4tqRnIkt9ofFNaWrLCCCcswRqO0FVKaFT9jVX+W7vb8QoarlA4nWuT+3RLZkhGO2R3PH/AHdnjxs9XJaWYtIzIzuCNQRoQujbA2pz8edsbcnjt3OA4H4Ebl0dNn3+mXZzs+HbyuhohCFrMwLBKysBAAAsoQgAQhCABR6uoDB27h+ty3SPDQSdAqPyl2qXEsacz1uxu5vjv/us+ozfhql2y3Fj3sX7d2qZXFrT0b5n6x/7UhrKtsYuddw3n+ylTuDGlx0Av/ZVSolMji47/IbguUlfZ04RRsqq579TYfVGnjxUZexGs80nLCTs/pZbx6Jg2mSiK7SHDUK10QEjA5uh8jvBUMWXArNMtMlOn7qZRpqdFkbjTsuD9mfaPoF6ngU/Y0XReOBB94/svdTCosW+SuTwqA67XBw1BunlTGlxp8Tg0bz5b1I6Y2hkDmhw0IunewNpczI15PR6snsH6R7tfA8UjjZhyGm5SIDnnoclEZOMrQkopqmddQlHJWr5ynbc3cy8br6nDkCe0twnxTYlduMtyTRyZKnQLKAhSQCEIQAIQtNXNgYXcNO/cobSVsErE3KXaWBpA3buLzoO4aqkEEm5zJNyeJU/atQZJDncNuO930j8PBLqyobEwudu0HE7gFxck3OTZ08UNsaFG257kRjTV3fu92qXtp16hlD3Ek9Im5H5JlDDfL3IRf0QWwL183TNlOvfzdFkWJ3QKZsWr5p9ndR3W7Dud+fYpD6dRpYEB2XB9MoFRAvPJnaVxzEhzH7snePq/kmNWxKVcp0L9k5SEcW+Yz/Nb6tqh48D2u4Hy0PkpdW9BL7E1WFjZFNcudw6I8cz+u1Zq3JpsaH9gD9Zzj52+CnwM3SIVREtAKY1LUvISgi3ch6m0krPrMbIB2g4XeRjVxAXPeScuGqi+02SP8OP/pLoa6uld4zn6hVMEIQtJQCEIQAKv8qK3C2w1Av/ADHJvqrAVQ9t1HOS9ly7w6rfK6yaydQr3L8EblYsa2wz3ak+ZKp+2doc6/LqNyaPV3inXKmswsEbdX5u9jh4n0KrDG3XOivJ0oLyeQE12ftBzcnjEPxD81FihUlkKYZlooy2QXYb8ePiNyk/NlWKcOYQ5hIPEfrNWWg2u11hKMJ+sOrftG79aJWiqSa6NctOoU8KsM0OVxp2JZUxqCExBMyxuMiMwRxT2i2nzrOl1x1u37QSypYlpkLHBzciP1ZT2PVjyrcsCpu0e4+CgmrD23HiOBUZlRYkcUUFG+pkVl2Wf8PH7PxKpk8ysuxqi9OzsxD3OKGRNcG2qKXuUqd6gh1796gENeT7rVNN/FPnFKPiumrmPJ8f4mmH/wAp8opT8F05dHRfI/zMOq+ZfkCEIWwzAhCEARtpS4Ynnsy7zkPVUM5uce2w7m5et1cOUclorcXAe4E/BU+mHRB45+/P4rma2Vzo2adVGyk8oX4qh/ZZo8Gj4krRDGpG1Wf4iX2yvcEaz+Deuj3DCpkUC9QRJhDCosRsjNp17ECZR062GmUWLuF9PO+PJpu36p08OCkuqWvGWR4H9ZrMkCgzQoDhmqqSmpTCZ53pbUuTIdEHni03HiFmWfeFpnK1qRzdJNdPOTlT+zc07nX8CPzBVdAVh5LUBcXPP7sZH7T9fcPih9Cy6GMgJzPgo8Y170zqgl9kgqHXJSO9XD9lsknuZg/6q6OqNyEgvPK/6kTWDvkdiP8Ay2+9XldTSKsZz9S7mCEIWkzghCEAIOV77Rt/mPub/dIIW5DuHonfLPqN/n9AlEQ0XI1f8Vm7D8iKRtiP/Ey+0PNoK907FmsfimkPF7vcDYei2Mka3rEDs3+SrNd0idTtTSmYEqp6lnHyKbUzQdCD3KGmVtjGGBbjTKPFDwUjpDefHP1SlbIk8KXVMaazPO+yXVBUoZCapYlVSxOqoJTUpkXRE07LFa1KqFHbx93epHA5Dt9AuhbMp+ap42bw0F3tO6TvMqhUUeORjTve0HuuLq/VE6WRXP2I1S5Q2DNbJXXK8GNzrMZ13kMZ7TjYHuF7+Cir4I6LzyDp7U5kOssjn/yjoM94YD4qyLTR0zY42RsyaxrWNHY0AD0W5duEdsUjlTluk2CEITCghCEAIeWDLxNP27e9p/JIoX9AO+wD+G6s/KSLFTv+zZ3uOfldVSkGKIjsc31A8rLl6xVks24H6ChyzkaanO/AfmpGzqcHpOvhBAsNXOOjQl8/X8B6D43TvZxyitwld/MBl8EiXBok+R5s9gbwGuTbAZa9LU23kmyZ8/E09IgHuN/G2nilFAdOGGH3G5P4rKK1xxHFrc3775oKWXOlDXC7CCP1qpD4FXNj1BbI228gEcQck82pVOAbhuBfpOAxEC2WSrceRLZDrSG2vvNh32J+CX1DV62hicGFkmK77A2bYGxzyHkotTI5pIccV2PcDYA3aL2IG5TsLIyIdQEsqWd3xzvb0KnVcxEeLfhB7LkD80snDg913DRv0e11ssXf70KJapC+qg/WR3XUBzbJlnjdcgjE36PFjftZZd6lbK2aHjnH9W5wMLHnFbe5w0B4BPtH/EpckXYlE8vbIGnC03uchodOKfyTbt63yzE2a0Bt2B2Y6udrYcuxaHO6WZDchZxGp+lbOwSOLF33yew22uv60WzYNexlbHjthbfM6B7ha/g0n7yX7TmMdnOcMg89X7PfndIKOsvJiFtMTiQTm64AAB32J14KYxpqSI+ZNM+gwViR4aCToBc9wVD5K8rTg5mSxcC1sZvkS7qtN87W07rcFbZhLzb+cLCObd1QQQbadoXWhNTVo5k4OLpk+N4cARoRcdy9JVR1bnMayEAkNaHOPVblp2lNQnFBCEIA8TxhzS06EEHxFlQtn3a98btQfNpwu9AugKmcqKfmp2yjqu17wLO8rHvCx6yFxUvY0aeXLj7lL5V7KMb+caOg7yOpHqfHsUXZNRo24BDsTCdMWhaewhX6WFsjS1wu0j/wQqRtPYpifhByObTuI+B7FhhLwzWuRnTm1rZAXAvuBzMb+GehTA0TZDcksdvuNfgT2gpJR1EjLYm4t17524YhqOwp3R1p+jFbvIaPcB8E9itDbZWymsIc52IjTcEzqRcDA7Ae4EHvCVw1J+kfdotxqFVJ8ibSLNSAWJdc48ZNhmbEWtuGagVcYLgeAcLccQsmEjyTYLZHRN1f0jw3f3RuYySRVJaUkYLuc3QAAXtuu7eB3LTPQvLsVrcQbZi5I3ixzPvVvnIAsAAOAySmqcp3seIl2fskmTE+2EEEt1xEZCxuLZWvqmj2ltwx1he9i3Fa+tjcZdixzlhZaZJUbmM1Z4wEuuXXJbhFm23g31PBbKgECwIAtaxbfx1HmvcLLDE79BbNkbNdVy4cxE23OuHDURtP1nb+A8FMd0pUiHSVvo57yi2rjkEMdy2MWL9Re1iHG43dvBQItoMGTDuAJtcOte1hcEWuc7719Dz8lqJ7cL6SnLeBij14g2vftVfr/ko2dJcsjfCeMUjgPuuu3yW74Z12Vx1WPppnKaSuvkCcyDcZG4thIG61vVdf5M10lXEWTP6TW5YRhxjQOdmdDqFy/lFyVOzqlsePnGPbjjcRZ1gbFrgMrjLMa33LoXIF3SZ7Dh/SVVjlKGTaxs8YSx7kWxuzi3C6MhrwAHfVcBxHxUxgdcknLcOC2oXROaCEIQAKDtigE0Tmb9Wng4afl4qchRJJqmSm07RQNmTEXifk5pIseA1Hh6WWdvUuOK46zOkO76Q+PgnXKjYpf+2h/eN6wGrgN4+0PMZJVQVokHBw1HxHYuNlxPHKjfCaktyKxBKp8My0bW2c6JxcwExnPL6PYeztUWKdKX9jxk69moShs6x85uVBG0ewzrd84SSOde3VKgVxJ886WVcyyHFxs0XP61U2GhaM3WcfIdwQTwhXFG9/VGXE5D3qZHTBnScb+ngFJqagN18BvUfZezZa13R6EQNjLbLtEYPWd26Dt0TRjKbpA5UrfCPFJSSVUvNxZNGb3kXDG8TxedzfHRdF2Zs9kEbY4hZo8SSdXOO9xOZKxs7Z8cEYjibZo8STvc46lx4qYF1cOBY19TBlyufHgELy6QDIkC+lyvSvKTnXylbEmqaiAwBpEcb8V3NbbE4EanPQrPJCYQTRsmIaTdgzBBc62EXHEi3eQN6s+02kSOJAs5osTlmBaw7ctFQtvfvYwRa88Nv+Mxcqc3+Nf1Ohj9WPb9DrSEIXVOeCEIQAIQhAAq7tzk7jPO05wSakaNcfgfVWJCScIzVMaM3F2igM2gWuwTtMbxrfT9eSkGnjdmWMN99gfNW2u2fHM3DKwOG7iO4jMKtVXJBzSTTS2+y+4/E38lz8mjkvl5Ncc0X3wRvmMX/ts9yg1Gw4z1CWH3j3HPzUiWiro9YsY4twu9CD5LQ6pqBrTyX/AIcvwCzvHNdplql7P7kJ+yJB1S0+JHlZe4Nku/zHADg3M+86KQH1burTyf8ADePN1gt0ew66TUCMfbe1vlHiv42UrFkfSJ3pdtGC+OIWyb6n4lQX7RdI7m4GOc87mi7rcbaNHaclYaHkOwZ1Ern/AGWfs2+JuXH3hMqralDQNwOfFDvwN657cLQXHvK0Y9HJ/NwUy1EV1yKNkcjS4460338003H/ANj/AKXsjLtKuUcYaAGgAAWAGQAGgAVGqvlTpG5Rsnk7Q1rR+NwPkls/yttHUpHH2pA30aVvhjjBUjLOcpvk6al8u0cNyGXFzvsfRc4j+VuZ72sioQ5zjha3njck6Afs0lrvlULicVIWG+eCpcM9/RdEW38EmXe16GTGPPqTLRygcSamtLQXRU8hia7MAtFm+dye8pps/lmfmcUhiLnmKMu6QDQXNFyTmbAngqPsXlPHUsna/EyN0T2yFxDubBGT3vDWjCc87AXyUDZ/LHZ5c6KolnjhaBG1zY7hzWgNuC0uIBtfq3z3LFjWZTdd+TXL8Patx0Wk26ZTilIPADJovwCX7Ri5ySJ+75xBb/jM0U2grtnOo537OkjkLYXkkOJlAtmSHdJvuCgcmozWVIJNoqfA8gb33JYO7o+XaonhmsiTdthGcaclwkdJQhC6hgBCEIAEIQgAQhCABCEEoA8udYJOOVdHa7aiN/8ADPOf0XTgtvrv9FyXlb8jkNnTUEpgwhzjG+72ZAnoOvibpvv4JJ7q9JZjUG6my8zcsqcdUSO7mgf1EKDNy4+pD953wAXznSbbnZ1ZH92N3ock1puWU46xxd7Wn0sVjnPP4ZvWkgjtE/LOc9VsbfAk+ZXP6/k5JM980EokMji9wkJxYnZnpbu492iW0vLW/Wa3wxN9bqbHylgJuWuaeLSPgQq4Z8kH6uRMujU0tvD+hHdsOqZrTvPazC8eoKjyUszf8qVvew/krHS8rGDq1Lm+22/m4W804pOVrz+7mgf90n3NctHxUGuV9iiOm1ON7oSr6839mjms4kBzDge0YSl8lM5xyAP8zfzXbYOUdU44Q2HPfgffw6ambcqpoWsdGOlhzBu4EkZ3F1bj2TVxX2CefVJ1PI/3f+ThlLsqo6QjabOGFwBJDm3BsQy99F6byFqX6NcB7Dwf/wBAwea6fVcoam3SfGz+S39RKSVO23OuH1JN/qYRb7gVXxUF0T8Nlly2IKHkg2kvJNJgOEjrAvNxm1rWZC+hzdlfTVWHk3yhloS8wBjg/DiD8R6t7WIIt1ik09TE03e4X4vdn5lRpNsU460hPsNJ87WVE8spyTijVi06hFp82dIp/lVcP3tM09rHkeRafVM6b5VaQ/vI54+3C1w/C6/kuQna0Z/dU80na7ojyUafaEu6KKPv6TvVMs2Vdsl6XG/B32k+UDZ8mlQG/wARskfm9oHmrKxwIBGYIuD2FfPXIjkzUVlWxtUyobT5ve4ROjY7DYhmPCOtpre17cV9CsYAABkALAdg0WvFKUlcjFqMcIOos9IQhWmcEIQgAWEFZQAIQhAHC/8A+goAKimLQATDISQAL2eNeK5VG02v2LsXy9RXlgPCCT+oLmENN+yPslY8s6k0dnTfwkLhUEahezO06gp9LsguGIWsb5b9UrqNmOG79eCqU4suRBIH0XELW4njdbXwkaheQ1WJk0e4NoSx/u5Ht9lzh6FTajlPWSNwvqZnAbi935pbLHYjtU0UQ5gvt0r2vn9YBS3FCOPJDdVOOZcSeJzPvK9NlJ6z3W70zmoMUUeBo0BJ01A1WuLY5Op9yTfElL3LLsjkS6VjXnmhcAtxyAEtIBBsN1iLKfU8lqmNxbSRQSEcHNa6/sOsfNI6fZ8jmCPFK5g0ZicWDf1Rlqp42AW9MsDTxyvfiN6V5Mfs3+pTtyX8y/b/AGKtomtilbHVMMROdsIzHY7O/gVc/kPBNfKXEm0Mtr5/5sOig8qmYmUBvciB1yczq3enPyLx2rZf4Mv/ADIUyaWRJfQWbvC2ztKEIW85IIQhAAsErJWAgAAWUIQAIQhAHJ/lqhvJF/Bk/qC51DS/sj7Ll0X5R9q09TIBBNHIY43tdhcDZ19Ad+m5VWKl/YO9hy5Wd/8Aozr4OMaTIIeA21xfP1UCpcvclMTvUaSifuIPvCrLyBUlQGHpeI9VOqaaQasce4X9FAh64BuDibrlvV8FwMiTWU/SZ3n1CamD/Dnv/wBQXuspunH4+rUyfB+xPf8A6gqnLhC2eKCKzG+wPQK0Q7OiboweOfqkbI7MYfsj0Uio2+dGMHjc+QVbtiO2PgOCXbYnDW5kDvySSWqqpNMTR2WZ/dRf9gvebyP9XH3lQl7go+46rCJGUxGYETreSsXySRWrJP4Mn/MiVNfs6a7GxTiNrYy3pAE3420OXojY20KilmaRPhdjDXPa5uHAXNLrgtItkD1TotO6O9ST9irY3jcf+7Po5C1wSBzQ5pDgQCHNN2kEZEEahbF0zkghCwUACyhCABCEIAQ8tOUjdn0zqh7DIA5rcIIGbjYZncuQ7c+UiWtaWCZsMZyLGXYSODpDmfCw7F3tzQciLjgVXdq8hdn1FzLSxXOrmDm3eLmWJVWSDl06NGHJCHzKzgJ2cCLjMcQstZK3Jr3AcL3HuK6ftD5F6e5dSVE0B4G0jf8AS7zSCt+TfacN+bdDUtGmeF58HgC/8xWOWnmuuTfHU45eSotqpBqAfIrcyvH0mkeak11NUQf73STR/awkt+91fNRI6qB+jwPay89PNUuLXaLk0+iVHUMO8frvW4xNOtj3/wB1G+YBwu2xHZY+i1/MXN6pI7kgE6spelH4/wClTpqf9ke8f1BJxNKLXOK2l8/1on+zy6WO7zhzIs0cDxKhkM8/N2c23nCALDU23ea1iaNvUaT7IsPep/zNu/O2l7m3dfRDqYJbFsWPqnbmgd+ZUWV7zqT6eiYzSRj6QvwGfovdFRvmNoYpH9rWkj36BMvoTaQhfATqvPzW+Vsxp+S6Ls/kHO7ORrIx9s4j91tx5p/SfJ/AP3r3v7BaNvln5q+ODJLwUy1OOPk5fsPlDVUWUMlma82/pR/d1HgQuycjtsyVdOJZo+adiLbdKxAAs4Ys7G/bpqpVBsOnhN4oY2n62EF33jn5pktuHFKHb/QxZs0Z9R/UwSgBACyrzOCEIQAIQhAAhCEACEIQBghJNq8kKKouZ6WFxOrg0Mf99lneaeIQ1ZKk10c12j8jlI4l1NLPTu3Wdjb59L8Srtb8mu1If3E8NS0fRf0Xn7+X412xCreKD7RfHU5F5s+dK2Otp/8AfNnytG98YLm+9uJv4l5oeVLCAyngnlfn0GtzvwOG59wX0YVrjhaCS1rQTqQAL99tVS9LBlnxj8o4rQ7D2xU9WnZTMP0pSAfcbu/CrHQfJW52dbVyScWxizfe+/kAul3RdOtNjXgSWqm+uCv7M5FUUFsEDXEfSkvIfDHcDwAT9rABYCw4DRZusq5RS6RRKTl2wQhCkUwQgFZWCEAZQhCABCEIAj18TnRuEbsD7dF24OGYvbUXGY4XSf8A2TVWFqk6nFe+bQQ1tvtYC8k73YToEIQBth2dUDnLz4g5rmszIc29w12Ig3Ia2PdqXngFpi2PUA4+dGM2vZ0liG2sDe9zlYutfXLchCAMO2NPmeds8knFjksCYXMybpkS0/8AjP27ZVTh6M5xdG2J7i0WLycVmguHSZwJwajNCEAYGyKgZMmsOl9N5uC55tmMr4m9LVuGwut9Js6Zjnu5wWeOqS44XYIm4rkdM9B2vZpcoQgDSdl1JAtNh6BHXe6xtINSM7lzHXObcFhkVO2bRSRucXyF7SMgXOdb9pIRr9h0bf5UIQBvq6YvhdGTcuYWk6XJFr5aJNDsGQEEmPLMAEtLAHSHAxzWjJ3OAF1gctChCAMRbBktFfmwWNDMQJdZocScIczVwNr3Ftc1mm2HIzm8PNgMe4iziC1roebIFmAOdcl1yAdB2oQgDVDyeka2Np5lwa8OJzDgGiPNjgy13GO5JFwMgd6tCEIAEIQgAQh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267200" y="1828800"/>
            <a:ext cx="16764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</a:rPr>
              <a:t>Input</a:t>
            </a:r>
            <a:endParaRPr lang="en-US" sz="3600" b="1" dirty="0">
              <a:latin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53200" y="3429000"/>
            <a:ext cx="17526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dk1"/>
                </a:solidFill>
                <a:latin typeface="Arial" pitchFamily="34" charset="0"/>
              </a:rPr>
              <a:t>Process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191000" y="5029200"/>
            <a:ext cx="16764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dk1"/>
                </a:solidFill>
                <a:latin typeface="Arial" pitchFamily="34" charset="0"/>
              </a:rPr>
              <a:t>Output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752600" y="3429000"/>
            <a:ext cx="16764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dk1"/>
                </a:solidFill>
                <a:latin typeface="Arial" pitchFamily="34" charset="0"/>
              </a:rPr>
              <a:t>Storage</a:t>
            </a:r>
          </a:p>
        </p:txBody>
      </p:sp>
      <p:sp>
        <p:nvSpPr>
          <p:cNvPr id="45" name="Down Arrow 44"/>
          <p:cNvSpPr/>
          <p:nvPr/>
        </p:nvSpPr>
        <p:spPr>
          <a:xfrm rot="18984191">
            <a:off x="6019800" y="2819400"/>
            <a:ext cx="3048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3967411">
            <a:off x="3659460" y="2601337"/>
            <a:ext cx="304800" cy="9463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2903889">
            <a:off x="6129579" y="4392722"/>
            <a:ext cx="3048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 rot="8028702">
            <a:off x="3608336" y="4324413"/>
            <a:ext cx="3048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Input</a:t>
            </a:r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Input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Device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 device by which input is fed into a computer’s central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processor.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Examples: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Mouse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Camera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Scanner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Microphone 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12</a:t>
            </a:r>
            <a:endParaRPr lang="en-US" sz="1100" b="1" dirty="0"/>
          </a:p>
        </p:txBody>
      </p:sp>
      <p:pic>
        <p:nvPicPr>
          <p:cNvPr id="15" name="Picture 14" descr="camera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800" y="2819400"/>
            <a:ext cx="1371598" cy="1371600"/>
          </a:xfrm>
          <a:prstGeom prst="rect">
            <a:avLst/>
          </a:prstGeom>
        </p:spPr>
      </p:pic>
      <p:pic>
        <p:nvPicPr>
          <p:cNvPr id="16" name="Picture 15" descr="mous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2667000"/>
            <a:ext cx="1371600" cy="1163611"/>
          </a:xfrm>
          <a:prstGeom prst="rect">
            <a:avLst/>
          </a:prstGeom>
        </p:spPr>
      </p:pic>
      <p:pic>
        <p:nvPicPr>
          <p:cNvPr id="17" name="Picture 16" descr="scanne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400" y="4648200"/>
            <a:ext cx="1645920" cy="1232852"/>
          </a:xfrm>
          <a:prstGeom prst="rect">
            <a:avLst/>
          </a:prstGeom>
        </p:spPr>
      </p:pic>
      <p:pic>
        <p:nvPicPr>
          <p:cNvPr id="18" name="Picture 17" descr="keboard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4200" y="4038600"/>
            <a:ext cx="1920240" cy="11028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Output</a:t>
            </a:r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Output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Device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 device that makes the results of processing available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to the user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Examples: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Monitor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Speaker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Printer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13</a:t>
            </a:r>
            <a:endParaRPr lang="en-US" sz="1100" b="1" dirty="0"/>
          </a:p>
        </p:txBody>
      </p:sp>
      <p:pic>
        <p:nvPicPr>
          <p:cNvPr id="16" name="Picture 15" descr="printe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400" y="2667000"/>
            <a:ext cx="1828800" cy="1836964"/>
          </a:xfrm>
          <a:prstGeom prst="rect">
            <a:avLst/>
          </a:prstGeom>
        </p:spPr>
      </p:pic>
      <p:pic>
        <p:nvPicPr>
          <p:cNvPr id="17" name="Picture 16" descr="speak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800600"/>
            <a:ext cx="1828800" cy="1510426"/>
          </a:xfrm>
          <a:prstGeom prst="rect">
            <a:avLst/>
          </a:prstGeom>
        </p:spPr>
      </p:pic>
      <p:pic>
        <p:nvPicPr>
          <p:cNvPr id="18" name="Picture 17" descr="monito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124200"/>
            <a:ext cx="1828800" cy="16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Processor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pPr marL="342900" lvl="2" indent="-342900"/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</a:rPr>
              <a:t>Processor: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perform actions on the data based on instructions from user or program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Processor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chip: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 tiny piece of silicon that contains millions of miniature electronic circuits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14</a:t>
            </a:r>
            <a:endParaRPr lang="en-US" sz="1100" b="1" dirty="0"/>
          </a:p>
        </p:txBody>
      </p:sp>
      <p:pic>
        <p:nvPicPr>
          <p:cNvPr id="15" name="Picture 14" descr="p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3733800"/>
            <a:ext cx="2143125" cy="2143125"/>
          </a:xfrm>
          <a:prstGeom prst="rect">
            <a:avLst/>
          </a:prstGeom>
        </p:spPr>
      </p:pic>
      <p:pic>
        <p:nvPicPr>
          <p:cNvPr id="16" name="Picture 15" descr="p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3657600"/>
            <a:ext cx="2143125" cy="2143125"/>
          </a:xfrm>
          <a:prstGeom prst="rect">
            <a:avLst/>
          </a:prstGeom>
        </p:spPr>
      </p:pic>
      <p:pic>
        <p:nvPicPr>
          <p:cNvPr id="17" name="Picture 16" descr="p3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2400" y="3810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emo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00"/>
            <a:ext cx="2175656" cy="1447800"/>
          </a:xfrm>
          <a:prstGeom prst="rect">
            <a:avLst/>
          </a:prstGeom>
        </p:spPr>
      </p:pic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Storage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Storage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The area in the computer where data or information is held permanently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Memory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: Computer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circuitry that temporarily holds data waiting to be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processed</a:t>
            </a: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Storage capacity is represented in: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1 byte - 1 character of data.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1 kilobyte – 210 bytes/char; 1,024 characters.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1 megabyte - 220 bytes/char 1,048,576 characters.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1 gigabyte - more than 1 billion characters.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1 terabyte - more than 1 trillion characters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6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15</a:t>
            </a:r>
            <a:endParaRPr lang="en-US" sz="1100" b="1" dirty="0"/>
          </a:p>
        </p:txBody>
      </p:sp>
      <p:pic>
        <p:nvPicPr>
          <p:cNvPr id="15" name="Picture 14" descr="hard disc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400" y="29718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Computers are everywhere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Not just Desktops, Workstations, Tablet PCs, Servers, Mainframe computers, Minicomputers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But also…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Cell phones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Alarm Clocks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Microwave Ovens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Lighting control in a building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Washing Machines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16</a:t>
            </a:r>
            <a:endParaRPr lang="en-US" sz="1100" b="1" dirty="0"/>
          </a:p>
        </p:txBody>
      </p:sp>
      <p:pic>
        <p:nvPicPr>
          <p:cNvPr id="16" name="Picture 15" descr="phon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2667000"/>
            <a:ext cx="2486025" cy="1838325"/>
          </a:xfrm>
          <a:prstGeom prst="rect">
            <a:avLst/>
          </a:prstGeom>
        </p:spPr>
      </p:pic>
      <p:pic>
        <p:nvPicPr>
          <p:cNvPr id="17" name="Picture 16" descr="washing machine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1800" y="3657600"/>
            <a:ext cx="1847850" cy="2476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Future of Information Technology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6200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Information Technologies are developed in three directions: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Miniaturisation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: making systems more compact and easier to transfer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Speed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: making systems faster in processing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smtClean="0">
                <a:solidFill>
                  <a:schemeClr val="tx1"/>
                </a:solidFill>
                <a:latin typeface="Arial" pitchFamily="34" charset="0"/>
              </a:rPr>
              <a:t>Affordability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making systems cheaper to buy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17</a:t>
            </a:r>
            <a:endParaRPr lang="en-US" sz="1100" b="1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828800" y="4495800"/>
            <a:ext cx="2667000" cy="1893888"/>
          </a:xfrm>
          <a:prstGeom prst="rect">
            <a:avLst/>
          </a:prstGeom>
        </p:spPr>
      </p:pic>
      <p:pic>
        <p:nvPicPr>
          <p:cNvPr id="18" name="Picture 17" descr="comput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00" y="4648200"/>
            <a:ext cx="2628900" cy="15098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Examples of IT Careers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848600" cy="48006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IT Analyst</a:t>
            </a:r>
            <a:endParaRPr lang="en-US" sz="18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</a:rPr>
              <a:t>Translate business requirement into technical specification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</a:rPr>
              <a:t>Network Administration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</a:rPr>
              <a:t>Configure and operate computer network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</a:rPr>
              <a:t>Management Consulting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</a:rPr>
              <a:t>Provide consulting for government and organizations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</a:rPr>
              <a:t>Database Administration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</a:rPr>
              <a:t>Managing corporate database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</a:rPr>
              <a:t>Computer Forensics Expert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</a:rPr>
              <a:t>Extracts computer evidence for detecting/preventing /prosecuting crimes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</a:rPr>
              <a:t>IT Sales: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</a:rPr>
              <a:t>people on frontline to sell products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</a:rPr>
              <a:t>Software development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itchFamily="34" charset="0"/>
              </a:rPr>
              <a:t>develop software solutions</a:t>
            </a:r>
            <a:endParaRPr lang="ar-SA" sz="18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18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443835"/>
            <a:ext cx="6253889" cy="42757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Thank you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?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6A-9548-4A03-A3BA-45AB845F53DD}" type="datetime1">
              <a:rPr lang="en-GB" smtClean="0"/>
              <a:pPr/>
              <a:t>02/01/2015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69342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pic>
        <p:nvPicPr>
          <p:cNvPr id="8" name="Picture 7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6653213"/>
            <a:ext cx="930850" cy="2047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Lecture outline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Information 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Information technology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Computers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Processing cycle 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Future of Information Technology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IT job titles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Information 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Information: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processed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and ordered individual pieces of information that is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meaningful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to human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            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048000" y="2971800"/>
            <a:ext cx="35052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</a:rPr>
              <a:t>Methods to convey Information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76400" y="4953000"/>
            <a:ext cx="13716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</a:rPr>
              <a:t>Text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05200" y="5029200"/>
            <a:ext cx="13716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</a:rPr>
              <a:t>Image</a:t>
            </a:r>
          </a:p>
        </p:txBody>
      </p:sp>
      <p:sp>
        <p:nvSpPr>
          <p:cNvPr id="19" name="Oval 18"/>
          <p:cNvSpPr/>
          <p:nvPr/>
        </p:nvSpPr>
        <p:spPr>
          <a:xfrm>
            <a:off x="5334000" y="5029200"/>
            <a:ext cx="13716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</a:rPr>
              <a:t>Sound</a:t>
            </a:r>
          </a:p>
        </p:txBody>
      </p:sp>
      <p:sp>
        <p:nvSpPr>
          <p:cNvPr id="20" name="Oval 19"/>
          <p:cNvSpPr/>
          <p:nvPr/>
        </p:nvSpPr>
        <p:spPr>
          <a:xfrm>
            <a:off x="6934200" y="5029200"/>
            <a:ext cx="17526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</a:rPr>
              <a:t>Numbers</a:t>
            </a: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 rot="5400000">
            <a:off x="2247900" y="37719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6248400" y="3657600"/>
            <a:ext cx="13716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rot="5400000">
            <a:off x="3619500" y="42291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0"/>
          </p:cNvCxnSpPr>
          <p:nvPr/>
        </p:nvCxnSpPr>
        <p:spPr>
          <a:xfrm rot="16200000" flipH="1">
            <a:off x="4991100" y="40005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Conveying information in past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4</a:t>
            </a:r>
            <a:endParaRPr lang="en-US" sz="1100" b="1" dirty="0"/>
          </a:p>
        </p:txBody>
      </p:sp>
      <p:pic>
        <p:nvPicPr>
          <p:cNvPr id="2050" name="Picture 2" descr="https://encrypted-tbn3.gstatic.com/images?q=tbn:ANd9GcQZ27ruS2GXTP7zdtkWUjyX6G2iQ7ZvAUfYlhvACC6I8DD0t8Rc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1676400"/>
            <a:ext cx="2238375" cy="1676622"/>
          </a:xfrm>
          <a:prstGeom prst="rect">
            <a:avLst/>
          </a:prstGeom>
          <a:noFill/>
        </p:spPr>
      </p:pic>
      <p:sp>
        <p:nvSpPr>
          <p:cNvPr id="2052" name="AutoShape 4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AutoShape 14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AutoShape 16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AutoShape 18" descr="data:image/jpeg;base64,/9j/4AAQSkZJRgABAQAAAQABAAD/2wCEAAkGBxQTEhUTExQWFhUXFxsaGBgYGRsXHxshGRocHx0YGhsfHigiHh4nHB8cITEhJSkrLi4uHiAzODMsNygtLiwBCgoKDg0OFw8QFywcHBwsLCwsLCwsLCwsLCwsLCwsLCwsLCwsLCwsLCwsLCwsLCwsLCwsLCwsLCwsLCwsLDcsLP/AABEIALgBEgMBIgACEQEDEQH/xAAcAAACAgMBAQAAAAAAAAAAAAADBAIFAAEGBwj/xABIEAACAQIEAwYDBQUFBQcFAAABAhEDIQAEEjEiQVEFEzJhcYFCkaEGI1JisRQzwdHwB3KCkrIkQ8LS8RVTc5Oiw+E0VGOjs//EABYBAQEBAAAAAAAAAAAAAAAAAAABAv/EABkRAQEBAQEBAAAAAAAAAAAAAAARARIxIf/aAAwDAQACEQMRAD8A67K1qc91qhrlZBBi2mW2Jgi+xtbFotGSBsZkRy6if6GOdgFELC8FNXkrBh/rOHKGZkNDN4mjf4LCL2Nj6ycAy+XPeEkDVCrqHOCSAwmNyfmw5zjyWpSq5rJQlM9539WrWCjmYCK1gYEmBeLdDHqvaHaiqpMjXC2aV3YAPO0ASTe9tptRZT7lHRnhdbsrHSSuq5BIswAGnrAXoMRV/kasUqSEEQgBkXICgBvIkR1v5YhmqmlGWpxcIBYAidRAJtMf3uV+mKrsbtQvLMFBCikwBMakJJOmQAZJI3kMDzw1TrlCmm2gyokn2vfa0E7YqGslWlHkwRYTYjVpN4uBHzAJ6YdyZhTfj1gsohuYsNvMXjFXQhqryTDbDeIJ0e8GSPM4tRSUcUb7xJt18+vLrgGCVZjTNmAkAj14hI9rHyxGCSRuwPOJExEe3rucAqVeIMD4RYna63N+W49MMayFl9IHPnBmRHrv9fPEVlQ6BqOwIjn67YQ7YhjsDAIjedj89Qke+HM7lRqR+JQwUMsyjhrCx2NwQQATYHCWayhqo0NxkSsbgWCsL36/Lpiope28rw0WBlmpkSdm09TBF0L7+XIWr+ylDrVA0mmFcstpQhW10yNwAVYjldbwMX/a9XulIenCqGaBAFiZEk6VF7Hy8sVeW7OpgrmcuZatS1W0koQCo1x1U7dV5mcFcN9nPtMadFqdR2dGqL3fecRJ1BZDagQQGDHcAjzg+m9lUazopqsr02VTqQCGCOIdfFAdZJnYFRY3x5Jl+wqmZbMPslFroCGYNUqHhiQOFQ7Mfy+dvZ+wqQo5RO7ICmCo2jUwmAfyjVH4icEJZTKsmYqsohTVqKFMLPFqgESdi/FIuNrDFt2DnIZtekaoXUWFmWbET8WowQSIi28izFFwdWgCSobWQLAwDabcQ4oHnthpQpfQhutyL+oIHxC8SLTiKsc9SETBkSYFt+n9dMKrXCkFhZit5uLEgm0R6xvg1PNS6gzGkRznaVPQ85v/ADlUphla8FSLgm0QRt5YB1NN72G/vz95xpRH9eWFQswTBIA4hbe08xBGGVbiIJvF4+lsEZWpWiPbb5dMK92A86YJEkiwPKTHOOuHHYmxHv8AxxjLIuJG+9x5jpiik7ayr1EhWXfxBeLSJmnq5SYvAi/WRyND7LtRaFDayNQYMHutyWmGN4Ec+lzj0QUL225bDe5wpXyoIDDdfr5YUcz2PTqgAupLNqJqCYJUXDRc+EQY/lhutlKqKSEDdbmSSwBvBO5IknpuL4Z7Z7EpVwQWei7Ce9pO1Np2ltJAceTfMY5LtrtXP9nrprRWQnStYErAiytH6H5nkHRZlaisF0NKlihCkzKk6eh1XG/MARiv7c+z61wVccRQxvY2spI33gGeU724/N/b2qSD3SbEGSx1zYg9REi87nyh/J/b1HhWpVaYUGDTqhhzjUjIJAxZqXHG9pfZ/MUGP3blQTfSREe312xz3anaFQUwoYhSbibHY/yx9A9hdt0a9MNQIcKyqw3YTIlgTeevMg48l/trSiM59yqrYd4FiCxG4AsOGJj15nCr8c12PUleFuIDY7DlJ8owc13pvMAXjeI633B/ljnKFUqZUwdvnyxaVqzNBcknnjVSOyp/a2rA/wBti233xjynRjMcRGMxOjnHv6pI06xpBJEED3IPOLHG6WWZbpUEXlbTc7i2+m3Q+uFssytUgz3a2ZhzOxUen6++IGo6JxsjOSVXSpSSRaxZvUxbewGMqn2lQDI6OysukjcixnVsLWm88p88QNBQujXFhvqJ9+ETsf54mh0upYgkGT0O1gDyi0fzxW5PKLR1gDSHzeYWmLgHu6jqAJ5LTQGBy2GAey+RCE6agEmTC89uYNogeW2CMQolqxUbaiqKL2AJKwJ5YTV9LshStrUw5NJ4vBEMAVIgjYkR1w8DqVqZCN3i6NNQCGkg6DNrwAJ54APDNsz0mO6/gPTF72Z2isAF9TbDaT7C1jPL+eOZpV/uVqrQAVnVNIFNSuttKsYsVJm6kkWMXs9S7RanWNHSNJprV1TIYOzIqaRs0qwI24ec2DpQQRIuCOnU/wDXqDiZAC2BCxYW62tuBJxWUK2um63DAqRDEcJYK/0IMHeMMNm2EDuzpFjc2EeERG8eY+WA0cwmlFiQeM8tMQQNMczqEW8vJ5a9mVSRVYWgcwLieX6XPvV9q9q06f3+lQoZQ9QnwajpXVAgA6mJJ2Gq9xgZzZvJk7AgibFoII5FSI2+eIGjku8LrWI01FCmBOnSpkraBMj54pDmdFR6Kt3rIJqEUzqIqKADM3cuCZHpG2H+1O1nQUCgEVqppEE+EaHqBhG/hYXvtfea6hRqHM5qmHVVCo9Ehbhqid6FYbMs8PI8RO8EUZ2J2bRy4XukZeHTUAYnvN5Zw27Qd7RBiASDddl1AWYTEJIm4GkeSzsJ5/F5YpuzamulSerc1ER6g5cQVmC3kC9ryIF5E4e7A7NqKC1OtUeonEBVh+EyCNhI5b/W+A6TK0n1OXKlagUIRxA7+Yi5F+Y6b4q+285SpEd+dJ1EK4MEa7GGtBI5E+Jeek4n2orhdIb8UhY4ZmGW0khunlhTt+mmbovTqIS7UxyKnUsiRNtwSCDME9MZ1V32dXBIh1qKQCDIMSBEW8Jgm9wRHTD6oCraRc/ryBiYOOL7PdkqmmAXWEsykMLBpVpvG8EW6iDN5Rz/AA6iHQBjMiRBMREnSJhuXPFAOzO1TTdqFRSNAXS2oaW1swsSAPLYX5ARi5zD+FxzG63n257dcUOf0VG17kKwGkCbwbyDN426HAsiGy6lUkIoEK+15MKdWw/lHPEzSOoyuYDLqNpGxUg+4/jiTANxAiORG/z2F56/TFLk+04kMth+EHzPz2+flg4zqwSi1DYsQFINxO2xPoTeeuKG1YhjM6dPS0+gvPL0wpk69Tva1IrFIQ1NjNy19EmxAkCwtBHITH9vAI8QkRfTDX332MYypnF0kj4Sbc95HTz+mAHWzjggslh4gDMDefQ9fph0mnWpmnUCsriNLQQwI25A/LHPV2VWAqM6h2gagQVMjTEWixuD54crZkLYkMBEk+RO4jlthmjkPtR/Zrxa8oyhf+7YnhP5WO48j88cLn/s7mKIqF1IKKDsTIkK0emoE+Rx7fXzSpbYEgETMFmjhnlf9fLHLfb/AO1VXLZejXoCk61H0sHDMCCrEQQwjwnfyxcK8c7M7aagzVKLlD8RWL7xvihzOYLkk3JMz16n1ONVdzFp3GA4u6zmCUBxDFmTiuyjwZ8jhxOMgf1bEVPRjMMacZgr2ZKOlzUQWqNqqU1HxG5q0hyJ+KnzN1vwtp8u1YLqqghGLUXSnpdA3XjIcFYDIQAeWkwQepl3M6aiR8Mo3n+bp/0xIU2Au6AnfhNyffrgiNMMBpcAMOayQw5MpN4PQ3BkG4xutRD94j3Rq1SoIMFGLsVq0zB0uOuxEgggxjKiNA4wDeOFo8xv6YC0yB3qybxp+oxQZC0kVDqP4gIDDrE8JjdJMciRBOu5Bq0ZEhayH0i//wAR5+2A2k/eLMgeGDMAgEehn0MjriaxOnvIZSPDAYcxYjYiD52IxAHL0yuWRY2XL29Hpr/xThwoJDc+7Cn0WpUYfLW2INQ5d48EC2lbHVMeHayxiGZQIpZqrKoFyQgAmwkxAkxcxcgc8AzAMo0hWVkaLEK40kg9QCSPMDGZTOvpIeSzABxqMBgQWgiCDqG4jCZztGP/AKpQbQdVL5RseWJZfSx4a3eG9hoM3/KN4PuRgG0CUzKgibMNbsrAggoysxBB6W+uB5eh3Z0qJpxCc2Qf90TuyD4W5CFa4DNBnpgjXUqJyOymD8Uc4+f0xxn2m7UzuVqNRrMCYlKiSA6naosGL9ORkYm7FzK7uqkimIkLWVvlRrifmwxsVdObE7OtKGAkSCyxPsL/APXHklL7YZpGvVZvJrg/16jDuW+29bmFaJj94CJHk8c+mJ1i869Ky9L7pAOSL5WCjfpAxZZbO5VdK1HgmDPGN2sNYsdxYki+PLewPtdX71Q7u5dkVVnSLtBuokG8jrcdI7nIZinnKbAq4ZQCfu9OokG0wQTAiQeXlZaR2tUBY07He5AmLRyIvsT5jzTzNZgaakoJIiBpmxkLJv6fTbFQMvmUphaVdlG6SveEj8B1C3lDQInE+1OxGzCFarM4YhtJ0kCGmVZb8yNpix64EXeayqag5vBJ8IJWeY9DPzOJUqNNiUtqjwmASBOw6Rb2xTdm9l1Fpin3zcNgACxA5DUxvuYtt6DFjUy9Lid2qEpc2CxHtJ268sIgX7MaZIVtQB2JvvzN564N2fm2R3Qg6QL3JCgQJgnYTJgiPPATTyq0mh3RVAks7lhHM6yZG++w8sM9m9kjuuGozbjUZU7cxtN9zyiLRiwp81kMpqBJMXIBkRaeZnnz9sZQDBmDTp5E/W8fKd+ki6ea7MouQGLG8AyeRmLz0tfDCZQ+Hl1NRwR5W3tynFRJqfDKQCGk9N+XS8fyxW9rq2ltIEwLWg7EE3AAkC/lzxbplVUFSWMxPE0+xJmPKcaGSWQCD1kbmPhJ/h+uA5ukK7ooKiRvc/xsR/V8NNkGIIAEMSSC3WbgRvE4vmym2k7D0J6X64BVtNp6T63t1/lbEVWZvsvhLMTtELsZN5J/q2Oa+03ZuXOXpqU70K33aVDMtG26jU3hE9cd/nHVaTsTCqpYk8goJn5DHzv9ovt3WzIKIBSpTIWQzb7loEHbYWIEHAW+fz3ZVJGD5SlrEcAQqWJQMCrA2QkiZ2uLkX8yz9QNUZgiIGJIRJ0r5CZMepwxVUbsSScJOPpjSBG22Ljs6hIkDlilxf8AYNSVI6Yi4bXKmOWMw2uwxmJWo9K7Zp0F0Vqi1BYIzrUq0wW+AOKbAS0hQ530QbxMa9UhtFChVqvCsqrVdgwJ3BarAsGs0EEbdTfs6hLIoIq03mJMzBMm+xicPZd4rUqk7IqdP3VVmj5VBisKbs/OPUVKndaVcSup1mNhOkHnJvsI3wPMVKysS2p6SvpXTR1ldUQWZaoEGBfSNrhTbFnkqISmKe2kafTQdPytharlfvGdalUKxnu+AqLXiULATJAmBMAYLgNRpr06jUGDpl3UN91xA1YFw5NtJABuJNr4H2lQWq1NTQoOyixqDUyqTqLRp0lZ5ahc+Zw9TMtMz92oFvz1Sf8AUMEqUC1RayOadcaQWXwVAuwemPCQDAdII5htsCkMq4VygRCEEPUpqFloFiouDBkxIEi++LL9pFwUqFHUoxCa7HxSt2iJ3EHrhY5X7x6yLoqsfvqRjRVPOoh8Kvz1Dga4YK0kNF7SB8xHzBvvgivyHajkV1inRegzAhtVNXCEq5B7sFeqyvwkGJkI5ftDM/tQSvRqJTqmq1IvUBASmRbSlw3EgOo/Fi8zHHSzafj/AGux56mqsPrGDZiiGamSACpqxB/H3Q+R0zEchgqVLK0a1Lu6upgCysKjuwvcOA5JVtQHEvMyIvhrtHstDQWlppVKVFVlakwqopujLdWgEGSNrzOEYgYn3Qq66beGrTem0dGpsn8cTcK4X7W/YelQqAmrV7t6mlFSkGZT0ZmdRA2nmemLLJf2f5KiNdRq1Y6lU6m7sDWSqvpTiPHpWNXxjpjoaZepSprV4yFG+8gtxSOq6fKRgrLqVkJgMpE9Cdm/wtDD0wKX/wCysnSRIoKuhgVdnZipJAALNMA7DYSRzIk3aeYNOmhHCtWoEdxsixuxGxcwisbSd5AGJggqVZFIddLKw1CGiQRscZlsrTT93SRFMgqFEQd1I2YEWIO+ELTj5piCpLREHiIOxFjy3+nthRatU10pd5FJ6eqY4kbV3cdGEgvf0viVHL6YVZKxYEk6fKTcr0JuNjMTjfdnWp/KBP8AiJIPzGKiuXO5o5StVLr31MuVWCUbRUNMKRqkap1atUggec3uXzjKNNSKixpIbnA39J+k4RWmShHUGfdgx+owQnABzaKcvUTTMoRBJ5kCJm0iV9CR1x0n2cruFrByCqViiQDLLoRpImJ4ota02m1CEnl/VjiVBij1CLgsjAelKmp99QbEHRuoWWMLJWZtuYAv+YrEdcazGaNjDR0Fz6EdcB/bBUUAkco1C0iGHpcTE8rYn3WoN4gwA5gEX3B5weR6fOiWT7XBinVVhLcNQAkcUaTJmJkc+Y64scvmEIBUhpE2PLrBP9eeOVpUSxBCwJ7t0Y6Y4hMAmIhQ1vynF73Ap1EYaoCsN7QPxWg/rviC2mRYxtBjz2IPLA3pC87z8p/64p8uACzJNlHDBkLcgaYmDtt8JG4gP5jO/dionECLGNz+E7XMQD1wUh9tVP8A2fmlkg/s9SCATsu3lIt74+XFqxM2OPrIMleky/DUUqesOIkdPTHyt2xk3o5ipRqCHpOUaOoMSOo5jyOLib4WDHz+mBVRyAwcU8bbbyxoV7iPXDnYtSHjqMI1PrgmSqaXBxkdaosL4zAlqWGMxlp6r3q6jT706jcKQurTuGI6RF9sGdeEcbeVlvPS17dMQzIstQwVo0Kk32U1AWt0sJ6bm2IlHTQVpGorJYo6Lo0mNOlysgxIYG/lGNMivR/O3+Vf6ONU6QOztaR4U5GD/LDNKr1p25q+hgw5qQCwIOEey8oKIaiJ0o7GmTuadQl0J52k0ydy1NsBpXp6yhqsXVirLCSCOo5CLgmxEG84IFUEAu0mABAni1RIHXSwm3hbpiPaz6X/AGgoG0ZVVYyJUd841tz0ABZPwhSdhieYSf2ckglGrtMD4kpLbyvt+uADmqy0yoc1uKdLLTZ50gSOHVB2sY3G+JU2VpH+0A8iaNRf1SME7QaolMMhU/eohRpH70+JSOYCmRsQBcEXjSoO1dqQdQpWmab6ZIaoCdLiYYLAUkROqbEYKnSVRbVUsDJgDpc9P0jBKdCYKmo28ARxXNl6zsOtr4H2NXd6dKoy/eMqPpHIsAQo9CQMD7I/Zi6nLrRB7wSUVAZLSZgSDM2MRgjKFWnUR2RqrKshmAcFSJDcOmeE72tedmjDXp90tde+amQplNTnS1lbQBqIJK3Am4kc8Qy1R0rUdF6df9rZhEkEuDYzcN3wJBEiGveBYdk0gyUqYLKrJTWRFuEAEbi28EEWuMFB1qNLacwVYxYVLHeCpEiR5R74J3CsIirPmzKfqMI03qnJPU1feii9ZLCNQXUEK7aSsA+d5xZ05ACmSQLt1PO38MEIM1PvTRIcVANRBLDhPheYhlJ2IN5NrNDaU1AtP+br1thbtXUr1qwBYrlqChRcwlWsWaNyqq2pgLkC3UGpq66QopuhUNrNQqSW3BARvIiDGkrgC1Fp6JqLAFySbC+5tw/3p6YjTdHpmpTQVVvEVAuoB9JKkiDe48rg2uajWKMGgSDsDII5i4FiDG3M4S+zeTWmoyzXRKjUxBIOhnJQyDIbumQyIIN8AenT4Y7tQPOtMb81Rrj9cESgPiRduTSPnpH/AFxUZagzZXLkvU7x6qa21mSlRHd0bkRCKo5gbRJmzWhGYrsNUEUoWSQC1NWfSCYXUzbC1sAJ6lDW1JkZXgHwubESHDKptHOeoNwRgeZq0qdJqzUW7tANfCZUE7lWAJudJIk+G3MGzWZvoar3VQ6Co06gVMg8OxFiJBkEdCcCLhqTLrDSaQaI/wDuKWq3zxFHTOU6RTWe61SBJgEgXWQIkCD84nFjUzzPVp6KgGpKhDRPg0g78Mca2I+LnBwjma7ppOh3UsQ2hdRU6bMRuRuJEwY3kxp2DMsyB3OaiQVMxlyLMJ3UcuuA6TLUabkiTeW4uKC9zcm4mw5csL5bs56S1FBZqZMqoA4ARcehN56g9TK/Z1cijRUtLCkmprC5ETO6iSNxEYbzXaD09AgjjhpkWvPI8+XuMIlS7EzR0w4iCyAmJsfFyMEdByPS7egiwmxhgVkMBsegN1v5YzvkqA6lBBUgzvzjiF/LE8uNR1AmNiDvANr8+d99uuCkssWp1CBBVxtA5TznpaL78jjhP7Rf7P3zOcOZy5X7wAVVYkQ6gDVMEAFNPTwnrj0vN0Q8rtBENsJHMkfK/I4HmFUkOpiQVb2vLdYMc9p88B4nT/szzLnSr0iZIuWWIMSZTYkW68sUH2l+yOZygDVkhCxUOCGUkcpGx8iBPtj6FrUG+8CRJAsYA1ACIO+kxfzPriq+0+WTM0GpVNRosFgAX1BgVeYMAMCCN7ERfFo+Yq6DAAcXX2myaUa9WlTfWqOVDxAbTaYk+eKTF1HUUaoKgzyH6Y1iopZiFA8hjWMxa+gaJIIYSCJEjlcfWZxBaJSNAAS/BsEP5OiH8PwGwlYCRrVqRcqyLqYTpPSfELeGYEi023xJaCl2pjLNqBgcB0tIlSrwVuCN4iYOmDGkEnEYmPKx9GuPk3L87HCiaGAK0GUEiQ6MsA9Lb4kzUBVFFlpo78ShuHUCbMpiCJEGJIggibYAz6gwYSGCgdNndrf5sbpUQAukQsNCgWXVosvReHw7DlAgBBa6NSrVGoQKJqd4vDqHcsy1HUyAYKzAMwJvthqu9JFGtKa6vDqIUE7lAxIGrnHS+IJsmpRHKoGv5JVWB6Fhg+XH3it/cn/Cf5YXWkru9JqFLUukaiAVYuodYYXiCpkgESLWxDKVlqA/cqpWq9OGgENSLKbqSI1KVmSMAzkKRpqo5qqrPmAB098FpjiUkAwwNwL3neN8KUXVi4aiFKVGpkMLysahZiInoYMTjf3Ysaa3YgQD7xBGw/qYwG8rlyvcz/u1cH37n9Qp+RwxlKmnT+XT9IwsGIdg2VZdLMpIXWrQY1KVa6mAQSAfLBVQMYWkCRsCrAnyAMSenU2wGKgCaJH7vR80jBdY6jCmSzFGqquiLDatGpWQkA6WhWIaxEG3TqJd0RJ0qPb/AOfTABeoAdQYSI2NxG0XxCkUW6lQDcgEAAnfSOQO8bAzEAwDMwJuq3ttv6dcJ5jMsjUx3YbvXKAz4SqlyXBMldIseojpgGnrg8xA8xjKddVbUCJlSbi5UAdegA9sDNZhWWiaYh6RqawZBAbRpI5NqN+UDzwSqro4g0e7IESH1gmeCxho3m1t4jADoBVVQCISIk9FZQfk2DNUAJYEXibi0KB/DBEcyRwSImAR7QZ5X36HAs32gKZUMr6XmGWm1RZESpKglSAQb2uINjAFGdUCO8AA5Boj69cAOZBDcamTPiG4YNPzGJHNjxSI3mL/AC6+2IVGcrqQJrAJ0PYPcQNUcDbwYYXi2+FEa2ZT8ab/AIhgf7UOqyAw5fEBP6DE2zNchddOkJ6VS3K/+5xtKxkSAD1AB+sDEVKjnFJswNosZxe5bNA0wtdbAgByRYGBc+vXbFBlqgqOUQ0zUW2lrQYsrgDUoPDeLWMHEuws9+0ZQ1dL0+8pO6gMCbAlZMAaionyMYIujQlWSSA0FGnyuL7D+J+WUqjJpnXIaCNtRj4YnkJI9xiOTc6TSYlgqlkcc1ERI2mOYMERthVcysrTmpu0TuGS8AyLgXG0wT1wUfOdptSQ1Q2saiGc20aeTxflEmYLdDg/Z3aatqJUm86RxWlgSLQYgbHnyAsHPPFQoBduZM84vA5kbfmtiwphYZRwkRAHQmx9jf54BNc5VRHkliHUAggkAkgMbXBEH3jpjXaPaTUqLV6hlKanWPWLjhJmw6htW1wcE7SqoiGobAEFwomI3MHkRPLywLK1UrlqcagVVipGpXRwCGAPrGkjcNvgPm7tRVMwTE2BiY5FvPrGKlhBx6D/AGsfZwZTMg0kK0XRWp7kTEMoY7kET6MuOAqiDipqOrG8RxmA+g6zmaLX4WqU/aogf/VS/wDUeuDOTrRtTaSl1/Nr0nSYkcOk3m5PKIXpkEAE7wQCPwsrc9uhBGxwwzAxBFgw5fFo/wCX64ozKhoYO2oirVVTAFkqMimOpCyfMnlgleuTpv4RYdOZ+Zv/AEMAeoATcXZmmR8Ts38cat1HzGAhmaZiqJOhz2ktRTfdqhQg7wQ5JF7jlcYeqlpjkGn3EgH1Ck/M4XLCLkXLH/OG1fMn9MF70Hcj54gV7VLFK1Si7LUV8ureFlcP+z0ibrIZQbFTHUSBh8IJq2sa1Y/5qzt/HEKgUqVkXNM7i+ipTaI9FxMONTX5zv1AP6zgICBVckmH7uo0CfhFIkepokn+9hTKgrVcVfEzk0WF1ZBDAJ+YWZlMHndYOHKkW4hYGbjnEfKGt+bAKWYDk0yoNOxLauYggiLgjcODIxAPOoyjNaXPDlu9o2WVbRUaDIIZdSFeIEx53xZ9lrpqJedLLc84IF/PnhOrTB1yw4qJpzYcqsE+c1Lxa0gDYHaooYEkWMgyLeeCq7I5VWytKjFJnp0kqItVQwkIFkyCQGOpdQFjO8EYdo03AulBfJHb9O5XAClKqKZdKZamvDqALLMTebH0wfUoA4gOktP6nAR7QpzSP3IrLqXUh0zvIZdZCyD5gxMcxg2WoK5oqVNMd6R8EqGQqSILLIJBvO0XGNNUEeIfMfXERmAIOpJFxxD+flioB2HranljWb7w06odotOukSAANgTFsQ759VRWhK5D9wH/AHbb6YdbMLAtHEDGoKIw0jII4lIExxDmfXyHyxsupDKxQqSJBIItsTfcG4O45RgIdl1ZWCGVx41fxBjclosZuQwkEQRIwfMZl1KKKdVlYHiQMwUrEhtMkSCCCAZvMRcaMluNTExx3E7rO5B5gzJvuJxIZocqg9JFt+RNsAvWqOKpYhu5aNGpWU0jtpcGLMTw1Ba4B0mNT4pqx0tsRFjF+RB5EH9MBDrBhhJneCDO8jmCLRtFtsYtQbBhbzn6zcT79SdzFVRy79zkizs1TvF7xtRGucvVqEMAYI7xFIBFrgWJwXL5UI9eCYNZtAJJCoICos7KOK3nh6oE0qNS8LAi45Iy/oxwOm6yx1Lck7jn7+eAkjBWatpXUqlpCgGESwnfwqBhal2cFq0wAVFPJaCASAzS9NW0Tp1KlMiYm46Yb1pBBKxBESLg78+mJtVXUTrWdAXccmqH/jwBOzKujujNgFB9CIP0nAMrVlFLDiUg9YKypHlu8+sY1Urg/EvzHviHeCWut2J3HxHU3P8AGWwDgzc1XLgaVAPpNEEj0mD7nE6PagBkuQKpVVBAMEK9UEn0DL/hBmTOK5ykVJdR3gIuwETSCdfLEazIYutn1eIfgZRz6McB1WZqIVDXg2K+IERPvvv5c8U9DJdyutSda0gq3kEK0wB7n5xPPCAzltOsCGBEkCCLmPkQffB2zupgC6gyFDAqCAxBIt1gfLAXWf7OTO5aplqyz3iSuq+liDDoSLFW6RseW/y1nss1NmRxDIxVh0KmCPYg4+kM/wBq90ygyzKC2hSqlipuqTHFJCxyvjzj+1L7PUWRe0MsWIqsRWXeGvDnmNRVpmxInnGLhHluMxvGYI+jmphgAUViNiwk7zHz5YgHVApNOVLFdSqzCQJg6ZgWI1bcJ2tOZpm7oMskyNYWdQSOJk6mdwLhZIkjG89qFJXosAe8pLG6lKjAEjoQJIIsZEzYgNqUbYUyfLl6wcLZkFG/cqV0htYKACTEEMwIP0IK3vAOgcVays5amrgUp3ANNXMnmQX0zbw+uI1llwAzS1JtVM0w4cSwZlG54TpKjeJiTcNUwI/dqPb+RjGq9V1eFy5ZWXVrRqYESRDK9RSGEeYIgzeAvl2TSDT0aSJVlQICOREcovhhT/tOVpktorLVDxFmRqQVgYkcLm1xIW1zJR6R2lIPsfnpYjGqtREamrJ+9eKdmiVQswLAwDpDGDE8uuFMhUJpZaoztqZKjVJgBoFPTIAgEGpyiQqzMYcqIXphvwVabr5cXdu3/lVHPtgJ5muqMmpVAaROh2kjlqEgG8wd7kTeBVKwFXu9FMDStQPtPetUASDEP928jbhtvZmoriwYkDkf66YS7TAalmQR48qEIN/CalT/AIt8EGy766rU9FMBQhWoDrU96upTFiAEILetiYnAMrm6xHHlSpBO1Wi6nzUmopj1A5YcpECpVJAI1JY7QKFIR6WxWnKnu6yB3kZsqjF2LCmubFEpM8Q7rVvNzq3AOIqwpuLEoAfPSY/yscS/aeIUyAupeE6CUInT4oiQQZWZ+YJXan98zBmCGjTISTpDF6ocgcpCJYW364ZpZkCrTQk32HpF+nX3OCB5Co1Vm0ppYO1IKSILUnKtB2gsCATvA2BtHKZ81aPeqhjSzBTpLaVmTEwTAJABkjqbY1lF+9y7gsIr1SwBIDAvKyuxhmYzvtvAxvsT7ulQtdUS3oot6HbFVmRzwrIlQBQKg1LqHJrqDE3iJN7zgVLtVOIsBSC1GpHvIXjpkh1mSpgyBe+lokAnGsjQFJFoDanqVQdytNiqm35dJ6ifkWtWFPXwsyVczVJIptU4jUd4YKCRuxBjre2CJ1M8jeF6RN9ipO3kcbz3aApBWZWKk6QyIakGCQGCjUJEwYIsbzjfeTF2A6MGX6EDEqmZVABUYKhYXJKgmDALWvGqLg7xtgN0c2CRwsJ5tRqKPqgwHKZ4O9VGphGpVO7aYILACdJG63EG2+wwLL0wJ+/dxNpNLabSQtz54dytIa6jHZqr6jHnpJ+k8jiKB2fmkrkinp1htF4sxAIBImxkXE29MBy+f1Zd6/dgBUaoVOkkrTBLQYgnSCR1AGxOCdk0WRg7ooYvrOmoanOYE01tz64r6mXijCEhR2dVlQZBfuWRG/yAi1jvE3wD6O7UtS00L6Q/dsdNiRwaoMMAR5GCOhxBa1UGXp0l9Kmr/wBmNvPFjRpKzqjCVZtJEkbmLEQQRuCLg9Mc12RTc5fIVGZjUg1KpLHjDU9QVxsyh2FjMXHlgL6mrMQoVNRiBaCSbX0iJveIn3hXs7NivTSpo0AlpBC6l0uykGOfDtgHY2VWn3wQQGzOYgXsq1nREHRVRRAFh74aoDTVqqIhm75QOXezr/8A3LVPoRgB5TMsXq0iIakQrmBBYqHBS5tpIN48Q88ApZ0d61HTBRUYmFKkVBKFCNwQCbgEbYazGVLd4Ughqs1F2LgUkQBTzuokGJFgeRWVScxrjfL0QRcQVq5m0EA7ECCBtyxARmqCoYNE0wFMmQwkAkMQpXfn0icPZPUWVHFMgXbTOwBJMBLWnc++EWyinN5N48JrlvzAdxpDdQDUYidiTh77K9mKtBuEF1d2RuY71nGkHpo0LH5V6YorPtIUeulQsQlbQgINjqaR+UmQt97jpjnv7T6xWgrhpDuUe9gQS6iOWoaW89PljtWy80lDIWAN4AF0JIVxPOQQw8JAmxvxn9pmRcZWmY1Lr1PANi68LERYG6wdoUcsRceRNUE+EY1jZo+uMxpmvoLL1CFQ3BgRAO4A6euD1CII4hJBI0NEgzqFrTuQLTe15zJqWp6dek6TpYgMARMSsiQTaAQfPEFq1AsvUp8JvponrGkTU31W9cBI1RJ3vB8LfhA6eWNJWAekw1cDE+FtiyHp1U/PGwxJFh7KoP8AGP0wuzVQzKwokBiFZSV1DkxU0zEjlqOAWytLRTRL8KKvhb4VA6eWG8tVhqZMyhJ8LfEaZtbogxneG06fYD/lGNBqiuwD0mWeElSGjfS0LBIusjeJgbCKJRVdKpxcIKjhYb6I5dUGDUqi6YJMQVNm2III26Ygtc8yltyOQHquM7QqslGrWVdXdozsoVJhVNyCLgcyJIEyIxUMtmFPPz2P8tsKVwp7y9irKbH4kI6YZbMMfCu/OBb+eIsxlUES1/CNgYJJ5dB1PkDgoIrC9xf62jp0EYg7qdV/E+oWO/fa426iMRz2dZaPfIqMpdFAgCRVcIlQcJtJmLSpF5nDDVm79qXCUFKnU1aRJ7xnAU2iV0NcbyLDATmb38IHhbkXM7eYxosBck2jk3UeWMratY01LESU7pDBmLN0NtwTM3OJ0apYSGkHyUT5iBtgIBwNETwm3CxtETtYyV9b7wcVtJG7waxAG0K1xyAgbc79PlZZtW4StbRY6l7tGsDZlJ23vuNtpxB6t/3p4ZBtTtBhp4bQSB74g3mApnxAkgzpax0qtpXnF/U42cxy4oMtOlgLmTywSlVJ+IMt9gBzPmZwNa9Tv6lIwQioQ4NmFQFltA0kKLi8EiDioxGHn8j/ACxF88oBUnh1AGUY8QMAGVgGSAB1I8sMU8wTcGV/FYyfI8464iqOWKqRJBYarAkCYMAxMRMGJm8RgB98sGxAFjwED/TiaVBFgbknwtuWk8sA7Jzpq0adY8IqKHCWMBrgG1yRf38sDyld/wBorUmIC0jTUOsKzd7TSrqIuAyqwFpBMna2Io6ZiRJkHcjS3ty9vW2IalkzMd2E8Lbcfl0fEUrVRTbvKo3Ol1pkRDeJgzERA4haJ5GMNIGnSagLASeDTYyOT+RwGhXAIImQQfC3Iz0wqigBFEwqlRwt0T8vRTiPa+aqoFNMBi1ZKRDGNIqAlagIF9OlpU7yLiDLdXMkcIu0THQXhm6C0eeAChAPMElmjS3xMWN4vdsHfSYI1SARZX+IiRt5D0k9cRFZiIk4hUz9Ray0Ts1FqivqkPDqukcwVniF/EIJ3IbevE+KJ/A3z8OIftCkk3mAvhYeEkgbdWONPWqhl0MjKQdWp3RgQeUKwYR6QcDTM1BWqIx4FCMGBlpqIHK3twKQJ5ysxeQkKwDo95QNHC3xmmenWmPniwyBHcVFvbQLqfxeKCNpxXdl5io7VRVIASs9IaJGpabFTUEkxq3C3iOc4nli5UrUrCor2DCnoaJtfWQSCAduUYCyc2GmAQZYAgBrTMbXQgja498J1ilekwKnQwZHR5BEE228pBHIg74gzU1srlGOw4dpgWMSJBX5jcYlns+lMUw2gCo7LDHTYXMcjBIseRiQWEh5/X/sur6m0VU0ydMi8Tab7xjMewU+yqBAMNcfjcfQGMbxVrmMq5ZHE6GOsK4GoKZOmoVtI2JX16XVak8UrENRB72kp16gQAtamd3CgMfzKzEcS6cN5amdEhS3EwMR+Jt5I6YmdZI+7cEHhPDIm5AIO0ifUDBkNag3kEEWIO89DiHcB67qKcOYaBUZVfvOJSo1hQxANjHEb7zgi8z3bLJJjSLTvEGBJk++JUnIqLUCPI0cgPBtz6YAGT0si1FBCsAwBJNjcG5O4gxgy0FNakx8Ogd4stDS5QNEwGFNSuoXg/IOVqQiqFawEAiPLBDmIN1bpMeZI/U4ik1y4OXVakFlq031NLEE1AGXUeKCSq7/AAqMO5esQ+qJF99iDYqfIiR74CaurUIMG+3Rgw+oBxiVY5H5YIayS6FFOS3d8F+YXwk/3k0t6NhbMUbZhCx0ZgMFrSS1I1OEU2AjhAhVIgMCV4XI1FNaYN7jp0t+kD2HTEe9Ck2MRDAqSII2IIggg3FxgI5mq5oEMoDpUy+tdwCMxRnSYupVtSmLjSbbYYoOBVBaYNOmDETZ6238sAqVFI5zAUEzMK2oA9QGEiZiT1M674b+WnY8iT0/McKqNKm5pvRZguYIBFQmKdUBhqgxKqy8E70puNiWcrmA4iNDKdL0yIKEfCQPKCCLEEESCMZUqqUggm4I5Qw2YG8G/wApBBBIOMF1B9PFpCkwJIBJUG/IlvnionnaAdEVgCFr03EjYqtQyOlwvrGAV6eitXr21fsWmbbKuZF+swN+gwd6oNip+nQ/wnEGqhpUg3Qp0kNq/wCc4DeSohFVFgKihAOmkR/DC/ateO8h9NQVaGgFgO9C0KJNBZ+Jr6Y3NjYyCVq0yIIJsTA5HC9XJ0XfXUp63gCWGrYACRMbCJjlgGMp3LKGoyqRwgEqoA4ZVNlmCdI2vhiokK5BPge5/uNiAYSTBBJBI/MeY9ecc5O5MzFWZmYIjb8QiN/6nADXLaSrIsqKa09F5Gn4qfWbal3sNM+HERTXvKxsQ7Uj6xl6K/oBiYqc9JNjBEdJ2nGu/USwU8Z1fAsnSokAtYwBbEUOnRXv3qaYIFFeklEVwfXjAJ56FB2xrszLimtQKImvmDYRtWcKB0AQKANoAwXV+Uy0T4eQC/i6AYkXibG5J+H4iT16nFRKtB7qVDD9oRiDPwUq5G2x1RhNMloDU6kurOGSuHKMbTocoQQ9yN9L6TABthh6kQdLWM209CPxeZxsVgV8JO6kcI2Nx4p3+txyOIqOhVBA1f8AmVGv1hnI+l8QzjSgMyaR1j0gioLdacmObInTGhV/Kx8zpn3hrHE1qwQdLb2PD7HxYCNNL3+nly/rrhbtbJh1qg31Vsu3KeEUVMeqq4PkT1wWlXjwq0RAHD8rt0wVqmoEFHkEH4Oh/N0OAFQJ+9/8asfnWcg/IjGmyyr+2NaKnfELaLZcHhH/AIoap/eM74xapBI0vI3BC+YB8XkcFR9/u24pEwvxTI8WADUyC6crTgTQZiu3KkE9fEQ3qMMis2rRyAseRJ3MewvjTkkg93UBE7aT4o6N+UYFVqOszSc9PBfz8WA6qh2hUCqO4LQANWpbwN/fGY5pO28wAAFeBb4f+bGYAOXde6fUSArGXBjRDzqJ6QYM2vflhmmoNgXLadUSGYrAOoLpkj0BPLe2BrSAXMAbOtVf89KP44ep5iK1F99IK2gW7xT/ABxUJZHM95pYNFJ1lXJvEkBtMKItMTJHSQcAp1HiorkB0q1EOmQIViFIEndNLbnxYPk6RWlTQ/CqiP7oAP1xlUsKhqD4gjT+YSh/9KIffAKHMkkqrEkeIyYWet945fPG69RtXDXGhV4gyklSPEdQqLw7G4tJvEQcUILuoJDMWZYM6mN2QbkE3Kcj4Z8IPkKKHNU6o0y1KnT1CDqBq1Rc8+EKPQAYitZU6oHeGDbULgee9x1E+4N8By/eloqlACYLU6jzBtqANOx5iSfOcL9gUguXy4iIo0gQeUIJ299sNUKRBMVHZZOnUEkCbKSAJMWnc4CHZ1RiRSq1XVnq1kpsoie7qOikWKFoQMwP4toIwLs3NO2VV67OS1FajMhZSmqCWUrcBZgxaAZtOLBFHe0jyStmHH+OpTI9iCcLU+DLuE3TLVF9CKDD+GADQza/dAVKpFae6Y1HIeCZKttsA14sVPPB8jmyxYB6gCsUaQylWG4gxJHPr1543Uy2k0EAhaYqhfK1BRH6YllEHGfxVatQz/8Akqu36EfTBEchmap71ajcSVnQ6S0ELGlgCTGpSrb/ABYK1VlqPNT7pERgbzNQElTcyRYCAC2raReKiKzMIh0psecsoamfXgSkDjVfLaxpBK6WptTbxaWRNILA+NYMETPMEMAcFG7ysNL6XYMTZXQFIAI1BmWZuJBsRHmdrUfnrHSWB/0sf1xoVakAqEDzD03YiLCGRlRpUmYkX6iCMaUsdwPYk/qo/TACevUFaqrVPukRGDSQeNdRDmY4APEImdhGI9oVqo/ZilRoqVu7qK14VUd9YO6lgpWDPKwMzuvSDiqk6dRpkMBMGmlMgMJAdJ3SRI2IOCNUJChxDBpsZB4HGpCYkGT5jYgEEYJUO1GrgoyOppt4hUqPTKGwBV1U2aYhhMyJgiCZ+tVXL16hco1Oi9UEO7iaa6oIKrqVgCp53BFxjK9NxwiklSlUpsrqWURNoKsQGBWCOhHpgIy6LRqIKApShWy04hiFMlCdweZ54oPkWqQgqVGDkCXBJWTEnTq8MmIkWG+Fuys1Uq0lNYlW1utQBjClKrKwUn8JFpmYG+HalOT0vPrgVMAVKgPhZ9drH7xZYjoe97yDiKl2claQtWsGBaJVGQgHn4yNQF5A3wp2Xm6zIzVXMipVEzpAVKjICYMXC6iep9MNZSgy6Qahe4uVVfoIxHL0pRkZZR+8DqdmWo7Egx1B9t8Avms+TQr1kdgKdF6tMnUQ/dqXkiRwtcCIOx2gY3Rq1RUyqO/72nUaqRq4e77uSkt1qgQZsnUzgdTKMKNWg7Fg1GqtOod2RkK6Xj411AEjcaWtqIVuvl9VRG/ClQD/ABun/JgBpUr7VHQ23Rqi++lgf9WIPVqDM6C7aO5WrTvBkuVdWI8UMoiRswmZw7oIwHOUJNJ+aF0/w1QD/wD0p0wP7xwhS1SnJqd3UfWmk90a7oJKgQACSgMlwNosLXBKdRhvI9HL/U3wtnqjFqvBTcU6AqpqpqSxAf7okgwB3Zhh+NbHSdTndELBiR0ECecDkJwFfmliuAMxmlNWO7pKylWIEOKeqm2xE6ZtItBGDDtJBTD9/VKligY6IZx/u/3QOskEAWuCORxufv8AKmPAa/sW/Zr/ACB+eF1ohqFFNv8AaFqWsZ0Zl5nrrOEDmdzNRKeteJu8SnpYmT3raQ3Pw7xzE7RjTmo9d6AiFopUVzquX1whWdtVNgSOo85JWE6QBbvVYn0SoR9Y/oYaycd+HO2mkD/hqVT+jYqOTyeezFWmlUIgDqHA4jGoTEzffGYvex8pooUUnw00W4HJQMZjN0NLS46t4kzzO4CkWPQHEVQ/iWAOhG/v5fTG8ZjSirq/Em/Q78/i6jC1Wtaz0rEgjWBG0iC29gI8sZjMExMSVtoM/mH0vGMdTqDHSCLyWA2JMnluSffG8ZgofcsIAC6Ytxjl/QxiK8/BH9/GYzAEGoX4Iv8AGP6GJVNZFtF5Eawd7R4ehxmMxAKoahgkIYsOOCJieV5gYnRV7yF/zjnvyxmMwG8xl9dmRDv8Y5xNo5gAe3ljNLINIVQBAA1i3kLbYzGYaMqO8g6U8vvB78sSDsxiF/zj9cZjMM0RNOoNlSOR7y0yLG3vz59MQps5Fwm8iXH8vbGYzFBVDgWCeneD+WJwwBsvpr3E7bYzGYIxtXRZ/vD+WAtTYmSF2jxg2uflJP1xvGYip0i/RZ8nGJMGGwU9eL9RjeMwGuJhskz+IHl6WNzfz88RZGMXUQRz3AMxPzxmMwpBSWiJX5/TfEXmLFfQz1kc+oGMxmAAqGPgmIPpf83mfnjGVp8Sel/4HGYzAQFJtyU1AmDDHmPPnpBwGllGEDVTgEEQr2gMOvmfnjMZgCaGFta/JsSpz+JfYN/HGYzATFFvxL/kqY3jMZ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bzmary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1676400"/>
            <a:ext cx="2381250" cy="1599088"/>
          </a:xfrm>
          <a:prstGeom prst="rect">
            <a:avLst/>
          </a:prstGeom>
        </p:spPr>
      </p:pic>
      <p:sp>
        <p:nvSpPr>
          <p:cNvPr id="2068" name="AutoShape 20" descr="data:image/jpeg;base64,/9j/4AAQSkZJRgABAQAAAQABAAD/2wCEAAkGBxQTEhUUEBQUFRUXFBYVFhYVGBUWFhoUFxQWFxUYFRUYHSggGholHRQVIjEiJSkrLi4uFx8zODMsNygtLisBCgoKDg0OGxAQGy0kICQsNyw3LDQsNDQsLCwsLCwsLCwsLCwsLCwsLCwsLCwsLCwsLCwsLCwsLCwsLCwsLCwsLP/AABEIAQgAvwMBIgACEQEDEQH/xAAcAAACAgMBAQAAAAAAAAAAAAAABQQGAQMHAgj/xABKEAABAwIDAwkDCQYDBwUBAAABAAIDBBESITEFQVEGEyIyYXGBobFykcEHFEJSYpKi0fAjM3OCsuEkQ8IVNJOzw9LxFlNjg6MI/8QAGQEAAgMBAAAAAAAAAAAAAAAAAAIBAwQF/8QALxEAAgIBBAECBAQHAQAAAAAAAAECEQMEEiExQSJRFDJhoRNxgZEzQlKx0eHwI//aAAwDAQACEQMRAD8A7gFlYIQCgDKEIQAIQhAAheXOAFybDiUn2lt9jB0bd7tPAalVzyxgvUxowcuhySok21Im6uBPAZ+iou0OUT36XPa7TwYEqlqnu6zndwNh7gsc9a/5UaY6X+pnQZuUcY3O8S0fFRv/AFZHwH32qgYexZVL1WT3LfhoHRYeU0R1DvDC4eRTCm2nE/Jrxfgcj7iuU2W5lQ4byew5+qeOsmu+SHpY+DriFz7ZXKSSOwJuPquNx4HVvorlsza0cw6Js7e06+HELZi1EMnHky5MMoE9CEK8qBCEIAEIQgAWCglZCABYIWUIAwCsrBWUACj1dW1gz13DevFfWiMbr2vnoBxPYqBtnbLpCQ0nDvO935BZM+p2emPf9i/Fhc+fBP21yiJNmEE/hHd9YquSyFxu4kniV4UOp2kxuhxHgPiVzW3J2zfGCXCJb3gC5NhxKUVe1zpHl9o6+AUWpmdIelpuA0C1iBSolqRrfO45lzj4lbYq6Rujj3HP1WDAtbokxI2p9rEjpN8QfgVsO1W72u8lF2fBdl+0/BepYFFIWkS4tqRnIkt9ofFNaWrLCCCcswRqO0FVKaFT9jVX+W7vb8QoarlA4nWuT+3RLZkhGO2R3PH/AHdnjxs9XJaWYtIzIzuCNQRoQujbA2pz8edsbcnjt3OA4H4Ebl0dNn3+mXZzs+HbyuhohCFrMwLBKysBAAAsoQgAQhCABR6uoDB27h+ty3SPDQSdAqPyl2qXEsacz1uxu5vjv/us+ozfhql2y3Fj3sX7d2qZXFrT0b5n6x/7UhrKtsYuddw3n+ylTuDGlx0Av/ZVSolMji47/IbguUlfZ04RRsqq579TYfVGnjxUZexGs80nLCTs/pZbx6Jg2mSiK7SHDUK10QEjA5uh8jvBUMWXArNMtMlOn7qZRpqdFkbjTsuD9mfaPoF6ngU/Y0XReOBB94/svdTCosW+SuTwqA67XBw1BunlTGlxp8Tg0bz5b1I6Y2hkDmhw0IunewNpczI15PR6snsH6R7tfA8UjjZhyGm5SIDnnoclEZOMrQkopqmddQlHJWr5ynbc3cy8br6nDkCe0twnxTYlduMtyTRyZKnQLKAhSQCEIQAIQtNXNgYXcNO/cobSVsErE3KXaWBpA3buLzoO4aqkEEm5zJNyeJU/atQZJDncNuO930j8PBLqyobEwudu0HE7gFxck3OTZ08UNsaFG257kRjTV3fu92qXtp16hlD3Ek9Im5H5JlDDfL3IRf0QWwL183TNlOvfzdFkWJ3QKZsWr5p9ndR3W7Dud+fYpD6dRpYEB2XB9MoFRAvPJnaVxzEhzH7snePq/kmNWxKVcp0L9k5SEcW+Yz/Nb6tqh48D2u4Hy0PkpdW9BL7E1WFjZFNcudw6I8cz+u1Zq3JpsaH9gD9Zzj52+CnwM3SIVREtAKY1LUvISgi3ch6m0krPrMbIB2g4XeRjVxAXPeScuGqi+02SP8OP/pLoa6uld4zn6hVMEIQtJQCEIQAKv8qK3C2w1Av/ADHJvqrAVQ9t1HOS9ly7w6rfK6yaydQr3L8EblYsa2wz3ak+ZKp+2doc6/LqNyaPV3inXKmswsEbdX5u9jh4n0KrDG3XOivJ0oLyeQE12ftBzcnjEPxD81FihUlkKYZlooy2QXYb8ePiNyk/NlWKcOYQ5hIPEfrNWWg2u11hKMJ+sOrftG79aJWiqSa6NctOoU8KsM0OVxp2JZUxqCExBMyxuMiMwRxT2i2nzrOl1x1u37QSypYlpkLHBzciP1ZT2PVjyrcsCpu0e4+CgmrD23HiOBUZlRYkcUUFG+pkVl2Wf8PH7PxKpk8ysuxqi9OzsxD3OKGRNcG2qKXuUqd6gh1796gENeT7rVNN/FPnFKPiumrmPJ8f4mmH/wAp8opT8F05dHRfI/zMOq+ZfkCEIWwzAhCEARtpS4Ynnsy7zkPVUM5uce2w7m5et1cOUclorcXAe4E/BU+mHRB45+/P4rma2Vzo2adVGyk8oX4qh/ZZo8Gj4krRDGpG1Wf4iX2yvcEaz+Deuj3DCpkUC9QRJhDCosRsjNp17ECZR062GmUWLuF9PO+PJpu36p08OCkuqWvGWR4H9ZrMkCgzQoDhmqqSmpTCZ53pbUuTIdEHni03HiFmWfeFpnK1qRzdJNdPOTlT+zc07nX8CPzBVdAVh5LUBcXPP7sZH7T9fcPih9Cy6GMgJzPgo8Y170zqgl9kgqHXJSO9XD9lsknuZg/6q6OqNyEgvPK/6kTWDvkdiP8Ay2+9XldTSKsZz9S7mCEIWkzghCEAIOV77Rt/mPub/dIIW5DuHonfLPqN/n9AlEQ0XI1f8Vm7D8iKRtiP/Ey+0PNoK907FmsfimkPF7vcDYei2Mka3rEDs3+SrNd0idTtTSmYEqp6lnHyKbUzQdCD3KGmVtjGGBbjTKPFDwUjpDefHP1SlbIk8KXVMaazPO+yXVBUoZCapYlVSxOqoJTUpkXRE07LFa1KqFHbx93epHA5Dt9AuhbMp+ap42bw0F3tO6TvMqhUUeORjTve0HuuLq/VE6WRXP2I1S5Q2DNbJXXK8GNzrMZ13kMZ7TjYHuF7+Cir4I6LzyDp7U5kOssjn/yjoM94YD4qyLTR0zY42RsyaxrWNHY0AD0W5duEdsUjlTluk2CEITCghCEAIeWDLxNP27e9p/JIoX9AO+wD+G6s/KSLFTv+zZ3uOfldVSkGKIjsc31A8rLl6xVks24H6ChyzkaanO/AfmpGzqcHpOvhBAsNXOOjQl8/X8B6D43TvZxyitwld/MBl8EiXBok+R5s9gbwGuTbAZa9LU23kmyZ8/E09IgHuN/G2nilFAdOGGH3G5P4rKK1xxHFrc3775oKWXOlDXC7CCP1qpD4FXNj1BbI228gEcQck82pVOAbhuBfpOAxEC2WSrceRLZDrSG2vvNh32J+CX1DV62hicGFkmK77A2bYGxzyHkotTI5pIccV2PcDYA3aL2IG5TsLIyIdQEsqWd3xzvb0KnVcxEeLfhB7LkD80snDg913DRv0e11ssXf70KJapC+qg/WR3XUBzbJlnjdcgjE36PFjftZZd6lbK2aHjnH9W5wMLHnFbe5w0B4BPtH/EpckXYlE8vbIGnC03uchodOKfyTbt63yzE2a0Bt2B2Y6udrYcuxaHO6WZDchZxGp+lbOwSOLF33yew22uv60WzYNexlbHjthbfM6B7ha/g0n7yX7TmMdnOcMg89X7PfndIKOsvJiFtMTiQTm64AAB32J14KYxpqSI+ZNM+gwViR4aCToBc9wVD5K8rTg5mSxcC1sZvkS7qtN87W07rcFbZhLzb+cLCObd1QQQbadoXWhNTVo5k4OLpk+N4cARoRcdy9JVR1bnMayEAkNaHOPVblp2lNQnFBCEIA8TxhzS06EEHxFlQtn3a98btQfNpwu9AugKmcqKfmp2yjqu17wLO8rHvCx6yFxUvY0aeXLj7lL5V7KMb+caOg7yOpHqfHsUXZNRo24BDsTCdMWhaewhX6WFsjS1wu0j/wQqRtPYpifhByObTuI+B7FhhLwzWuRnTm1rZAXAvuBzMb+GehTA0TZDcksdvuNfgT2gpJR1EjLYm4t17524YhqOwp3R1p+jFbvIaPcB8E9itDbZWymsIc52IjTcEzqRcDA7Ae4EHvCVw1J+kfdotxqFVJ8ibSLNSAWJdc48ZNhmbEWtuGagVcYLgeAcLccQsmEjyTYLZHRN1f0jw3f3RuYySRVJaUkYLuc3QAAXtuu7eB3LTPQvLsVrcQbZi5I3ixzPvVvnIAsAAOAySmqcp3seIl2fskmTE+2EEEt1xEZCxuLZWvqmj2ltwx1he9i3Fa+tjcZdixzlhZaZJUbmM1Z4wEuuXXJbhFm23g31PBbKgECwIAtaxbfx1HmvcLLDE79BbNkbNdVy4cxE23OuHDURtP1nb+A8FMd0pUiHSVvo57yi2rjkEMdy2MWL9Re1iHG43dvBQItoMGTDuAJtcOte1hcEWuc7719Dz8lqJ7cL6SnLeBij14g2vftVfr/ko2dJcsjfCeMUjgPuuu3yW74Z12Vx1WPppnKaSuvkCcyDcZG4thIG61vVdf5M10lXEWTP6TW5YRhxjQOdmdDqFy/lFyVOzqlsePnGPbjjcRZ1gbFrgMrjLMa33LoXIF3SZ7Dh/SVVjlKGTaxs8YSx7kWxuzi3C6MhrwAHfVcBxHxUxgdcknLcOC2oXROaCEIQAKDtigE0Tmb9Wng4afl4qchRJJqmSm07RQNmTEXifk5pIseA1Hh6WWdvUuOK46zOkO76Q+PgnXKjYpf+2h/eN6wGrgN4+0PMZJVQVokHBw1HxHYuNlxPHKjfCaktyKxBKp8My0bW2c6JxcwExnPL6PYeztUWKdKX9jxk69moShs6x85uVBG0ewzrd84SSOde3VKgVxJ886WVcyyHFxs0XP61U2GhaM3WcfIdwQTwhXFG9/VGXE5D3qZHTBnScb+ngFJqagN18BvUfZezZa13R6EQNjLbLtEYPWd26Dt0TRjKbpA5UrfCPFJSSVUvNxZNGb3kXDG8TxedzfHRdF2Zs9kEbY4hZo8SSdXOO9xOZKxs7Z8cEYjibZo8STvc46lx4qYF1cOBY19TBlyufHgELy6QDIkC+lyvSvKTnXylbEmqaiAwBpEcb8V3NbbE4EanPQrPJCYQTRsmIaTdgzBBc62EXHEi3eQN6s+02kSOJAs5osTlmBaw7ctFQtvfvYwRa88Nv+Mxcqc3+Nf1Ohj9WPb9DrSEIXVOeCEIQAIQhAAq7tzk7jPO05wSakaNcfgfVWJCScIzVMaM3F2igM2gWuwTtMbxrfT9eSkGnjdmWMN99gfNW2u2fHM3DKwOG7iO4jMKtVXJBzSTTS2+y+4/E38lz8mjkvl5Ncc0X3wRvmMX/ts9yg1Gw4z1CWH3j3HPzUiWiro9YsY4twu9CD5LQ6pqBrTyX/AIcvwCzvHNdplql7P7kJ+yJB1S0+JHlZe4Nku/zHADg3M+86KQH1burTyf8ADePN1gt0ew66TUCMfbe1vlHiv42UrFkfSJ3pdtGC+OIWyb6n4lQX7RdI7m4GOc87mi7rcbaNHaclYaHkOwZ1Ern/AGWfs2+JuXH3hMqralDQNwOfFDvwN657cLQXHvK0Y9HJ/NwUy1EV1yKNkcjS4460338003H/ANj/AKXsjLtKuUcYaAGgAAWAGQAGgAVGqvlTpG5Rsnk7Q1rR+NwPkls/yttHUpHH2pA30aVvhjjBUjLOcpvk6al8u0cNyGXFzvsfRc4j+VuZ72sioQ5zjha3njck6Afs0lrvlULicVIWG+eCpcM9/RdEW38EmXe16GTGPPqTLRygcSamtLQXRU8hia7MAtFm+dye8pps/lmfmcUhiLnmKMu6QDQXNFyTmbAngqPsXlPHUsna/EyN0T2yFxDubBGT3vDWjCc87AXyUDZ/LHZ5c6KolnjhaBG1zY7hzWgNuC0uIBtfq3z3LFjWZTdd+TXL8Patx0Wk26ZTilIPADJovwCX7Ri5ySJ+75xBb/jM0U2grtnOo537OkjkLYXkkOJlAtmSHdJvuCgcmozWVIJNoqfA8gb33JYO7o+XaonhmsiTdthGcaclwkdJQhC6hgBCEIAEIQgAQhCABCEEoA8udYJOOVdHa7aiN/8ADPOf0XTgtvrv9FyXlb8jkNnTUEpgwhzjG+72ZAnoOvibpvv4JJ7q9JZjUG6my8zcsqcdUSO7mgf1EKDNy4+pD953wAXznSbbnZ1ZH92N3ock1puWU46xxd7Wn0sVjnPP4ZvWkgjtE/LOc9VsbfAk+ZXP6/k5JM980EokMji9wkJxYnZnpbu492iW0vLW/Wa3wxN9bqbHylgJuWuaeLSPgQq4Z8kH6uRMujU0tvD+hHdsOqZrTvPazC8eoKjyUszf8qVvew/krHS8rGDq1Lm+22/m4W804pOVrz+7mgf90n3NctHxUGuV9iiOm1ON7oSr6839mjms4kBzDge0YSl8lM5xyAP8zfzXbYOUdU44Q2HPfgffw6ambcqpoWsdGOlhzBu4EkZ3F1bj2TVxX2CefVJ1PI/3f+ThlLsqo6QjabOGFwBJDm3BsQy99F6byFqX6NcB7Dwf/wBAwea6fVcoam3SfGz+S39RKSVO23OuH1JN/qYRb7gVXxUF0T8Nlly2IKHkg2kvJNJgOEjrAvNxm1rWZC+hzdlfTVWHk3yhloS8wBjg/DiD8R6t7WIIt1ik09TE03e4X4vdn5lRpNsU460hPsNJ87WVE8spyTijVi06hFp82dIp/lVcP3tM09rHkeRafVM6b5VaQ/vI54+3C1w/C6/kuQna0Z/dU80na7ojyUafaEu6KKPv6TvVMs2Vdsl6XG/B32k+UDZ8mlQG/wARskfm9oHmrKxwIBGYIuD2FfPXIjkzUVlWxtUyobT5ve4ROjY7DYhmPCOtpre17cV9CsYAABkALAdg0WvFKUlcjFqMcIOos9IQhWmcEIQgAWEFZQAIQhAHC/8A+goAKimLQATDISQAL2eNeK5VG02v2LsXy9RXlgPCCT+oLmENN+yPslY8s6k0dnTfwkLhUEahezO06gp9LsguGIWsb5b9UrqNmOG79eCqU4suRBIH0XELW4njdbXwkaheQ1WJk0e4NoSx/u5Ht9lzh6FTajlPWSNwvqZnAbi935pbLHYjtU0UQ5gvt0r2vn9YBS3FCOPJDdVOOZcSeJzPvK9NlJ6z3W70zmoMUUeBo0BJ01A1WuLY5Op9yTfElL3LLsjkS6VjXnmhcAtxyAEtIBBsN1iLKfU8lqmNxbSRQSEcHNa6/sOsfNI6fZ8jmCPFK5g0ZicWDf1Rlqp42AW9MsDTxyvfiN6V5Mfs3+pTtyX8y/b/AGKtomtilbHVMMROdsIzHY7O/gVc/kPBNfKXEm0Mtr5/5sOig8qmYmUBvciB1yczq3enPyLx2rZf4Mv/ADIUyaWRJfQWbvC2ztKEIW85IIQhAAsErJWAgAAWUIQAIQhAHJ/lqhvJF/Bk/qC51DS/sj7Ll0X5R9q09TIBBNHIY43tdhcDZ19Ad+m5VWKl/YO9hy5Wd/8Aozr4OMaTIIeA21xfP1UCpcvclMTvUaSifuIPvCrLyBUlQGHpeI9VOqaaQasce4X9FAh64BuDibrlvV8FwMiTWU/SZ3n1CamD/Dnv/wBQXuspunH4+rUyfB+xPf8A6gqnLhC2eKCKzG+wPQK0Q7OiboweOfqkbI7MYfsj0Uio2+dGMHjc+QVbtiO2PgOCXbYnDW5kDvySSWqqpNMTR2WZ/dRf9gvebyP9XH3lQl7go+46rCJGUxGYETreSsXySRWrJP4Mn/MiVNfs6a7GxTiNrYy3pAE3420OXojY20KilmaRPhdjDXPa5uHAXNLrgtItkD1TotO6O9ST9irY3jcf+7Po5C1wSBzQ5pDgQCHNN2kEZEEahbF0zkghCwUACyhCABCEIAQ8tOUjdn0zqh7DIA5rcIIGbjYZncuQ7c+UiWtaWCZsMZyLGXYSODpDmfCw7F3tzQciLjgVXdq8hdn1FzLSxXOrmDm3eLmWJVWSDl06NGHJCHzKzgJ2cCLjMcQstZK3Jr3AcL3HuK6ftD5F6e5dSVE0B4G0jf8AS7zSCt+TfacN+bdDUtGmeF58HgC/8xWOWnmuuTfHU45eSotqpBqAfIrcyvH0mkeak11NUQf73STR/awkt+91fNRI6qB+jwPay89PNUuLXaLk0+iVHUMO8frvW4xNOtj3/wB1G+YBwu2xHZY+i1/MXN6pI7kgE6spelH4/wClTpqf9ke8f1BJxNKLXOK2l8/1on+zy6WO7zhzIs0cDxKhkM8/N2c23nCALDU23ea1iaNvUaT7IsPep/zNu/O2l7m3dfRDqYJbFsWPqnbmgd+ZUWV7zqT6eiYzSRj6QvwGfovdFRvmNoYpH9rWkj36BMvoTaQhfATqvPzW+Vsxp+S6Ls/kHO7ORrIx9s4j91tx5p/SfJ/AP3r3v7BaNvln5q+ODJLwUy1OOPk5fsPlDVUWUMlma82/pR/d1HgQuycjtsyVdOJZo+adiLbdKxAAs4Ys7G/bpqpVBsOnhN4oY2n62EF33jn5pktuHFKHb/QxZs0Z9R/UwSgBACyrzOCEIQAIQhAAhCEACEIQBghJNq8kKKouZ6WFxOrg0Mf99lneaeIQ1ZKk10c12j8jlI4l1NLPTu3Wdjb59L8Srtb8mu1If3E8NS0fRf0Xn7+X412xCreKD7RfHU5F5s+dK2Otp/8AfNnytG98YLm+9uJv4l5oeVLCAyngnlfn0GtzvwOG59wX0YVrjhaCS1rQTqQAL99tVS9LBlnxj8o4rQ7D2xU9WnZTMP0pSAfcbu/CrHQfJW52dbVyScWxizfe+/kAul3RdOtNjXgSWqm+uCv7M5FUUFsEDXEfSkvIfDHcDwAT9rABYCw4DRZusq5RS6RRKTl2wQhCkUwQgFZWCEAZQhCABCEIAj18TnRuEbsD7dF24OGYvbUXGY4XSf8A2TVWFqk6nFe+bQQ1tvtYC8k73YToEIQBth2dUDnLz4g5rmszIc29w12Ig3Ia2PdqXngFpi2PUA4+dGM2vZ0liG2sDe9zlYutfXLchCAMO2NPmeds8knFjksCYXMybpkS0/8AjP27ZVTh6M5xdG2J7i0WLycVmguHSZwJwajNCEAYGyKgZMmsOl9N5uC55tmMr4m9LVuGwut9Js6Zjnu5wWeOqS44XYIm4rkdM9B2vZpcoQgDSdl1JAtNh6BHXe6xtINSM7lzHXObcFhkVO2bRSRucXyF7SMgXOdb9pIRr9h0bf5UIQBvq6YvhdGTcuYWk6XJFr5aJNDsGQEEmPLMAEtLAHSHAxzWjJ3OAF1gctChCAMRbBktFfmwWNDMQJdZocScIczVwNr3Ftc1mm2HIzm8PNgMe4iziC1roebIFmAOdcl1yAdB2oQgDVDyeka2Np5lwa8OJzDgGiPNjgy13GO5JFwMgd6tCEIAEIQgAQh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 descr="sound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3810000"/>
            <a:ext cx="1981200" cy="2184627"/>
          </a:xfrm>
          <a:prstGeom prst="rect">
            <a:avLst/>
          </a:prstGeom>
        </p:spPr>
      </p:pic>
      <p:pic>
        <p:nvPicPr>
          <p:cNvPr id="32" name="Picture 31" descr="numbers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3600" y="3886200"/>
            <a:ext cx="2343150" cy="19526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33600" y="3352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Image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33528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Text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6000" y="6019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Sound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5600" y="5943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Numbers</a:t>
            </a:r>
            <a:endParaRPr lang="en-US" sz="2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Valuable Information   Characteristics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Accessible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information should be easily accessible by authorized user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Accurate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: Information should be free of errors and correct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Complete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: Information should contain all important facts required to be useful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Economical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: Information should be cheap to produce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Relevant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: Information should be related to the topic that the information is about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Concepts of System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</a:t>
            </a:r>
            <a:endParaRPr lang="en-US" sz="1100" b="1" dirty="0"/>
          </a:p>
        </p:txBody>
      </p:sp>
      <p:pic>
        <p:nvPicPr>
          <p:cNvPr id="16" name="Picture 7" descr="Fig 1-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85800" y="3048000"/>
            <a:ext cx="8239125" cy="3187479"/>
          </a:xfrm>
          <a:prstGeom prst="rect">
            <a:avLst/>
          </a:prstGeom>
          <a:noFill/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524000" y="1828800"/>
            <a:ext cx="7543800" cy="458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latin typeface="Arial" pitchFamily="34" charset="0"/>
              </a:rPr>
              <a:t>System</a:t>
            </a:r>
            <a:r>
              <a:rPr lang="en-US" sz="2800" dirty="0" smtClean="0">
                <a:latin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</a:rPr>
              <a:t>A set of components that work together and interact to accomplish predefined goals.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Information Technology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Information Technologies are systems of hardware and software that: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Capture (input)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process (Process)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exchange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store and/or present information (out put)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6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7</a:t>
            </a:r>
            <a:endParaRPr lang="en-US" sz="1100" b="1" dirty="0"/>
          </a:p>
        </p:txBody>
      </p:sp>
      <p:pic>
        <p:nvPicPr>
          <p:cNvPr id="15" name="Picture 14" descr="comput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2438400"/>
            <a:ext cx="2819400" cy="161925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886200" y="5181600"/>
            <a:ext cx="17526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</a:rPr>
              <a:t>Process</a:t>
            </a:r>
            <a:endParaRPr lang="en-US" sz="2400" b="1" dirty="0">
              <a:latin typeface="Arial" pitchFamily="34" charset="0"/>
            </a:endParaRPr>
          </a:p>
        </p:txBody>
      </p:sp>
      <p:sp>
        <p:nvSpPr>
          <p:cNvPr id="17" name="Notched Right Arrow 16"/>
          <p:cNvSpPr/>
          <p:nvPr/>
        </p:nvSpPr>
        <p:spPr>
          <a:xfrm>
            <a:off x="2514600" y="5410200"/>
            <a:ext cx="1295400" cy="457200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</a:rPr>
              <a:t>input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18" name="Notched Right Arrow 17"/>
          <p:cNvSpPr/>
          <p:nvPr/>
        </p:nvSpPr>
        <p:spPr>
          <a:xfrm>
            <a:off x="5715000" y="5410200"/>
            <a:ext cx="1371600" cy="457200"/>
          </a:xfrm>
          <a:prstGeom prst="notch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</a:rPr>
              <a:t>Output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4724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IT example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772400" cy="47244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Capture: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cell phone captures human voice and convert it into electrical signal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Process: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Network equipment determine where to routes the call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Exchange: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Network routes the call form original to destination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Store: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A voice mail system stores the information for later use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Present: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cell phone convert signal to understandable sound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8</a:t>
            </a:r>
            <a:endParaRPr lang="en-US" sz="1100" b="1" dirty="0"/>
          </a:p>
        </p:txBody>
      </p:sp>
      <p:pic>
        <p:nvPicPr>
          <p:cNvPr id="15" name="Picture 5" descr="Scan0012"/>
          <p:cNvPicPr>
            <a:picLocks noChangeAspect="1" noChangeArrowheads="1"/>
          </p:cNvPicPr>
          <p:nvPr/>
        </p:nvPicPr>
        <p:blipFill>
          <a:blip r:embed="rId7">
            <a:lum bright="-20000" contrast="40000"/>
          </a:blip>
          <a:srcRect b="33871"/>
          <a:stretch>
            <a:fillRect/>
          </a:stretch>
        </p:blipFill>
        <p:spPr bwMode="auto">
          <a:xfrm>
            <a:off x="1905000" y="1676400"/>
            <a:ext cx="66479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hardw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524000"/>
            <a:ext cx="2133600" cy="2143125"/>
          </a:xfrm>
          <a:prstGeom prst="rect">
            <a:avLst/>
          </a:prstGeom>
        </p:spPr>
      </p:pic>
      <p:pic>
        <p:nvPicPr>
          <p:cNvPr id="20" name="Picture 19" descr="softwa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962400"/>
            <a:ext cx="2000250" cy="1981200"/>
          </a:xfrm>
          <a:prstGeom prst="rect">
            <a:avLst/>
          </a:prstGeom>
        </p:spPr>
      </p:pic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System components </a:t>
            </a:r>
            <a:endParaRPr lang="en-US" sz="44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43800" cy="45811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Hardware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Mechanical devices in the computer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Anything that can be touched</a:t>
            </a:r>
          </a:p>
          <a:p>
            <a:pPr lvl="1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Software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Tell the computer what to do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Also called a program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Thousands of programs exist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Some for computer’s own use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Some for the service of the user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FC2C-0C8B-4523-B408-2B2AC805BEB4}" type="datetime1">
              <a:rPr lang="en-GB" smtClean="0"/>
              <a:pPr/>
              <a:t>02/01/2015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dirty="0" smtClean="0"/>
              <a:t>Introduction to Information Technology                                      HUD    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8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9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721</Words>
  <Application>Microsoft Office PowerPoint</Application>
  <PresentationFormat>On-screen Show (4:3)</PresentationFormat>
  <Paragraphs>223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2: Introduction to Information Technology</vt:lpstr>
      <vt:lpstr>Lecture outline </vt:lpstr>
      <vt:lpstr>Information  </vt:lpstr>
      <vt:lpstr>Conveying information in past </vt:lpstr>
      <vt:lpstr> Valuable Information   Characteristics </vt:lpstr>
      <vt:lpstr>Concepts of System </vt:lpstr>
      <vt:lpstr>Information Technology </vt:lpstr>
      <vt:lpstr>IT example </vt:lpstr>
      <vt:lpstr>System components </vt:lpstr>
      <vt:lpstr>Computer System </vt:lpstr>
      <vt:lpstr>Information processing cycle </vt:lpstr>
      <vt:lpstr>Input </vt:lpstr>
      <vt:lpstr>Output </vt:lpstr>
      <vt:lpstr>Processor </vt:lpstr>
      <vt:lpstr>Storage </vt:lpstr>
      <vt:lpstr>Computers are everywhere </vt:lpstr>
      <vt:lpstr>Future of Information Technology </vt:lpstr>
      <vt:lpstr>Examples of IT Careers </vt:lpstr>
      <vt:lpstr>Slide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shania</cp:lastModifiedBy>
  <cp:revision>181</cp:revision>
  <dcterms:created xsi:type="dcterms:W3CDTF">2013-08-21T19:17:07Z</dcterms:created>
  <dcterms:modified xsi:type="dcterms:W3CDTF">2015-01-01T22:38:36Z</dcterms:modified>
</cp:coreProperties>
</file>