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1" r:id="rId4"/>
    <p:sldId id="276" r:id="rId5"/>
    <p:sldId id="277" r:id="rId6"/>
    <p:sldId id="284" r:id="rId7"/>
    <p:sldId id="283" r:id="rId8"/>
    <p:sldId id="279" r:id="rId9"/>
    <p:sldId id="278" r:id="rId10"/>
    <p:sldId id="280" r:id="rId11"/>
    <p:sldId id="281" r:id="rId12"/>
    <p:sldId id="282" r:id="rId13"/>
    <p:sldId id="286" r:id="rId14"/>
    <p:sldId id="287" r:id="rId15"/>
    <p:sldId id="285" r:id="rId16"/>
    <p:sldId id="288" r:id="rId17"/>
    <p:sldId id="289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FFF"/>
    <a:srgbClr val="F7E289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398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010D2-330E-4C04-AE0D-8B9871FD1ECD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04260-31A0-4B32-B8A7-E597813EF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19295" y="985720"/>
            <a:ext cx="4428445" cy="122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2665475"/>
            <a:ext cx="6400800" cy="106893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157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3FCE-782D-4E6A-9083-2A666F0F6EB1}" type="datetime1">
              <a:rPr lang="en-GB" smtClean="0"/>
              <a:pPr/>
              <a:t>22/01/2015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9E69-A9C9-4EBF-A345-5E0FFEE6327F}" type="datetime1">
              <a:rPr lang="en-GB" smtClean="0"/>
              <a:pPr/>
              <a:t>22/01/2015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1719-6A8C-4ECB-B0DC-5370BBBD52AB}" type="datetime1">
              <a:rPr lang="en-GB" smtClean="0"/>
              <a:pPr/>
              <a:t>22/01/2015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30BB-6338-44C9-A9D8-3912B665B1A7}" type="datetime1">
              <a:rPr lang="en-GB" smtClean="0"/>
              <a:pPr/>
              <a:t>22/01/2015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680310"/>
            <a:ext cx="656631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749245"/>
            <a:ext cx="6413610" cy="458115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BF66-DBB9-4148-BA8B-BBD05B14443E}" type="datetime1">
              <a:rPr lang="en-GB" smtClean="0"/>
              <a:pPr/>
              <a:t>22/01/2015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57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677-6FD7-41B6-8ADA-ABD2EC97EA2E}" type="datetime1">
              <a:rPr lang="en-GB" smtClean="0"/>
              <a:pPr/>
              <a:t>22/01/2015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8945-51C5-4AF9-9849-92F93021D809}" type="datetime1">
              <a:rPr lang="en-GB" smtClean="0"/>
              <a:pPr/>
              <a:t>22/01/2015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33C0-0D77-44D4-B954-4C6E3F4A2E98}" type="datetime1">
              <a:rPr lang="en-GB" smtClean="0"/>
              <a:pPr/>
              <a:t>22/01/2015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680310"/>
            <a:ext cx="624443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1425" y="1749245"/>
            <a:ext cx="3054100" cy="773424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1425" y="2512770"/>
            <a:ext cx="3054100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3640" y="1749245"/>
            <a:ext cx="3054100" cy="77342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3640" y="2512770"/>
            <a:ext cx="3054100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95F3-42C3-4EB4-88B5-42E1CC883CA7}" type="datetime1">
              <a:rPr lang="en-GB" smtClean="0"/>
              <a:pPr/>
              <a:t>22/01/2015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B7B8-319F-4164-9E91-CE989EDF82BE}" type="datetime1">
              <a:rPr lang="en-GB" smtClean="0"/>
              <a:pPr/>
              <a:t>22/01/2015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FA6E-3C85-492B-9228-1C2841F02F9F}" type="datetime1">
              <a:rPr lang="en-GB" smtClean="0"/>
              <a:pPr/>
              <a:t>22/01/2015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4072-9DC5-42E5-8985-B41115E13800}" type="datetime1">
              <a:rPr lang="en-GB" smtClean="0"/>
              <a:pPr/>
              <a:t>22/01/2015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C2788-4398-4D2B-8330-40164B671647}" type="datetime1">
              <a:rPr lang="en-GB" smtClean="0"/>
              <a:pPr/>
              <a:t>22/01/2015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8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9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0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4.jpeg"/><Relationship Id="rId7" Type="http://schemas.openxmlformats.org/officeDocument/2006/relationships/image" Target="../media/image3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24.jpeg"/><Relationship Id="rId4" Type="http://schemas.openxmlformats.org/officeDocument/2006/relationships/image" Target="../media/image5.jpeg"/><Relationship Id="rId9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6.jpeg"/><Relationship Id="rId7" Type="http://schemas.openxmlformats.org/officeDocument/2006/relationships/image" Target="../media/image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7.jpeg"/><Relationship Id="rId9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5.jpeg"/><Relationship Id="rId7" Type="http://schemas.openxmlformats.org/officeDocument/2006/relationships/image" Target="../media/image2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7.jpeg"/><Relationship Id="rId3" Type="http://schemas.openxmlformats.org/officeDocument/2006/relationships/image" Target="../media/image4.jpeg"/><Relationship Id="rId7" Type="http://schemas.openxmlformats.org/officeDocument/2006/relationships/image" Target="../media/image3.jpeg"/><Relationship Id="rId12" Type="http://schemas.openxmlformats.org/officeDocument/2006/relationships/image" Target="../media/image36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35.jpeg"/><Relationship Id="rId5" Type="http://schemas.openxmlformats.org/officeDocument/2006/relationships/image" Target="../media/image6.jpeg"/><Relationship Id="rId10" Type="http://schemas.openxmlformats.org/officeDocument/2006/relationships/image" Target="../media/image34.jpeg"/><Relationship Id="rId4" Type="http://schemas.openxmlformats.org/officeDocument/2006/relationships/image" Target="../media/image5.jpeg"/><Relationship Id="rId9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9.jpeg"/><Relationship Id="rId7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4.jpeg"/><Relationship Id="rId7" Type="http://schemas.openxmlformats.org/officeDocument/2006/relationships/image" Target="../media/image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jpeg"/><Relationship Id="rId7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985720"/>
            <a:ext cx="5113941" cy="12216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Lecture 3: </a:t>
            </a:r>
            <a:br>
              <a:rPr lang="en-US" sz="4000" b="1" dirty="0" smtClean="0"/>
            </a:br>
            <a:r>
              <a:rPr lang="en-US" sz="4000" b="1" dirty="0" smtClean="0"/>
              <a:t>IT in communication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Hoger Mahmud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path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3" y="6705601"/>
            <a:ext cx="692727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Chain network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A chain network </a:t>
            </a:r>
            <a:r>
              <a:rPr lang="en-GB" dirty="0" err="1" smtClean="0">
                <a:solidFill>
                  <a:schemeClr val="tx1"/>
                </a:solidFill>
                <a:latin typeface="Arial" pitchFamily="34" charset="0"/>
              </a:rPr>
              <a:t>e.g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formal contact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 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22/01/2015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10</a:t>
            </a:r>
            <a:endParaRPr lang="en-US" sz="11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2590800"/>
            <a:ext cx="7002463" cy="2895600"/>
            <a:chOff x="381000" y="2514600"/>
            <a:chExt cx="8374063" cy="3468688"/>
          </a:xfrm>
        </p:grpSpPr>
        <p:pic>
          <p:nvPicPr>
            <p:cNvPr id="16" name="Picture 6" descr="bd05545_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81000" y="4876800"/>
              <a:ext cx="1516063" cy="103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7" descr="bd05545_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371600" y="3200400"/>
              <a:ext cx="1516063" cy="103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 descr="bd05545_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962400" y="2514600"/>
              <a:ext cx="1516063" cy="103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9" descr="bd05545_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248400" y="3276600"/>
              <a:ext cx="1516063" cy="103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0" descr="bd05545_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239000" y="4953000"/>
              <a:ext cx="1516063" cy="103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2971800" y="32004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 flipH="1">
              <a:off x="838200" y="4267200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5486400" y="3048000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7391400" y="43434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Circle network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A circle network e.g. between people at the same level</a:t>
            </a:r>
          </a:p>
          <a:p>
            <a:pPr>
              <a:buNone/>
            </a:pP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 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22/01/2015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11</a:t>
            </a:r>
            <a:endParaRPr lang="en-US" sz="1100" b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2438400" y="2590800"/>
            <a:ext cx="5241925" cy="3871913"/>
            <a:chOff x="2819400" y="2057400"/>
            <a:chExt cx="5241925" cy="3871913"/>
          </a:xfrm>
        </p:grpSpPr>
        <p:pic>
          <p:nvPicPr>
            <p:cNvPr id="27" name="Picture 4" descr="bd07153_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172200" y="4648200"/>
              <a:ext cx="974725" cy="105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5" descr="bd07153_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810000" y="4876800"/>
              <a:ext cx="974725" cy="105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6" descr="bd07153_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819400" y="3124200"/>
              <a:ext cx="974725" cy="105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7" descr="bd07153_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876800" y="2057400"/>
              <a:ext cx="974725" cy="105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8" descr="bd07153_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086600" y="3048000"/>
              <a:ext cx="974725" cy="105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Line 9"/>
            <p:cNvSpPr>
              <a:spLocks noChangeShapeType="1"/>
            </p:cNvSpPr>
            <p:nvPr/>
          </p:nvSpPr>
          <p:spPr bwMode="auto">
            <a:xfrm flipV="1">
              <a:off x="3733800" y="2895600"/>
              <a:ext cx="1143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6019800" y="2895600"/>
              <a:ext cx="990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6934200" y="41148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 flipH="1">
              <a:off x="4876800" y="54102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 flipH="1" flipV="1">
              <a:off x="3505200" y="4267200"/>
              <a:ext cx="533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All channel network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All channel network e.g. The internet</a:t>
            </a:r>
          </a:p>
          <a:p>
            <a:pPr>
              <a:buNone/>
            </a:pP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 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22/01/2015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12</a:t>
            </a:r>
            <a:endParaRPr lang="en-US" sz="1100" b="1" dirty="0"/>
          </a:p>
        </p:txBody>
      </p:sp>
      <p:grpSp>
        <p:nvGrpSpPr>
          <p:cNvPr id="82" name="Group 81"/>
          <p:cNvGrpSpPr/>
          <p:nvPr/>
        </p:nvGrpSpPr>
        <p:grpSpPr>
          <a:xfrm>
            <a:off x="1828800" y="2362200"/>
            <a:ext cx="5697538" cy="3841750"/>
            <a:chOff x="2357422" y="2285992"/>
            <a:chExt cx="5697538" cy="3841750"/>
          </a:xfrm>
        </p:grpSpPr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>
              <a:off x="4267200" y="3429000"/>
              <a:ext cx="114300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4" name="Group 19"/>
            <p:cNvGrpSpPr/>
            <p:nvPr/>
          </p:nvGrpSpPr>
          <p:grpSpPr>
            <a:xfrm>
              <a:off x="2357422" y="2285992"/>
              <a:ext cx="5697538" cy="3841750"/>
              <a:chOff x="2438400" y="2362200"/>
              <a:chExt cx="5697538" cy="3841750"/>
            </a:xfrm>
          </p:grpSpPr>
          <p:sp>
            <p:nvSpPr>
              <p:cNvPr id="85" name="Line 11"/>
              <p:cNvSpPr>
                <a:spLocks noChangeShapeType="1"/>
              </p:cNvSpPr>
              <p:nvPr/>
            </p:nvSpPr>
            <p:spPr bwMode="auto">
              <a:xfrm>
                <a:off x="6019800" y="3200400"/>
                <a:ext cx="9906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6" name="Group 18"/>
              <p:cNvGrpSpPr/>
              <p:nvPr/>
            </p:nvGrpSpPr>
            <p:grpSpPr>
              <a:xfrm>
                <a:off x="2438400" y="2362200"/>
                <a:ext cx="5697538" cy="3841750"/>
                <a:chOff x="2438400" y="2362200"/>
                <a:chExt cx="5697538" cy="3841750"/>
              </a:xfrm>
            </p:grpSpPr>
            <p:pic>
              <p:nvPicPr>
                <p:cNvPr id="87" name="Picture 4" descr="bd06662_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953000" y="2362200"/>
                  <a:ext cx="973138" cy="946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8" name="Picture 5" descr="bd06662_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438400" y="3581400"/>
                  <a:ext cx="973138" cy="946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9" name="Picture 6" descr="bd06662_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733800" y="5257800"/>
                  <a:ext cx="973138" cy="946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0" name="Picture 7" descr="bd06662_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6705600" y="5257800"/>
                  <a:ext cx="973138" cy="946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1" name="Picture 8" descr="bd06662_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7162800" y="3429000"/>
                  <a:ext cx="973138" cy="946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2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3276600" y="4572000"/>
                  <a:ext cx="533400" cy="838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581400" y="3124200"/>
                  <a:ext cx="1295400" cy="762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7086600" y="4419600"/>
                  <a:ext cx="457200" cy="838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Line 13"/>
                <p:cNvSpPr>
                  <a:spLocks noChangeShapeType="1"/>
                </p:cNvSpPr>
                <p:nvPr/>
              </p:nvSpPr>
              <p:spPr bwMode="auto">
                <a:xfrm>
                  <a:off x="4724400" y="5943600"/>
                  <a:ext cx="1600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876800" y="4191000"/>
                  <a:ext cx="2286000" cy="1371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Line 15"/>
                <p:cNvSpPr>
                  <a:spLocks noChangeShapeType="1"/>
                </p:cNvSpPr>
                <p:nvPr/>
              </p:nvSpPr>
              <p:spPr bwMode="auto">
                <a:xfrm>
                  <a:off x="3581400" y="4038600"/>
                  <a:ext cx="2971800" cy="1447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Line 17"/>
                <p:cNvSpPr>
                  <a:spLocks noChangeShapeType="1"/>
                </p:cNvSpPr>
                <p:nvPr/>
              </p:nvSpPr>
              <p:spPr bwMode="auto">
                <a:xfrm>
                  <a:off x="5791200" y="3429000"/>
                  <a:ext cx="914400" cy="1828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Line 18"/>
                <p:cNvSpPr>
                  <a:spLocks noChangeShapeType="1"/>
                </p:cNvSpPr>
                <p:nvPr/>
              </p:nvSpPr>
              <p:spPr bwMode="auto">
                <a:xfrm>
                  <a:off x="3886200" y="3962400"/>
                  <a:ext cx="3200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hu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200"/>
            <a:ext cx="1604962" cy="1604962"/>
          </a:xfrm>
          <a:prstGeom prst="rect">
            <a:avLst/>
          </a:prstGeom>
        </p:spPr>
      </p:pic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Communication hardware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543800" cy="4800600"/>
          </a:xfrm>
        </p:spPr>
        <p:txBody>
          <a:bodyPr>
            <a:normAutofit lnSpcReduction="10000"/>
          </a:bodyPr>
          <a:lstStyle/>
          <a:p>
            <a:pPr marL="640080" lvl="1" indent="-365760">
              <a:buFont typeface="Arial" pitchFamily="34" charset="0"/>
              <a:buChar char="•"/>
              <a:defRPr/>
            </a:pPr>
            <a:r>
              <a:rPr lang="en-JM" sz="2400" b="1" dirty="0" smtClean="0">
                <a:solidFill>
                  <a:schemeClr val="tx1"/>
                </a:solidFill>
                <a:latin typeface="Arial" pitchFamily="34" charset="0"/>
              </a:rPr>
              <a:t>Modem</a:t>
            </a:r>
            <a:r>
              <a:rPr lang="en-JM" sz="2400" dirty="0" smtClean="0">
                <a:solidFill>
                  <a:schemeClr val="tx1"/>
                </a:solidFill>
                <a:latin typeface="Arial" pitchFamily="34" charset="0"/>
              </a:rPr>
              <a:t> – device used to convert between </a:t>
            </a:r>
            <a:r>
              <a:rPr lang="en-JM" sz="2400" dirty="0" err="1" smtClean="0">
                <a:solidFill>
                  <a:schemeClr val="tx1"/>
                </a:solidFill>
                <a:latin typeface="Arial" pitchFamily="34" charset="0"/>
              </a:rPr>
              <a:t>analog</a:t>
            </a:r>
            <a:r>
              <a:rPr lang="en-JM" sz="2400" dirty="0" smtClean="0">
                <a:solidFill>
                  <a:schemeClr val="tx1"/>
                </a:solidFill>
                <a:latin typeface="Arial" pitchFamily="34" charset="0"/>
              </a:rPr>
              <a:t> and digital signals</a:t>
            </a:r>
          </a:p>
          <a:p>
            <a:pPr marL="640080" lvl="1" indent="-365760">
              <a:buFont typeface="Arial" pitchFamily="34" charset="0"/>
              <a:buChar char="•"/>
              <a:defRPr/>
            </a:pPr>
            <a:endParaRPr lang="en-JM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640080" lvl="1" indent="-365760">
              <a:buFont typeface="Arial" pitchFamily="34" charset="0"/>
              <a:buChar char="•"/>
              <a:defRPr/>
            </a:pPr>
            <a:r>
              <a:rPr lang="en-JM" sz="2400" b="1" dirty="0" smtClean="0">
                <a:solidFill>
                  <a:schemeClr val="tx1"/>
                </a:solidFill>
                <a:latin typeface="Arial" pitchFamily="34" charset="0"/>
              </a:rPr>
              <a:t>NIC</a:t>
            </a:r>
            <a:r>
              <a:rPr lang="en-JM" sz="2400" dirty="0" smtClean="0">
                <a:solidFill>
                  <a:schemeClr val="tx1"/>
                </a:solidFill>
                <a:latin typeface="Arial" pitchFamily="34" charset="0"/>
              </a:rPr>
              <a:t> - computer hardware to allow the attached computer to communicate by network </a:t>
            </a:r>
          </a:p>
          <a:p>
            <a:pPr marL="640080" lvl="1" indent="-365760">
              <a:buFont typeface="Arial" pitchFamily="34" charset="0"/>
              <a:buChar char="•"/>
              <a:defRPr/>
            </a:pPr>
            <a:endParaRPr lang="en-JM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640080" lvl="1" indent="-365760">
              <a:buFont typeface="Arial" pitchFamily="34" charset="0"/>
              <a:buChar char="•"/>
              <a:defRPr/>
            </a:pPr>
            <a:r>
              <a:rPr lang="en-JM" sz="2400" b="1" dirty="0" smtClean="0">
                <a:solidFill>
                  <a:schemeClr val="tx1"/>
                </a:solidFill>
                <a:latin typeface="Arial" pitchFamily="34" charset="0"/>
              </a:rPr>
              <a:t>Hub</a:t>
            </a:r>
            <a:r>
              <a:rPr lang="en-JM" sz="2400" dirty="0" smtClean="0">
                <a:solidFill>
                  <a:schemeClr val="tx1"/>
                </a:solidFill>
                <a:latin typeface="Arial" pitchFamily="34" charset="0"/>
              </a:rPr>
              <a:t> -a device for connecting multiple twisted pair of wires or </a:t>
            </a:r>
            <a:r>
              <a:rPr lang="en-JM" sz="2400" dirty="0" err="1" smtClean="0">
                <a:solidFill>
                  <a:schemeClr val="tx1"/>
                </a:solidFill>
                <a:latin typeface="Arial" pitchFamily="34" charset="0"/>
              </a:rPr>
              <a:t>fiber</a:t>
            </a:r>
            <a:r>
              <a:rPr lang="en-JM" sz="2400" dirty="0" smtClean="0">
                <a:solidFill>
                  <a:schemeClr val="tx1"/>
                </a:solidFill>
                <a:latin typeface="Arial" pitchFamily="34" charset="0"/>
              </a:rPr>
              <a:t>-optic </a:t>
            </a:r>
          </a:p>
          <a:p>
            <a:pPr marL="640080" lvl="1" indent="-365760">
              <a:buFont typeface="Arial" pitchFamily="34" charset="0"/>
              <a:buChar char="•"/>
              <a:defRPr/>
            </a:pPr>
            <a:endParaRPr lang="en-JM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640080" lvl="1" indent="-365760">
              <a:buFont typeface="Arial" pitchFamily="34" charset="0"/>
              <a:buChar char="•"/>
              <a:defRPr/>
            </a:pPr>
            <a:r>
              <a:rPr lang="en-JM" sz="2400" b="1" dirty="0" smtClean="0">
                <a:solidFill>
                  <a:schemeClr val="tx1"/>
                </a:solidFill>
                <a:latin typeface="Arial" pitchFamily="34" charset="0"/>
              </a:rPr>
              <a:t>Repeate</a:t>
            </a:r>
            <a:r>
              <a:rPr lang="en-JM" sz="2400" dirty="0" smtClean="0">
                <a:solidFill>
                  <a:schemeClr val="tx1"/>
                </a:solidFill>
                <a:latin typeface="Arial" pitchFamily="34" charset="0"/>
              </a:rPr>
              <a:t>r -retimes and regenerates the signals to proper amplitudes and sends them to the other  devices</a:t>
            </a:r>
          </a:p>
          <a:p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22/01/2015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6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13</a:t>
            </a:r>
            <a:endParaRPr lang="en-US" sz="1100" b="1" dirty="0"/>
          </a:p>
        </p:txBody>
      </p:sp>
      <p:pic>
        <p:nvPicPr>
          <p:cNvPr id="15" name="Picture 14" descr="9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1295400"/>
            <a:ext cx="1095375" cy="1447800"/>
          </a:xfrm>
          <a:prstGeom prst="rect">
            <a:avLst/>
          </a:prstGeom>
        </p:spPr>
      </p:pic>
      <p:pic>
        <p:nvPicPr>
          <p:cNvPr id="16" name="Picture 15" descr="nic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" y="2514600"/>
            <a:ext cx="1419225" cy="1219200"/>
          </a:xfrm>
          <a:prstGeom prst="rect">
            <a:avLst/>
          </a:prstGeom>
        </p:spPr>
      </p:pic>
      <p:pic>
        <p:nvPicPr>
          <p:cNvPr id="17" name="Picture 16" descr="repeater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00" y="4876800"/>
            <a:ext cx="1581150" cy="14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rou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0"/>
            <a:ext cx="1909762" cy="1909762"/>
          </a:xfrm>
          <a:prstGeom prst="rect">
            <a:avLst/>
          </a:prstGeom>
        </p:spPr>
      </p:pic>
      <p:pic>
        <p:nvPicPr>
          <p:cNvPr id="16" name="Picture 15" descr="firew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840423" cy="1143000"/>
          </a:xfrm>
          <a:prstGeom prst="rect">
            <a:avLst/>
          </a:prstGeom>
        </p:spPr>
      </p:pic>
      <p:pic>
        <p:nvPicPr>
          <p:cNvPr id="15" name="Picture 14" descr="client serv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209800"/>
            <a:ext cx="3962400" cy="1152525"/>
          </a:xfrm>
          <a:prstGeom prst="rect">
            <a:avLst/>
          </a:prstGeom>
        </p:spPr>
      </p:pic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Communication hardware 2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>
            <a:normAutofit/>
          </a:bodyPr>
          <a:lstStyle/>
          <a:p>
            <a:pPr marL="640080" lvl="1" indent="-365760">
              <a:buFont typeface="Arial" pitchFamily="34" charset="0"/>
              <a:buChar char="•"/>
              <a:defRPr/>
            </a:pPr>
            <a:r>
              <a:rPr lang="en-JM" sz="2400" b="1" dirty="0" smtClean="0">
                <a:solidFill>
                  <a:schemeClr val="tx1"/>
                </a:solidFill>
                <a:latin typeface="Arial" pitchFamily="34" charset="0"/>
              </a:rPr>
              <a:t>Client/Serve</a:t>
            </a:r>
            <a:r>
              <a:rPr lang="en-JM" sz="2400" dirty="0" smtClean="0">
                <a:solidFill>
                  <a:schemeClr val="tx1"/>
                </a:solidFill>
                <a:latin typeface="Arial" pitchFamily="34" charset="0"/>
              </a:rPr>
              <a:t>r –one or more computers serve the requests of other computers</a:t>
            </a:r>
          </a:p>
          <a:p>
            <a:pPr marL="640080" lvl="1" indent="-365760">
              <a:buNone/>
              <a:defRPr/>
            </a:pPr>
            <a:endParaRPr lang="en-JM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640080" lvl="1" indent="-365760">
              <a:buFont typeface="Arial" pitchFamily="34" charset="0"/>
              <a:buChar char="•"/>
              <a:defRPr/>
            </a:pPr>
            <a:endParaRPr lang="en-JM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640080" lvl="1" indent="-365760">
              <a:buFont typeface="Arial" pitchFamily="34" charset="0"/>
              <a:buChar char="•"/>
              <a:defRPr/>
            </a:pPr>
            <a:r>
              <a:rPr lang="en-JM" sz="2400" b="1" dirty="0" smtClean="0">
                <a:solidFill>
                  <a:schemeClr val="tx1"/>
                </a:solidFill>
                <a:latin typeface="Arial" pitchFamily="34" charset="0"/>
              </a:rPr>
              <a:t>Firewall</a:t>
            </a:r>
            <a:r>
              <a:rPr lang="en-JM" sz="2400" dirty="0" smtClean="0">
                <a:solidFill>
                  <a:schemeClr val="tx1"/>
                </a:solidFill>
                <a:latin typeface="Arial" pitchFamily="34" charset="0"/>
              </a:rPr>
              <a:t> -a piece of hardware or software put on the network to prevent some communications forbidden by the network policy </a:t>
            </a:r>
          </a:p>
          <a:p>
            <a:pPr marL="640080" lvl="1" indent="-365760">
              <a:buFont typeface="Arial" pitchFamily="34" charset="0"/>
              <a:buChar char="•"/>
              <a:defRPr/>
            </a:pPr>
            <a:endParaRPr lang="en-JM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640080" lvl="1" indent="-365760">
              <a:buFont typeface="Arial" pitchFamily="34" charset="0"/>
              <a:buChar char="•"/>
              <a:defRPr/>
            </a:pPr>
            <a:r>
              <a:rPr lang="en-JM" sz="2400" b="1" dirty="0" smtClean="0">
                <a:solidFill>
                  <a:schemeClr val="tx1"/>
                </a:solidFill>
                <a:latin typeface="Arial" pitchFamily="34" charset="0"/>
              </a:rPr>
              <a:t>Router</a:t>
            </a:r>
            <a:r>
              <a:rPr lang="en-JM" sz="2400" dirty="0" smtClean="0">
                <a:solidFill>
                  <a:schemeClr val="tx1"/>
                </a:solidFill>
                <a:latin typeface="Arial" pitchFamily="34" charset="0"/>
              </a:rPr>
              <a:t> -router is used to route data packets between two networks </a:t>
            </a:r>
          </a:p>
          <a:p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22/01/2015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8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14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Software used in communication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</a:rPr>
              <a:t>Communication Software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is an application or program designed to pass information from one system to another.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</a:rPr>
              <a:t>Examples: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FTP (File Transfer Protocol)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VoIP (Voice over Internet Protocol)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(VC)Video Chat 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Email </a:t>
            </a:r>
            <a:endParaRPr lang="en-US" sz="2400" dirty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22/01/2015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15</a:t>
            </a:r>
            <a:endParaRPr lang="en-US" sz="1100" b="1" dirty="0"/>
          </a:p>
        </p:txBody>
      </p:sp>
      <p:pic>
        <p:nvPicPr>
          <p:cNvPr id="15" name="Picture 14" descr="video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5029200"/>
            <a:ext cx="2071687" cy="1378614"/>
          </a:xfrm>
          <a:prstGeom prst="rect">
            <a:avLst/>
          </a:prstGeom>
        </p:spPr>
      </p:pic>
      <p:pic>
        <p:nvPicPr>
          <p:cNvPr id="16" name="Picture 15" descr="voip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0400" y="3810000"/>
            <a:ext cx="2009775" cy="1609421"/>
          </a:xfrm>
          <a:prstGeom prst="rect">
            <a:avLst/>
          </a:prstGeom>
        </p:spPr>
      </p:pic>
      <p:pic>
        <p:nvPicPr>
          <p:cNvPr id="17" name="Picture 16" descr="ftp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7400" y="2514600"/>
            <a:ext cx="1996737" cy="13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Benefits of Communication Technology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772400" cy="49530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GB" sz="3200" b="1" dirty="0" smtClean="0">
                <a:solidFill>
                  <a:schemeClr val="tx1"/>
                </a:solidFill>
                <a:latin typeface="Arial" pitchFamily="34" charset="0"/>
              </a:rPr>
              <a:t>Better Communication</a:t>
            </a:r>
            <a:r>
              <a:rPr lang="en-GB" sz="3200" dirty="0" smtClean="0">
                <a:solidFill>
                  <a:schemeClr val="tx1"/>
                </a:solidFill>
                <a:latin typeface="Arial" pitchFamily="34" charset="0"/>
              </a:rPr>
              <a:t>: One of the greatest features of     networks is electronic mail. </a:t>
            </a:r>
          </a:p>
          <a:p>
            <a:pPr>
              <a:buNone/>
              <a:defRPr/>
            </a:pPr>
            <a:endParaRPr lang="en-GB" sz="32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defRPr/>
            </a:pPr>
            <a:r>
              <a:rPr lang="en-GB" sz="3200" b="1" dirty="0" smtClean="0">
                <a:solidFill>
                  <a:schemeClr val="tx1"/>
                </a:solidFill>
                <a:latin typeface="Arial" pitchFamily="34" charset="0"/>
              </a:rPr>
              <a:t>Sharing of Programs and Data: </a:t>
            </a:r>
            <a:r>
              <a:rPr lang="en-GB" sz="3200" dirty="0" smtClean="0">
                <a:solidFill>
                  <a:schemeClr val="tx1"/>
                </a:solidFill>
                <a:latin typeface="Arial" pitchFamily="34" charset="0"/>
              </a:rPr>
              <a:t>In most organizations, people use the same software and need access to the same data</a:t>
            </a:r>
          </a:p>
          <a:p>
            <a:pPr>
              <a:buNone/>
              <a:defRPr/>
            </a:pPr>
            <a:endParaRPr lang="en-GB" sz="32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defRPr/>
            </a:pPr>
            <a:r>
              <a:rPr lang="en-GB" sz="3200" b="1" dirty="0" smtClean="0">
                <a:solidFill>
                  <a:schemeClr val="tx1"/>
                </a:solidFill>
                <a:latin typeface="Arial" pitchFamily="34" charset="0"/>
              </a:rPr>
              <a:t>Sharing of Peripheral devices : </a:t>
            </a:r>
            <a:r>
              <a:rPr lang="en-GB" sz="3200" dirty="0" smtClean="0">
                <a:solidFill>
                  <a:schemeClr val="tx1"/>
                </a:solidFill>
                <a:latin typeface="Arial" pitchFamily="34" charset="0"/>
              </a:rPr>
              <a:t>such as laser printers, disk drives, and scanners</a:t>
            </a:r>
          </a:p>
          <a:p>
            <a:pPr>
              <a:defRPr/>
            </a:pPr>
            <a:endParaRPr lang="en-GB" sz="32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defRPr/>
            </a:pPr>
            <a:r>
              <a:rPr lang="en-GB" sz="3200" b="1" dirty="0" smtClean="0">
                <a:solidFill>
                  <a:schemeClr val="tx1"/>
                </a:solidFill>
                <a:latin typeface="Arial" pitchFamily="34" charset="0"/>
              </a:rPr>
              <a:t>Access to Database </a:t>
            </a:r>
            <a:r>
              <a:rPr lang="en-GB" sz="3200" dirty="0" smtClean="0">
                <a:solidFill>
                  <a:schemeClr val="tx1"/>
                </a:solidFill>
                <a:latin typeface="Arial" pitchFamily="34" charset="0"/>
              </a:rPr>
              <a:t>:</a:t>
            </a:r>
            <a:r>
              <a:rPr lang="en-GB" sz="3200" dirty="0" smtClean="0">
                <a:latin typeface="Comic Sans MS" pitchFamily="66" charset="0"/>
                <a:cs typeface="Arial" charset="0"/>
              </a:rPr>
              <a:t> </a:t>
            </a:r>
            <a:r>
              <a:rPr lang="en-GB" sz="3200" dirty="0" smtClean="0">
                <a:solidFill>
                  <a:schemeClr val="tx1"/>
                </a:solidFill>
                <a:latin typeface="Arial" pitchFamily="34" charset="0"/>
              </a:rPr>
              <a:t>Networks enable users to tap into numerous databases. Private or public databases  are available online through the internet or intranet.</a:t>
            </a:r>
          </a:p>
          <a:p>
            <a:pPr>
              <a:defRPr/>
            </a:pPr>
            <a:endParaRPr lang="en-US" sz="3200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sz="3200" b="1" dirty="0" smtClean="0">
                <a:solidFill>
                  <a:schemeClr val="tx1"/>
                </a:solidFill>
                <a:latin typeface="Arial" pitchFamily="34" charset="0"/>
              </a:rPr>
              <a:t>Security of Information:</a:t>
            </a:r>
            <a:r>
              <a:rPr lang="en-GB" sz="3200" dirty="0" smtClean="0">
                <a:latin typeface="Comic Sans MS" pitchFamily="66" charset="0"/>
                <a:cs typeface="Arial" charset="0"/>
              </a:rPr>
              <a:t> </a:t>
            </a:r>
            <a:r>
              <a:rPr lang="en-GB" sz="3200" dirty="0" smtClean="0">
                <a:solidFill>
                  <a:schemeClr val="tx1"/>
                </a:solidFill>
                <a:latin typeface="Arial" pitchFamily="34" charset="0"/>
              </a:rPr>
              <a:t>Before networks became common, an individual employee might have been the only one with a particular piece of information, which was stored in his or her desktop computer</a:t>
            </a:r>
            <a:endParaRPr lang="en-US" sz="32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22/01/2015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16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navig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4495800"/>
            <a:ext cx="2476500" cy="1847850"/>
          </a:xfrm>
          <a:prstGeom prst="rect">
            <a:avLst/>
          </a:prstGeom>
        </p:spPr>
      </p:pic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Examples of IT in communication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>
            <a:normAutofit/>
          </a:bodyPr>
          <a:lstStyle/>
          <a:p>
            <a:r>
              <a:rPr lang="en-GB" dirty="0" smtClean="0"/>
              <a:t>j</a:t>
            </a: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22/01/2015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6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17</a:t>
            </a:r>
            <a:endParaRPr lang="en-US" sz="1100" b="1" dirty="0"/>
          </a:p>
        </p:txBody>
      </p:sp>
      <p:pic>
        <p:nvPicPr>
          <p:cNvPr id="15" name="Picture 14" descr="emai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676400"/>
            <a:ext cx="2143125" cy="2143125"/>
          </a:xfrm>
          <a:prstGeom prst="rect">
            <a:avLst/>
          </a:prstGeom>
        </p:spPr>
      </p:pic>
      <p:pic>
        <p:nvPicPr>
          <p:cNvPr id="16" name="Picture 15" descr="mobile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0" y="1524000"/>
            <a:ext cx="1847850" cy="2476500"/>
          </a:xfrm>
          <a:prstGeom prst="rect">
            <a:avLst/>
          </a:prstGeom>
        </p:spPr>
      </p:pic>
      <p:pic>
        <p:nvPicPr>
          <p:cNvPr id="17" name="Picture 16" descr="internet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0875" y="1676400"/>
            <a:ext cx="2143125" cy="2143125"/>
          </a:xfrm>
          <a:prstGeom prst="rect">
            <a:avLst/>
          </a:prstGeom>
        </p:spPr>
      </p:pic>
      <p:pic>
        <p:nvPicPr>
          <p:cNvPr id="18" name="Picture 17" descr="setelite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4419600"/>
            <a:ext cx="2324100" cy="1844524"/>
          </a:xfrm>
          <a:prstGeom prst="rect">
            <a:avLst/>
          </a:prstGeom>
        </p:spPr>
      </p:pic>
      <p:pic>
        <p:nvPicPr>
          <p:cNvPr id="20" name="Picture 19" descr="video conference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05200" y="4572000"/>
            <a:ext cx="3057525" cy="1676400"/>
          </a:xfrm>
          <a:prstGeom prst="rect">
            <a:avLst/>
          </a:prstGeom>
        </p:spPr>
      </p:pic>
      <p:pic>
        <p:nvPicPr>
          <p:cNvPr id="21" name="Picture 20" descr="tv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7000" y="1600200"/>
            <a:ext cx="1905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1" y="1443835"/>
            <a:ext cx="6253889" cy="42757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</a:rPr>
              <a:t>Thank you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</a:rPr>
              <a:t>? </a:t>
            </a:r>
            <a:endParaRPr lang="en-US" sz="6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1B6A-9548-4A03-A3BA-45AB845F53DD}" type="datetime1">
              <a:rPr lang="en-GB" smtClean="0"/>
              <a:pPr/>
              <a:t>22/01/2015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00200" y="6356350"/>
            <a:ext cx="69342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</a:t>
            </a:r>
            <a:r>
              <a:rPr lang="en-US" dirty="0" smtClean="0"/>
              <a:t>UHD</a:t>
            </a:r>
            <a:r>
              <a:rPr lang="en-US" dirty="0" smtClean="0"/>
              <a:t>                                     </a:t>
            </a:r>
            <a:r>
              <a:rPr lang="en-US" dirty="0" smtClean="0"/>
              <a:t>Hoger Mahmud</a:t>
            </a:r>
            <a:endParaRPr lang="en-US" dirty="0"/>
          </a:p>
        </p:txBody>
      </p:sp>
      <p:pic>
        <p:nvPicPr>
          <p:cNvPr id="8" name="Picture 7" descr="path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150" y="6653213"/>
            <a:ext cx="930850" cy="20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Lecture outline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The concept of communication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Networks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0"/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Software and hardware used in communication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Advantages of communication 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22/01/2015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2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267200"/>
            <a:ext cx="1066800" cy="1066800"/>
          </a:xfrm>
          <a:prstGeom prst="rect">
            <a:avLst/>
          </a:prstGeom>
        </p:spPr>
      </p:pic>
      <p:pic>
        <p:nvPicPr>
          <p:cNvPr id="47" name="Picture 46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4191000"/>
            <a:ext cx="1066800" cy="1062059"/>
          </a:xfrm>
          <a:prstGeom prst="rect">
            <a:avLst/>
          </a:prstGeom>
        </p:spPr>
      </p:pic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93420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Concept of communication Technology  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>
            <a:normAutofit/>
          </a:bodyPr>
          <a:lstStyle/>
          <a:p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</a:rPr>
              <a:t>Communication 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</a:rPr>
              <a:t>:  is the exchange of data and information between two or more participants.</a:t>
            </a:r>
          </a:p>
          <a:p>
            <a:endParaRPr lang="en-GB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              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22/01/2015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7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27" name="Oval 26"/>
          <p:cNvSpPr/>
          <p:nvPr/>
        </p:nvSpPr>
        <p:spPr>
          <a:xfrm>
            <a:off x="3733800" y="2895600"/>
            <a:ext cx="2590800" cy="838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Communication types</a:t>
            </a:r>
            <a:endParaRPr lang="en-US" sz="2000" dirty="0"/>
          </a:p>
        </p:txBody>
      </p:sp>
      <p:sp>
        <p:nvSpPr>
          <p:cNvPr id="28" name="Rounded Rectangle 27"/>
          <p:cNvSpPr/>
          <p:nvPr/>
        </p:nvSpPr>
        <p:spPr>
          <a:xfrm>
            <a:off x="1447800" y="5334000"/>
            <a:ext cx="19050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Verbal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191000" y="5334000"/>
            <a:ext cx="19050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None</a:t>
            </a:r>
            <a:r>
              <a:rPr lang="en-GB" dirty="0" smtClean="0"/>
              <a:t> -Verbal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781800" y="5334000"/>
            <a:ext cx="19050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Written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28" idx="0"/>
          </p:cNvCxnSpPr>
          <p:nvPr/>
        </p:nvCxnSpPr>
        <p:spPr>
          <a:xfrm rot="5400000">
            <a:off x="2305050" y="3676650"/>
            <a:ext cx="1752600" cy="1562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2" idx="0"/>
          </p:cNvCxnSpPr>
          <p:nvPr/>
        </p:nvCxnSpPr>
        <p:spPr>
          <a:xfrm rot="16200000" flipH="1">
            <a:off x="6038850" y="3638550"/>
            <a:ext cx="1752600" cy="1638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4"/>
            <a:endCxn id="29" idx="0"/>
          </p:cNvCxnSpPr>
          <p:nvPr/>
        </p:nvCxnSpPr>
        <p:spPr>
          <a:xfrm rot="16200000" flipH="1">
            <a:off x="4286250" y="4476750"/>
            <a:ext cx="1600200" cy="114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5" name="Picture 44" descr="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200" y="43434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Principle of communication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>
            <a:normAutofit fontScale="92500"/>
          </a:bodyPr>
          <a:lstStyle/>
          <a:p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>
                <a:solidFill>
                  <a:schemeClr val="tx1"/>
                </a:solidFill>
              </a:rPr>
              <a:t>Sender</a:t>
            </a:r>
            <a:r>
              <a:rPr lang="en-GB" dirty="0" smtClean="0">
                <a:solidFill>
                  <a:schemeClr val="tx1"/>
                </a:solidFill>
              </a:rPr>
              <a:t>: anyone or anything sending a message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Receiver</a:t>
            </a:r>
            <a:r>
              <a:rPr lang="en-GB" dirty="0" smtClean="0">
                <a:solidFill>
                  <a:schemeClr val="tx1"/>
                </a:solidFill>
              </a:rPr>
              <a:t>: anything or anyone receiving the message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Message</a:t>
            </a:r>
            <a:r>
              <a:rPr lang="en-GB" dirty="0" smtClean="0">
                <a:solidFill>
                  <a:schemeClr val="tx1"/>
                </a:solidFill>
              </a:rPr>
              <a:t>: the data or information being exchanged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Feedback</a:t>
            </a:r>
            <a:r>
              <a:rPr lang="en-GB" dirty="0" smtClean="0">
                <a:solidFill>
                  <a:schemeClr val="tx1"/>
                </a:solidFill>
              </a:rPr>
              <a:t>: the reply to the message</a:t>
            </a:r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22/01/2015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4</a:t>
            </a:r>
            <a:endParaRPr lang="en-US" sz="1100" b="1" dirty="0"/>
          </a:p>
        </p:txBody>
      </p:sp>
      <p:pic>
        <p:nvPicPr>
          <p:cNvPr id="15" name="Picture 14" descr="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1600200"/>
            <a:ext cx="4114800" cy="211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Transmission medium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m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22/01/2015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5</a:t>
            </a:r>
            <a:endParaRPr lang="en-US" sz="1100" b="1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1676400"/>
            <a:ext cx="7467600" cy="442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4648200"/>
            <a:ext cx="1166812" cy="1798567"/>
          </a:xfrm>
          <a:prstGeom prst="rect">
            <a:avLst/>
          </a:prstGeom>
        </p:spPr>
      </p:pic>
      <p:pic>
        <p:nvPicPr>
          <p:cNvPr id="15" name="Picture 14" descr="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1447800"/>
            <a:ext cx="3238500" cy="1409700"/>
          </a:xfrm>
          <a:prstGeom prst="rect">
            <a:avLst/>
          </a:prstGeom>
        </p:spPr>
      </p:pic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M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edium types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Arial" pitchFamily="34" charset="0"/>
              </a:rPr>
              <a:t>Wired communication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Insulated pairs of wires mainly made of copper</a:t>
            </a:r>
            <a:endParaRPr lang="en-GB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GB" b="1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Fiber-optic</a:t>
            </a:r>
          </a:p>
          <a:p>
            <a:pPr marL="342900" lvl="2" indent="-342900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Many extremely thin strands of glass or plastic bound together which transmits signals with light beams</a:t>
            </a:r>
          </a:p>
          <a:p>
            <a:pPr marL="342900" lvl="2" indent="-342900"/>
            <a:endParaRPr lang="en-US" b="1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Arial" pitchFamily="34" charset="0"/>
              </a:rPr>
              <a:t>Wireless </a:t>
            </a:r>
            <a:endParaRPr lang="en-US" b="1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Information is converted to  microwave signals,      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sent through the air to a receiver</a:t>
            </a:r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22/01/2015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7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6</a:t>
            </a:r>
            <a:endParaRPr lang="en-US" sz="1100" b="1" dirty="0"/>
          </a:p>
        </p:txBody>
      </p:sp>
      <p:pic>
        <p:nvPicPr>
          <p:cNvPr id="16" name="Picture 15" descr="7.jpg"/>
          <p:cNvPicPr>
            <a:picLocks noChangeAspect="1"/>
          </p:cNvPicPr>
          <p:nvPr/>
        </p:nvPicPr>
        <p:blipFill>
          <a:blip r:embed="rId9"/>
          <a:srcRect t="17647" b="11765"/>
          <a:stretch>
            <a:fillRect/>
          </a:stretch>
        </p:blipFill>
        <p:spPr>
          <a:xfrm>
            <a:off x="6019800" y="2667000"/>
            <a:ext cx="2628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Methods of Communication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>
            <a:normAutofit fontScale="25000" lnSpcReduction="20000"/>
          </a:bodyPr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JM" sz="8000" dirty="0" smtClean="0">
                <a:solidFill>
                  <a:schemeClr val="tx1"/>
                </a:solidFill>
                <a:latin typeface="Arial" pitchFamily="34" charset="0"/>
              </a:rPr>
              <a:t>Internet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JM" sz="8000" dirty="0" smtClean="0">
                <a:solidFill>
                  <a:schemeClr val="tx1"/>
                </a:solidFill>
                <a:latin typeface="Arial" pitchFamily="34" charset="0"/>
              </a:rPr>
              <a:t>Web (documents)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JM" sz="8000" dirty="0" smtClean="0">
                <a:solidFill>
                  <a:schemeClr val="tx1"/>
                </a:solidFill>
                <a:latin typeface="Arial" pitchFamily="34" charset="0"/>
              </a:rPr>
              <a:t>E-mail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JM" sz="8000" dirty="0" smtClean="0">
                <a:solidFill>
                  <a:schemeClr val="tx1"/>
                </a:solidFill>
                <a:latin typeface="Arial" pitchFamily="34" charset="0"/>
              </a:rPr>
              <a:t>Instant Messaging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JM" sz="8000" dirty="0" smtClean="0">
                <a:solidFill>
                  <a:schemeClr val="tx1"/>
                </a:solidFill>
                <a:latin typeface="Arial" pitchFamily="34" charset="0"/>
              </a:rPr>
              <a:t>Chat Rooms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JM" sz="8000" dirty="0" smtClean="0">
                <a:solidFill>
                  <a:schemeClr val="tx1"/>
                </a:solidFill>
                <a:latin typeface="Arial" pitchFamily="34" charset="0"/>
              </a:rPr>
              <a:t>Newsgroups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JM" sz="8000" dirty="0" smtClean="0">
                <a:solidFill>
                  <a:schemeClr val="tx1"/>
                </a:solidFill>
                <a:latin typeface="Arial" pitchFamily="34" charset="0"/>
              </a:rPr>
              <a:t>FTP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JM" sz="8000" dirty="0" smtClean="0">
                <a:solidFill>
                  <a:schemeClr val="tx1"/>
                </a:solidFill>
                <a:latin typeface="Arial" pitchFamily="34" charset="0"/>
              </a:rPr>
              <a:t>Video Conferencing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JM" sz="8000" dirty="0" smtClean="0">
                <a:solidFill>
                  <a:schemeClr val="tx1"/>
                </a:solidFill>
                <a:latin typeface="Arial" pitchFamily="34" charset="0"/>
              </a:rPr>
              <a:t>Social Networks</a:t>
            </a:r>
          </a:p>
          <a:p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22/01/2015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7</a:t>
            </a:r>
            <a:endParaRPr lang="en-US" sz="1100" b="1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24600" y="1600200"/>
            <a:ext cx="23907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76800" y="4343400"/>
            <a:ext cx="3556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Computer network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Computer network…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The communications media, devices, and software needed to connect two or more computer systems and/or devices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Used to share hardware, programs, and databases across an organization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Fosters teamwork, innovative ideas, and new business strategies</a:t>
            </a:r>
          </a:p>
          <a:p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22/01/2015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8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Networks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Communication takes place within networks. </a:t>
            </a:r>
          </a:p>
          <a:p>
            <a:pPr>
              <a:buNone/>
            </a:pP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r>
              <a:rPr lang="en-GB" b="1" dirty="0" smtClean="0">
                <a:solidFill>
                  <a:schemeClr val="tx1"/>
                </a:solidFill>
                <a:latin typeface="Arial" pitchFamily="34" charset="0"/>
              </a:rPr>
              <a:t>Some of the types of networks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: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chain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circle 	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wheel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all-channel</a:t>
            </a:r>
          </a:p>
          <a:p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22/01/2015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9</a:t>
            </a:r>
            <a:endParaRPr lang="en-US" sz="1100" b="1" dirty="0"/>
          </a:p>
        </p:txBody>
      </p:sp>
      <p:sp>
        <p:nvSpPr>
          <p:cNvPr id="15" name="Rectangle 14"/>
          <p:cNvSpPr/>
          <p:nvPr/>
        </p:nvSpPr>
        <p:spPr>
          <a:xfrm>
            <a:off x="1981200" y="2286000"/>
            <a:ext cx="26670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WAN</a:t>
            </a:r>
          </a:p>
          <a:p>
            <a:pPr algn="ctr"/>
            <a:r>
              <a:rPr lang="en-GB" sz="2400" dirty="0" smtClean="0"/>
              <a:t>Wide Area Network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562600" y="2286000"/>
            <a:ext cx="26670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LAN</a:t>
            </a:r>
          </a:p>
          <a:p>
            <a:pPr algn="ctr"/>
            <a:r>
              <a:rPr lang="en-GB" sz="2400" dirty="0" smtClean="0"/>
              <a:t>Local Area 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644</Words>
  <Application>Microsoft Office PowerPoint</Application>
  <PresentationFormat>On-screen Show (4:3)</PresentationFormat>
  <Paragraphs>182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Lecture 3:  IT in communication</vt:lpstr>
      <vt:lpstr>Lecture outline </vt:lpstr>
      <vt:lpstr>Concept of communication Technology  </vt:lpstr>
      <vt:lpstr> Principle of communication </vt:lpstr>
      <vt:lpstr> Transmission medium </vt:lpstr>
      <vt:lpstr> Medium types</vt:lpstr>
      <vt:lpstr> Methods of Communication</vt:lpstr>
      <vt:lpstr> Computer network </vt:lpstr>
      <vt:lpstr>Networks </vt:lpstr>
      <vt:lpstr>Chain network </vt:lpstr>
      <vt:lpstr>Circle network </vt:lpstr>
      <vt:lpstr>All channel network </vt:lpstr>
      <vt:lpstr> Communication hardware </vt:lpstr>
      <vt:lpstr> Communication hardware 2</vt:lpstr>
      <vt:lpstr> Software used in communication</vt:lpstr>
      <vt:lpstr> Benefits of Communication Technology</vt:lpstr>
      <vt:lpstr> Examples of IT in communication</vt:lpstr>
      <vt:lpstr>Slide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IT</cp:lastModifiedBy>
  <cp:revision>252</cp:revision>
  <dcterms:created xsi:type="dcterms:W3CDTF">2013-08-21T19:17:07Z</dcterms:created>
  <dcterms:modified xsi:type="dcterms:W3CDTF">2015-01-22T07:21:40Z</dcterms:modified>
</cp:coreProperties>
</file>