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79" r:id="rId4"/>
    <p:sldId id="287" r:id="rId5"/>
    <p:sldId id="280" r:id="rId6"/>
    <p:sldId id="285" r:id="rId7"/>
    <p:sldId id="283" r:id="rId8"/>
    <p:sldId id="284" r:id="rId9"/>
    <p:sldId id="281" r:id="rId10"/>
    <p:sldId id="288" r:id="rId11"/>
    <p:sldId id="289" r:id="rId12"/>
    <p:sldId id="286" r:id="rId13"/>
    <p:sldId id="292" r:id="rId14"/>
    <p:sldId id="290" r:id="rId15"/>
    <p:sldId id="291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EBD-1BE1-4929-BF70-119B64323B40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713C-8613-43E5-9953-3DB3C6771C80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C6E5-C075-4AAB-8E3D-55288E95FC66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AC9-D250-46D2-80DC-A27F32CE6EA9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59A-C89E-4227-BD41-416960326E65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3AB-CA8D-4A80-8B3B-2076D2630D95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25E-08FF-460D-8963-3D3A7CC11BEC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73E-23FE-414D-BFAA-896044DCE37C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23A1-F1A5-4340-B6F4-33A47B5EA1BD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B10-6880-4951-B23C-503A66AA14CB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D4EC-E9E9-4471-AFAB-95AFE19AA0C9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8FF-3B68-41B6-8AC7-9153817B7564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005-8B69-4536-9D92-E35C0449991B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.jpeg"/><Relationship Id="rId7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0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</a:t>
            </a:r>
            <a:r>
              <a:rPr lang="en-US" sz="4000" b="1" dirty="0" smtClean="0"/>
              <a:t>5: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IT in </a:t>
            </a:r>
            <a:r>
              <a:rPr lang="en-US" sz="4000" b="1" dirty="0" smtClean="0"/>
              <a:t>Commerce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xample of product configuration software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04/02/2015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17" name="Picture 16" descr="product configuration software.png"/>
          <p:cNvPicPr>
            <a:picLocks noChangeAspect="1"/>
          </p:cNvPicPr>
          <p:nvPr/>
        </p:nvPicPr>
        <p:blipFill>
          <a:blip r:embed="rId7">
            <a:lum bright="-20000" contrast="10000"/>
          </a:blip>
          <a:stretch>
            <a:fillRect/>
          </a:stretch>
        </p:blipFill>
        <p:spPr>
          <a:xfrm>
            <a:off x="1752600" y="1676400"/>
            <a:ext cx="6667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Example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of Shopping cart software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04/02/2015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pic>
        <p:nvPicPr>
          <p:cNvPr id="16" name="Picture 15" descr="shopping car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1752600"/>
            <a:ext cx="3162300" cy="381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200" y="1981200"/>
            <a:ext cx="5105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shopping cart:</a:t>
            </a:r>
          </a:p>
          <a:p>
            <a:pPr lvl="1" eaLnBrk="0" hangingPunct="0">
              <a:buFontTx/>
              <a:buChar char="–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Keeps track of items selected</a:t>
            </a:r>
          </a:p>
          <a:p>
            <a:pPr lvl="1" eaLnBrk="0" hangingPunct="0">
              <a:buFontTx/>
              <a:buChar char="–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Allows you to view the items in a cart</a:t>
            </a:r>
          </a:p>
          <a:p>
            <a:pPr lvl="1" eaLnBrk="0" hangingPunct="0">
              <a:buFontTx/>
              <a:buChar char="–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Allows you to change quantities of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Hardware used in ecommerce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E-commerce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involves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Servers</a:t>
            </a:r>
          </a:p>
          <a:p>
            <a:pPr marL="609600" indent="-609600">
              <a:buClr>
                <a:schemeClr val="tx2"/>
              </a:buClr>
              <a:buSzPct val="59000"/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Database</a:t>
            </a:r>
          </a:p>
          <a:p>
            <a:pPr marL="609600" indent="-609600">
              <a:buClr>
                <a:schemeClr val="tx2"/>
              </a:buClr>
              <a:buSzPct val="59000"/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Payment systems</a:t>
            </a:r>
          </a:p>
          <a:p>
            <a:pPr marL="609600" indent="-609600">
              <a:buClr>
                <a:schemeClr val="tx2"/>
              </a:buClr>
              <a:buSzPct val="59000"/>
              <a:buNone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Network devices</a:t>
            </a:r>
          </a:p>
          <a:p>
            <a:pPr marL="609600" indent="-609600">
              <a:buClr>
                <a:schemeClr val="tx2"/>
              </a:buClr>
              <a:buSzPct val="59000"/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04/02/2015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  <p:pic>
        <p:nvPicPr>
          <p:cNvPr id="15" name="Picture 14" descr="paymet system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4876800"/>
            <a:ext cx="2057400" cy="1358205"/>
          </a:xfrm>
          <a:prstGeom prst="rect">
            <a:avLst/>
          </a:prstGeom>
        </p:spPr>
      </p:pic>
      <p:pic>
        <p:nvPicPr>
          <p:cNvPr id="16" name="Picture 15" descr="databs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3505200"/>
            <a:ext cx="2867025" cy="1244339"/>
          </a:xfrm>
          <a:prstGeom prst="rect">
            <a:avLst/>
          </a:prstGeom>
        </p:spPr>
      </p:pic>
      <p:pic>
        <p:nvPicPr>
          <p:cNvPr id="17" name="Picture 16" descr="web server.jpg"/>
          <p:cNvPicPr>
            <a:picLocks noChangeAspect="1"/>
          </p:cNvPicPr>
          <p:nvPr/>
        </p:nvPicPr>
        <p:blipFill>
          <a:blip r:embed="rId9"/>
          <a:srcRect t="6584" b="17695"/>
          <a:stretch>
            <a:fillRect/>
          </a:stretch>
        </p:blipFill>
        <p:spPr>
          <a:xfrm>
            <a:off x="6400800" y="1600200"/>
            <a:ext cx="1981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How servers work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tx2"/>
              </a:buClr>
              <a:buSzPct val="59000"/>
              <a:buNone/>
            </a:pP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09600" indent="-609600">
              <a:buClr>
                <a:schemeClr val="tx2"/>
              </a:buClr>
              <a:buSzPct val="59000"/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13</a:t>
            </a:r>
            <a:endParaRPr lang="en-US" sz="1100" b="1" dirty="0"/>
          </a:p>
        </p:txBody>
      </p:sp>
      <p:pic>
        <p:nvPicPr>
          <p:cNvPr id="18" name="Picture 17" descr="webserver-basic-sm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286000"/>
            <a:ext cx="7086600" cy="28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IT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Factors affecting ecommerce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buNone/>
            </a:pP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Hardware and operating system choice</a:t>
            </a:r>
          </a:p>
          <a:p>
            <a:pPr eaLnBrk="0" hangingPunct="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Speed of connection to the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Internet</a:t>
            </a:r>
          </a:p>
          <a:p>
            <a:pPr eaLnBrk="0" hangingPunct="0"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User capacity</a:t>
            </a:r>
          </a:p>
          <a:p>
            <a:pPr lvl="1" eaLnBrk="0" hangingPunct="0">
              <a:buFontTx/>
              <a:buChar char="–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Throughput: The number of HTTP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requests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that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can be processed in a given time period.</a:t>
            </a:r>
          </a:p>
          <a:p>
            <a:pPr lvl="1" eaLnBrk="0" hangingPunct="0">
              <a:buFontTx/>
              <a:buChar char="–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Response time: The amount of time a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server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requires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to process one request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 lvl="1" eaLnBrk="0" hangingPunct="0">
              <a:buFontTx/>
              <a:buChar char="–"/>
            </a:pP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The mix and type of Web pages</a:t>
            </a:r>
          </a:p>
          <a:p>
            <a:pPr lvl="1" eaLnBrk="0" hangingPunct="0">
              <a:buFontTx/>
              <a:buChar char="–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Static pages</a:t>
            </a:r>
          </a:p>
          <a:p>
            <a:pPr lvl="1" eaLnBrk="0" hangingPunct="0">
              <a:buFontTx/>
              <a:buChar char="–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Dynamic pages: Shaped in response to users.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04/02/2015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14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Benefits using IT in commerce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 fontScale="70000" lnSpcReduction="20000"/>
          </a:bodyPr>
          <a:lstStyle/>
          <a:p>
            <a:pPr marL="609600" indent="-609600">
              <a:buNone/>
            </a:pP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mmediacy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- no going to the shops or waiting in queues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price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- goods bought online tend to be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cheaper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choice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- the range of goods available is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vast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24-hour availability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- the shop never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closes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speed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- you'll locate what you want much quicker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global markets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- neither you nor the vendor are restricted to your/their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locality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interactivity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- get immediate feedback on prices, features etc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less paperwork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- always a good thing!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04/02/2015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15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8E8-2C67-438A-A6C5-44582AA66E17}" type="datetime1">
              <a:rPr lang="en-GB" smtClean="0"/>
              <a:pPr/>
              <a:t>04/02/2015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commerce 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E-commerce process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Difference between e-commerce and e-business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E-commerce infrastructure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Software and hardware used in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e-commerce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Advantages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of using IT in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e-commerce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What is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ecommerce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E-commerce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involves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Digitally enabled commercial transactions between organizations and individuals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endParaRPr 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609600" indent="-609600">
              <a:buClr>
                <a:schemeClr val="tx2"/>
              </a:buClr>
              <a:buSzPct val="59000"/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Digitally enabled transactions include all transactions mediated by digital technology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pic>
        <p:nvPicPr>
          <p:cNvPr id="16" name="Picture 15" descr="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296032"/>
            <a:ext cx="2514600" cy="20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Ecommerce process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  <p:pic>
        <p:nvPicPr>
          <p:cNvPr id="32" name="Picture 31" descr="ecommerce proces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2438400"/>
            <a:ext cx="758952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T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he difference between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ecommerce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 and </a:t>
            </a:r>
            <a:r>
              <a:rPr lang="en-US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ebusiness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  <p:pic>
        <p:nvPicPr>
          <p:cNvPr id="17" name="Picture 4" descr="01-0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2438400"/>
            <a:ext cx="7924800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E-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commerce infrastructure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6" name="Picture 4" descr="t2-6"/>
          <p:cNvPicPr>
            <a:picLocks noChangeAspect="1" noChangeArrowheads="1"/>
          </p:cNvPicPr>
          <p:nvPr/>
        </p:nvPicPr>
        <p:blipFill>
          <a:blip r:embed="rId7"/>
          <a:srcRect t="10014" b="6666"/>
          <a:stretch>
            <a:fillRect/>
          </a:stretch>
        </p:blipFill>
        <p:spPr bwMode="auto">
          <a:xfrm>
            <a:off x="1143000" y="1600200"/>
            <a:ext cx="780897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Technical structure of ecommerce system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05/02/2015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609600" y="2590800"/>
            <a:ext cx="8102600" cy="2362200"/>
            <a:chOff x="304" y="1200"/>
            <a:chExt cx="5104" cy="1488"/>
          </a:xfrm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1758" y="1978"/>
              <a:ext cx="426" cy="354"/>
            </a:xfrm>
            <a:prstGeom prst="leftRightArrow">
              <a:avLst>
                <a:gd name="adj1" fmla="val 47444"/>
                <a:gd name="adj2" fmla="val 33595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84" y="1584"/>
              <a:ext cx="1240" cy="1104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04" y="1976"/>
              <a:ext cx="13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Client side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241" y="1582"/>
              <a:ext cx="1240" cy="1104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155" y="1978"/>
              <a:ext cx="1376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latin typeface="Arial" charset="0"/>
                </a:rPr>
                <a:t>Service system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4080" y="1584"/>
              <a:ext cx="1239" cy="110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032" y="1981"/>
              <a:ext cx="1376" cy="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Backend system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600" y="1968"/>
              <a:ext cx="426" cy="354"/>
            </a:xfrm>
            <a:prstGeom prst="leftRightArrow">
              <a:avLst>
                <a:gd name="adj1" fmla="val 47444"/>
                <a:gd name="adj2" fmla="val 33595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2232" y="1281"/>
              <a:ext cx="29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3408" y="1200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charset="0"/>
                </a:rPr>
                <a:t>Server 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Architecture of ecommerce system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04/02/2015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533400" y="2133600"/>
            <a:ext cx="8229600" cy="4179888"/>
            <a:chOff x="336" y="864"/>
            <a:chExt cx="5184" cy="2633"/>
          </a:xfrm>
        </p:grpSpPr>
        <p:grpSp>
          <p:nvGrpSpPr>
            <p:cNvPr id="18" name="Group 5"/>
            <p:cNvGrpSpPr>
              <a:grpSpLocks/>
            </p:cNvGrpSpPr>
            <p:nvPr/>
          </p:nvGrpSpPr>
          <p:grpSpPr bwMode="auto">
            <a:xfrm>
              <a:off x="4392" y="1245"/>
              <a:ext cx="936" cy="449"/>
              <a:chOff x="9003" y="2372"/>
              <a:chExt cx="1532" cy="449"/>
            </a:xfrm>
          </p:grpSpPr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>
                <a:off x="9014" y="2584"/>
                <a:ext cx="1513" cy="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7"/>
              <p:cNvSpPr>
                <a:spLocks noChangeShapeType="1"/>
              </p:cNvSpPr>
              <p:nvPr/>
            </p:nvSpPr>
            <p:spPr bwMode="auto">
              <a:xfrm>
                <a:off x="9003" y="2528"/>
                <a:ext cx="3" cy="1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8"/>
              <p:cNvSpPr>
                <a:spLocks noChangeShapeType="1"/>
              </p:cNvSpPr>
              <p:nvPr/>
            </p:nvSpPr>
            <p:spPr bwMode="auto">
              <a:xfrm flipH="1">
                <a:off x="10534" y="2525"/>
                <a:ext cx="1" cy="1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9206" y="2372"/>
                <a:ext cx="1165" cy="44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10"/>
              <p:cNvSpPr txBox="1">
                <a:spLocks noChangeArrowheads="1"/>
              </p:cNvSpPr>
              <p:nvPr/>
            </p:nvSpPr>
            <p:spPr bwMode="auto">
              <a:xfrm>
                <a:off x="9048" y="2423"/>
                <a:ext cx="1486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Arial" charset="0"/>
                  </a:rPr>
                  <a:t>Backend system</a:t>
                </a:r>
              </a:p>
            </p:txBody>
          </p:sp>
        </p:grp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877" y="2135"/>
              <a:ext cx="4237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287" y="1292"/>
              <a:ext cx="3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" descr="水平磚塊"/>
            <p:cNvSpPr>
              <a:spLocks noChangeArrowheads="1"/>
            </p:cNvSpPr>
            <p:nvPr/>
          </p:nvSpPr>
          <p:spPr bwMode="auto">
            <a:xfrm>
              <a:off x="2245" y="1668"/>
              <a:ext cx="201" cy="877"/>
            </a:xfrm>
            <a:prstGeom prst="rect">
              <a:avLst/>
            </a:prstGeom>
            <a:pattFill prst="horzBrick">
              <a:fgClr>
                <a:srgbClr val="969696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112" y="2592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Arial" charset="0"/>
                </a:rPr>
                <a:t>Firewall</a:t>
              </a:r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1171" y="1784"/>
              <a:ext cx="897" cy="781"/>
              <a:chOff x="3964" y="8265"/>
              <a:chExt cx="1446" cy="816"/>
            </a:xfrm>
          </p:grpSpPr>
          <p:sp>
            <p:nvSpPr>
              <p:cNvPr id="51" name="AutoShape 22"/>
              <p:cNvSpPr>
                <a:spLocks noChangeArrowheads="1"/>
              </p:cNvSpPr>
              <p:nvPr/>
            </p:nvSpPr>
            <p:spPr bwMode="auto">
              <a:xfrm>
                <a:off x="3964" y="8265"/>
                <a:ext cx="1446" cy="816"/>
              </a:xfrm>
              <a:prstGeom prst="cloudCallout">
                <a:avLst>
                  <a:gd name="adj1" fmla="val -11208"/>
                  <a:gd name="adj2" fmla="val 861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23"/>
              <p:cNvSpPr>
                <a:spLocks noChangeArrowheads="1"/>
              </p:cNvSpPr>
              <p:nvPr/>
            </p:nvSpPr>
            <p:spPr bwMode="auto">
              <a:xfrm>
                <a:off x="4083" y="8591"/>
                <a:ext cx="662" cy="39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49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Arial" charset="0"/>
                </a:rPr>
                <a:t>  Internet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2420" y="3355"/>
              <a:ext cx="296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>
              <a:off x="2416" y="3277"/>
              <a:ext cx="3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3549" y="3217"/>
              <a:ext cx="843" cy="2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charset="0"/>
                </a:rPr>
                <a:t>Server side</a:t>
              </a:r>
            </a:p>
          </p:txBody>
        </p:sp>
        <p:pic>
          <p:nvPicPr>
            <p:cNvPr id="29" name="Picture 35" descr="image\computer.jpg"/>
            <p:cNvPicPr preferRelativeResize="0"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80" y="1872"/>
              <a:ext cx="536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6" descr="D:\Minor Duties\Henry's book\image\server1.jpg"/>
            <p:cNvPicPr preferRelativeResize="0"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09" y="1733"/>
              <a:ext cx="540" cy="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7" descr="D:\Minor Duties\Henry's book\image\server1.jpg"/>
            <p:cNvPicPr preferRelativeResize="0"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6" y="1704"/>
              <a:ext cx="540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2523" y="864"/>
              <a:ext cx="2997" cy="23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40"/>
            <p:cNvSpPr>
              <a:spLocks noChangeArrowheads="1"/>
            </p:cNvSpPr>
            <p:nvPr/>
          </p:nvSpPr>
          <p:spPr bwMode="auto">
            <a:xfrm>
              <a:off x="4672" y="1769"/>
              <a:ext cx="465" cy="717"/>
            </a:xfrm>
            <a:prstGeom prst="can">
              <a:avLst>
                <a:gd name="adj" fmla="val 38548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200">
                <a:latin typeface="Times New Roman" charset="0"/>
              </a:endParaRP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2928" y="254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charset="0"/>
                </a:rPr>
                <a:t>Intranet</a:t>
              </a:r>
            </a:p>
            <a:p>
              <a:pPr algn="ctr" eaLnBrk="0" hangingPunct="0"/>
              <a:r>
                <a:rPr lang="en-US" sz="1200" b="1">
                  <a:latin typeface="Arial" charset="0"/>
                </a:rPr>
                <a:t>(Secure)</a:t>
              </a: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2832" y="153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charset="0"/>
                </a:rPr>
                <a:t>Web Server</a:t>
              </a: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3552" y="1536"/>
              <a:ext cx="100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charset="0"/>
                </a:rPr>
                <a:t>Application Server</a:t>
              </a: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4838" y="1893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4656" y="2064"/>
              <a:ext cx="5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Arial" charset="0"/>
                </a:rPr>
                <a:t>Database</a:t>
              </a: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 flipH="1">
              <a:off x="2880" y="1296"/>
              <a:ext cx="3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2880" y="1344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3120" y="1200"/>
              <a:ext cx="912" cy="3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charset="0"/>
                </a:rPr>
                <a:t>Service system</a:t>
              </a:r>
            </a:p>
          </p:txBody>
        </p:sp>
        <p:grpSp>
          <p:nvGrpSpPr>
            <p:cNvPr id="44" name="Group 54"/>
            <p:cNvGrpSpPr>
              <a:grpSpLocks/>
            </p:cNvGrpSpPr>
            <p:nvPr/>
          </p:nvGrpSpPr>
          <p:grpSpPr bwMode="auto">
            <a:xfrm>
              <a:off x="336" y="3216"/>
              <a:ext cx="864" cy="212"/>
              <a:chOff x="336" y="3216"/>
              <a:chExt cx="864" cy="212"/>
            </a:xfrm>
          </p:grpSpPr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2" cy="1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2"/>
              <p:cNvSpPr>
                <a:spLocks noChangeShapeType="1"/>
              </p:cNvSpPr>
              <p:nvPr/>
            </p:nvSpPr>
            <p:spPr bwMode="auto">
              <a:xfrm>
                <a:off x="1198" y="3312"/>
                <a:ext cx="2" cy="1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53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9"/>
              <p:cNvSpPr txBox="1">
                <a:spLocks noChangeArrowheads="1"/>
              </p:cNvSpPr>
              <p:nvPr/>
            </p:nvSpPr>
            <p:spPr bwMode="auto">
              <a:xfrm>
                <a:off x="432" y="3216"/>
                <a:ext cx="642" cy="18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Arial" charset="0"/>
                  </a:rPr>
                  <a:t>Client side</a:t>
                </a:r>
              </a:p>
            </p:txBody>
          </p:sp>
        </p:grp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H="1">
              <a:off x="5376" y="3264"/>
              <a:ext cx="3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Ecommerce software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 lnSpcReduction="10000"/>
          </a:bodyPr>
          <a:lstStyle/>
          <a:p>
            <a:pPr>
              <a:spcBef>
                <a:spcPct val="100000"/>
              </a:spcBef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Catalog management</a:t>
            </a:r>
          </a:p>
          <a:p>
            <a:pPr>
              <a:spcBef>
                <a:spcPct val="100000"/>
              </a:spcBef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Product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configuration</a:t>
            </a:r>
          </a:p>
          <a:p>
            <a:pPr>
              <a:spcBef>
                <a:spcPct val="100000"/>
              </a:spcBef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Shopping cart facilities</a:t>
            </a:r>
          </a:p>
          <a:p>
            <a:pPr>
              <a:spcBef>
                <a:spcPct val="100000"/>
              </a:spcBef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E-commerce transaction processing</a:t>
            </a:r>
          </a:p>
          <a:p>
            <a:pPr>
              <a:spcBef>
                <a:spcPct val="100000"/>
              </a:spcBef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Web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sites</a:t>
            </a:r>
          </a:p>
          <a:p>
            <a:pPr>
              <a:spcBef>
                <a:spcPct val="100000"/>
              </a:spcBef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E-payment software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04/02/2015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  <p:pic>
        <p:nvPicPr>
          <p:cNvPr id="15" name="Picture 14" descr="catalogue managmen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752600"/>
            <a:ext cx="1952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476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5:  IT in Commerce</vt:lpstr>
      <vt:lpstr>Lecture outline </vt:lpstr>
      <vt:lpstr> What is ecommerce </vt:lpstr>
      <vt:lpstr> Ecommerce process</vt:lpstr>
      <vt:lpstr> The difference between ecommerce  and ebusiness</vt:lpstr>
      <vt:lpstr> E-commerce infrastructure</vt:lpstr>
      <vt:lpstr>Technical structure of ecommerce system</vt:lpstr>
      <vt:lpstr>Architecture of ecommerce system</vt:lpstr>
      <vt:lpstr> Ecommerce software </vt:lpstr>
      <vt:lpstr> Example of product configuration software</vt:lpstr>
      <vt:lpstr> Example of Shopping cart software</vt:lpstr>
      <vt:lpstr> Hardware used in ecommerce </vt:lpstr>
      <vt:lpstr>How servers work </vt:lpstr>
      <vt:lpstr> IT Factors affecting ecommerce </vt:lpstr>
      <vt:lpstr> Benefits using IT in commerce 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331</cp:revision>
  <dcterms:created xsi:type="dcterms:W3CDTF">2013-08-21T19:17:07Z</dcterms:created>
  <dcterms:modified xsi:type="dcterms:W3CDTF">2015-02-04T21:19:46Z</dcterms:modified>
</cp:coreProperties>
</file>