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4" r:id="rId4"/>
    <p:sldId id="285" r:id="rId5"/>
    <p:sldId id="279" r:id="rId6"/>
    <p:sldId id="281" r:id="rId7"/>
    <p:sldId id="288" r:id="rId8"/>
    <p:sldId id="283" r:id="rId9"/>
    <p:sldId id="286" r:id="rId10"/>
    <p:sldId id="287" r:id="rId11"/>
    <p:sldId id="280" r:id="rId12"/>
    <p:sldId id="28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0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6.jpeg"/><Relationship Id="rId5" Type="http://schemas.openxmlformats.org/officeDocument/2006/relationships/image" Target="../media/image7.jpeg"/><Relationship Id="rId10" Type="http://schemas.openxmlformats.org/officeDocument/2006/relationships/image" Target="../media/image15.jpeg"/><Relationship Id="rId4" Type="http://schemas.openxmlformats.org/officeDocument/2006/relationships/image" Target="../media/image6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</a:t>
            </a:r>
            <a:r>
              <a:rPr lang="en-US" sz="4000" b="1" dirty="0" smtClean="0"/>
              <a:t>6: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IT in education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Example: Smart board system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12/02/2015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6" name="Picture 15" descr="app-usbu-hd-smartboard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1981200"/>
            <a:ext cx="6697266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eachers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R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esource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11/02/2015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sp>
        <p:nvSpPr>
          <p:cNvPr id="15" name="Freeform 2"/>
          <p:cNvSpPr>
            <a:spLocks/>
          </p:cNvSpPr>
          <p:nvPr/>
        </p:nvSpPr>
        <p:spPr bwMode="hidden">
          <a:xfrm rot="5400000">
            <a:off x="882650" y="2470150"/>
            <a:ext cx="2797175" cy="2581275"/>
          </a:xfrm>
          <a:custGeom>
            <a:avLst/>
            <a:gdLst>
              <a:gd name="T0" fmla="*/ 2147483647 w 2153"/>
              <a:gd name="T1" fmla="*/ 2147483647 h 1321"/>
              <a:gd name="T2" fmla="*/ 2147483647 w 2153"/>
              <a:gd name="T3" fmla="*/ 2147483647 h 1321"/>
              <a:gd name="T4" fmla="*/ 2147483647 w 2153"/>
              <a:gd name="T5" fmla="*/ 0 h 1321"/>
              <a:gd name="T6" fmla="*/ 2147483647 w 2153"/>
              <a:gd name="T7" fmla="*/ 2147483647 h 1321"/>
              <a:gd name="T8" fmla="*/ 2147483647 w 2153"/>
              <a:gd name="T9" fmla="*/ 2147483647 h 1321"/>
              <a:gd name="T10" fmla="*/ 2147483647 w 2153"/>
              <a:gd name="T11" fmla="*/ 2147483647 h 1321"/>
              <a:gd name="T12" fmla="*/ 2147483647 w 2153"/>
              <a:gd name="T13" fmla="*/ 2147483647 h 1321"/>
              <a:gd name="T14" fmla="*/ 2147483647 w 2153"/>
              <a:gd name="T15" fmla="*/ 2147483647 h 1321"/>
              <a:gd name="T16" fmla="*/ 2147483647 w 2153"/>
              <a:gd name="T17" fmla="*/ 2147483647 h 1321"/>
              <a:gd name="T18" fmla="*/ 2147483647 w 2153"/>
              <a:gd name="T19" fmla="*/ 2147483647 h 1321"/>
              <a:gd name="T20" fmla="*/ 2147483647 w 2153"/>
              <a:gd name="T21" fmla="*/ 2147483647 h 1321"/>
              <a:gd name="T22" fmla="*/ 2147483647 w 2153"/>
              <a:gd name="T23" fmla="*/ 2147483647 h 1321"/>
              <a:gd name="T24" fmla="*/ 2147483647 w 2153"/>
              <a:gd name="T25" fmla="*/ 2147483647 h 1321"/>
              <a:gd name="T26" fmla="*/ 2147483647 w 2153"/>
              <a:gd name="T27" fmla="*/ 2147483647 h 1321"/>
              <a:gd name="T28" fmla="*/ 2147483647 w 2153"/>
              <a:gd name="T29" fmla="*/ 2147483647 h 1321"/>
              <a:gd name="T30" fmla="*/ 0 w 2153"/>
              <a:gd name="T31" fmla="*/ 2147483647 h 1321"/>
              <a:gd name="T32" fmla="*/ 2147483647 w 2153"/>
              <a:gd name="T33" fmla="*/ 2147483647 h 1321"/>
              <a:gd name="T34" fmla="*/ 2147483647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2147483647 h 1321"/>
              <a:gd name="T48" fmla="*/ 2147483647 w 2153"/>
              <a:gd name="T49" fmla="*/ 2147483647 h 1321"/>
              <a:gd name="T50" fmla="*/ 2147483647 w 2153"/>
              <a:gd name="T51" fmla="*/ 2147483647 h 1321"/>
              <a:gd name="T52" fmla="*/ 2147483647 w 2153"/>
              <a:gd name="T53" fmla="*/ 2147483647 h 1321"/>
              <a:gd name="T54" fmla="*/ 2147483647 w 2153"/>
              <a:gd name="T55" fmla="*/ 2147483647 h 1321"/>
              <a:gd name="T56" fmla="*/ 2147483647 w 2153"/>
              <a:gd name="T57" fmla="*/ 2147483647 h 1321"/>
              <a:gd name="T58" fmla="*/ 2147483647 w 2153"/>
              <a:gd name="T59" fmla="*/ 2147483647 h 1321"/>
              <a:gd name="T60" fmla="*/ 2147483647 w 2153"/>
              <a:gd name="T61" fmla="*/ 2147483647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53"/>
              <a:gd name="T94" fmla="*/ 0 h 1321"/>
              <a:gd name="T95" fmla="*/ 2153 w 2153"/>
              <a:gd name="T96" fmla="*/ 1321 h 132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21999"/>
                </a:schemeClr>
              </a:gs>
              <a:gs pos="100000">
                <a:srgbClr val="FFFF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en-US" sz="2000" dirty="0"/>
              <a:t>Lesson Plans with clear objectives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962400" y="52578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/>
              <a:t>Internet Resources</a:t>
            </a:r>
            <a:endParaRPr lang="en-US" sz="20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62000" y="32766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/>
              <a:t>Teachers’ Resources</a:t>
            </a:r>
          </a:p>
        </p:txBody>
      </p:sp>
      <p:pic>
        <p:nvPicPr>
          <p:cNvPr id="32" name="Picture 16" descr="Blue Curved Arrow Smal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496252">
            <a:off x="1551110" y="2096884"/>
            <a:ext cx="26447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962400" y="57912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 dirty="0"/>
              <a:t>Digital Journals</a:t>
            </a:r>
            <a:endParaRPr lang="en-US" sz="2000" dirty="0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1323924" y="5519718"/>
            <a:ext cx="22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3962400" y="25908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 dirty="0" smtClean="0"/>
              <a:t>eActivities</a:t>
            </a:r>
            <a:endParaRPr lang="en-US" sz="2000" dirty="0"/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3962400" y="3124200"/>
            <a:ext cx="4953000" cy="404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/>
          <a:lstStyle/>
          <a:p>
            <a:pPr eaLnBrk="1" hangingPunct="1">
              <a:tabLst>
                <a:tab pos="1371600" algn="l"/>
              </a:tabLst>
            </a:pPr>
            <a:r>
              <a:rPr lang="fi-FI" sz="2000" dirty="0" smtClean="0"/>
              <a:t>eAssignments</a:t>
            </a:r>
            <a:endParaRPr lang="en-US" sz="2000" dirty="0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3962400" y="41910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 dirty="0" smtClean="0"/>
              <a:t>eQuestions </a:t>
            </a:r>
            <a:r>
              <a:rPr lang="fi-FI" sz="2000" dirty="0"/>
              <a:t>and </a:t>
            </a:r>
            <a:r>
              <a:rPr lang="fi-FI" sz="2000" dirty="0" smtClean="0"/>
              <a:t>equizes</a:t>
            </a:r>
            <a:endParaRPr lang="en-US" sz="2000" dirty="0"/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3962400" y="36576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 dirty="0"/>
              <a:t>Online Tutorials</a:t>
            </a:r>
            <a:endParaRPr lang="en-US" sz="2000" dirty="0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3962400" y="47244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/>
              <a:t>e-Calendar</a:t>
            </a:r>
            <a:endParaRPr lang="en-US" sz="2000"/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3962400" y="20574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40080" anchor="ctr">
            <a:spAutoFit/>
          </a:bodyPr>
          <a:lstStyle/>
          <a:p>
            <a:pPr eaLnBrk="1" hangingPunct="1">
              <a:tabLst>
                <a:tab pos="1371600" algn="l"/>
              </a:tabLst>
            </a:pPr>
            <a:r>
              <a:rPr lang="fi-FI" sz="2000"/>
              <a:t>e-Course Outlines</a:t>
            </a:r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/>
      <p:bldP spid="39" grpId="0" animBg="1"/>
      <p:bldP spid="48" grpId="0" animBg="1"/>
      <p:bldP spid="52" grpId="0" animBg="1"/>
      <p:bldP spid="56" grpId="0" animBg="1"/>
      <p:bldP spid="61" grpId="0" animBg="1"/>
      <p:bldP spid="65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Benefits of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eEducation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Learning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is self-directed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Designed around the learner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Geographical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barriers are eliminated, opening up broader education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options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Learning is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self-paced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24/7 accessibility makes scheduling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easy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On-demand access means learning can happen precisely when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needed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Travel time and associated costs (parking, fuel, vehicle maintenance) are reduced or eliminated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11/02/2015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11/02/2015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Concept of education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-Education 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E-Education infrastructure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Software and hardware used in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e-Education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Advantages of using IT in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e-Education 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11/02/2015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education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he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process of receiving or giving systematic instruction, especially at a school or university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12/02/2015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pic>
        <p:nvPicPr>
          <p:cNvPr id="15" name="Picture 14" descr="education process.jpg"/>
          <p:cNvPicPr>
            <a:picLocks noChangeAspect="1"/>
          </p:cNvPicPr>
          <p:nvPr/>
        </p:nvPicPr>
        <p:blipFill>
          <a:blip r:embed="rId7">
            <a:lum bright="-20000" contrast="40000"/>
          </a:blip>
          <a:srcRect b="18059"/>
          <a:stretch>
            <a:fillRect/>
          </a:stretch>
        </p:blipFill>
        <p:spPr>
          <a:xfrm>
            <a:off x="2362200" y="2819400"/>
            <a:ext cx="5137484" cy="320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eEducation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he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process of receiving or giving systematic instruction,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using electronic means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12/02/2015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429000" y="2895600"/>
            <a:ext cx="22860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err="1" smtClean="0"/>
              <a:t>eEducation</a:t>
            </a:r>
            <a:endParaRPr lang="en-US" sz="3200" dirty="0"/>
          </a:p>
        </p:txBody>
      </p:sp>
      <p:sp>
        <p:nvSpPr>
          <p:cNvPr id="19" name="Striped Right Arrow 18"/>
          <p:cNvSpPr/>
          <p:nvPr/>
        </p:nvSpPr>
        <p:spPr>
          <a:xfrm rot="7395415">
            <a:off x="2865632" y="4150629"/>
            <a:ext cx="8382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 rot="2843804">
            <a:off x="5491215" y="4133135"/>
            <a:ext cx="8382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5000" y="4724400"/>
            <a:ext cx="1905000" cy="990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eLearning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486400" y="4648200"/>
            <a:ext cx="1905000" cy="990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eTeaching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E-education infrastructure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11/02/2015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276600"/>
            <a:ext cx="19050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e- education</a:t>
            </a: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Infrastructure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57600" y="1600200"/>
            <a:ext cx="1981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   Mobile 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(Cell phone) Technologies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447800" y="1905000"/>
            <a:ext cx="1981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CD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–ROMs,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DVDs etc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905000"/>
            <a:ext cx="1981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   Networks </a:t>
            </a:r>
          </a:p>
        </p:txBody>
      </p:sp>
      <p:sp>
        <p:nvSpPr>
          <p:cNvPr id="28" name="Oval 27"/>
          <p:cNvSpPr/>
          <p:nvPr/>
        </p:nvSpPr>
        <p:spPr>
          <a:xfrm>
            <a:off x="3886200" y="5257800"/>
            <a:ext cx="1981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e-Learning Management Systems</a:t>
            </a:r>
          </a:p>
        </p:txBody>
      </p:sp>
      <p:sp>
        <p:nvSpPr>
          <p:cNvPr id="29" name="Oval 28"/>
          <p:cNvSpPr/>
          <p:nvPr/>
        </p:nvSpPr>
        <p:spPr>
          <a:xfrm>
            <a:off x="762000" y="3352800"/>
            <a:ext cx="22098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Telecommunication  and TVs</a:t>
            </a:r>
          </a:p>
        </p:txBody>
      </p:sp>
      <p:sp>
        <p:nvSpPr>
          <p:cNvPr id="32" name="Oval 31"/>
          <p:cNvSpPr/>
          <p:nvPr/>
        </p:nvSpPr>
        <p:spPr>
          <a:xfrm>
            <a:off x="6400800" y="3352800"/>
            <a:ext cx="1981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Internet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Technology (computers, </a:t>
            </a:r>
            <a:r>
              <a:rPr lang="en-US" sz="1600" dirty="0" err="1" smtClean="0">
                <a:solidFill>
                  <a:schemeClr val="bg2"/>
                </a:solidFill>
              </a:rPr>
              <a:t>cel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lphones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etc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943600" y="4648200"/>
            <a:ext cx="1981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    Video-Conferencing</a:t>
            </a:r>
          </a:p>
        </p:txBody>
      </p:sp>
      <p:sp>
        <p:nvSpPr>
          <p:cNvPr id="34" name="Oval 33"/>
          <p:cNvSpPr/>
          <p:nvPr/>
        </p:nvSpPr>
        <p:spPr>
          <a:xfrm>
            <a:off x="1371600" y="4800600"/>
            <a:ext cx="2362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  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Radio communications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17" idx="0"/>
            <a:endCxn id="19" idx="4"/>
          </p:cNvCxnSpPr>
          <p:nvPr/>
        </p:nvCxnSpPr>
        <p:spPr>
          <a:xfrm rot="16200000" flipV="1">
            <a:off x="4400550" y="29908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3"/>
          </p:cNvCxnSpPr>
          <p:nvPr/>
        </p:nvCxnSpPr>
        <p:spPr>
          <a:xfrm rot="5400000" flipH="1" flipV="1">
            <a:off x="5623976" y="2895436"/>
            <a:ext cx="395988" cy="366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5608194" y="4388994"/>
            <a:ext cx="518412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38800" y="3810000"/>
            <a:ext cx="762000" cy="14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6"/>
          </p:cNvCxnSpPr>
          <p:nvPr/>
        </p:nvCxnSpPr>
        <p:spPr>
          <a:xfrm rot="10800000" flipV="1">
            <a:off x="2971800" y="3901188"/>
            <a:ext cx="762000" cy="23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7"/>
          </p:cNvCxnSpPr>
          <p:nvPr/>
        </p:nvCxnSpPr>
        <p:spPr>
          <a:xfrm rot="5400000">
            <a:off x="3256032" y="4490220"/>
            <a:ext cx="609600" cy="345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74694" y="4808094"/>
            <a:ext cx="8994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6" idx="5"/>
          </p:cNvCxnSpPr>
          <p:nvPr/>
        </p:nvCxnSpPr>
        <p:spPr>
          <a:xfrm rot="10800000">
            <a:off x="3138860" y="2880612"/>
            <a:ext cx="594940" cy="410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Evolution of education technology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11/02/2015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5" name="Picture 14" descr="Captu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057400"/>
            <a:ext cx="7299422" cy="3638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Education where and when you want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12/02/2015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6" name="Picture 15" descr="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600200"/>
            <a:ext cx="3657600" cy="4836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Software used in education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12/02/2015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17" name="Picture 16" descr="softwareineducation.png"/>
          <p:cNvPicPr>
            <a:picLocks noChangeAspect="1"/>
          </p:cNvPicPr>
          <p:nvPr/>
        </p:nvPicPr>
        <p:blipFill>
          <a:blip r:embed="rId7" cstate="print">
            <a:lum bright="-10000" contrast="10000"/>
          </a:blip>
          <a:stretch>
            <a:fillRect/>
          </a:stretch>
        </p:blipFill>
        <p:spPr>
          <a:xfrm>
            <a:off x="1600200" y="1600200"/>
            <a:ext cx="7119784" cy="49610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Hardware used in Education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11/02/2015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pic>
        <p:nvPicPr>
          <p:cNvPr id="16" name="Picture 15" descr="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905000"/>
            <a:ext cx="3695700" cy="1238250"/>
          </a:xfrm>
          <a:prstGeom prst="rect">
            <a:avLst/>
          </a:prstGeom>
        </p:spPr>
      </p:pic>
      <p:pic>
        <p:nvPicPr>
          <p:cNvPr id="17" name="Picture 16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1828800"/>
            <a:ext cx="1831157" cy="1371600"/>
          </a:xfrm>
          <a:prstGeom prst="rect">
            <a:avLst/>
          </a:prstGeom>
        </p:spPr>
      </p:pic>
      <p:pic>
        <p:nvPicPr>
          <p:cNvPr id="18" name="Picture 17" descr="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4724400"/>
            <a:ext cx="1152525" cy="1152525"/>
          </a:xfrm>
          <a:prstGeom prst="rect">
            <a:avLst/>
          </a:prstGeom>
        </p:spPr>
      </p:pic>
      <p:pic>
        <p:nvPicPr>
          <p:cNvPr id="19" name="Picture 18" descr="e-pen_step6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5700" y="1676400"/>
            <a:ext cx="1638300" cy="1600493"/>
          </a:xfrm>
          <a:prstGeom prst="rect">
            <a:avLst/>
          </a:prstGeom>
        </p:spPr>
      </p:pic>
      <p:pic>
        <p:nvPicPr>
          <p:cNvPr id="21" name="Picture 20" descr="laserpen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4800600"/>
            <a:ext cx="1219200" cy="1219200"/>
          </a:xfrm>
          <a:prstGeom prst="rect">
            <a:avLst/>
          </a:prstGeom>
        </p:spPr>
      </p:pic>
      <p:pic>
        <p:nvPicPr>
          <p:cNvPr id="22" name="Picture 21" descr="blue tooth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4495800"/>
            <a:ext cx="1438154" cy="1600200"/>
          </a:xfrm>
          <a:prstGeom prst="rect">
            <a:avLst/>
          </a:prstGeom>
        </p:spPr>
      </p:pic>
      <p:pic>
        <p:nvPicPr>
          <p:cNvPr id="24" name="Picture 23" descr="t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4572000"/>
            <a:ext cx="1356102" cy="1600200"/>
          </a:xfrm>
          <a:prstGeom prst="rect">
            <a:avLst/>
          </a:prstGeom>
        </p:spPr>
      </p:pic>
      <p:pic>
        <p:nvPicPr>
          <p:cNvPr id="25" name="Picture 24" descr="video conferenc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1200" y="4800600"/>
            <a:ext cx="2295525" cy="112273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5400" y="327660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Projector                                        eBook reader                       digital writer</a:t>
            </a:r>
          </a:p>
          <a:p>
            <a:r>
              <a:rPr lang="en-GB" sz="2000" dirty="0" smtClean="0"/>
              <a:t>camera                                            TV                                          smart  board</a:t>
            </a:r>
          </a:p>
          <a:p>
            <a:r>
              <a:rPr lang="en-GB" sz="2000" dirty="0" smtClean="0"/>
              <a:t>Video </a:t>
            </a:r>
            <a:r>
              <a:rPr lang="en-GB" sz="2000" dirty="0" err="1" smtClean="0"/>
              <a:t>confrence</a:t>
            </a:r>
            <a:r>
              <a:rPr lang="en-GB" sz="2000" dirty="0" smtClean="0"/>
              <a:t>                           sound and video player       </a:t>
            </a:r>
            <a:r>
              <a:rPr lang="en-GB" sz="2000" dirty="0" err="1" smtClean="0"/>
              <a:t>ipads</a:t>
            </a:r>
            <a:endParaRPr lang="en-GB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340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6:  IT in education</vt:lpstr>
      <vt:lpstr>Lecture outline </vt:lpstr>
      <vt:lpstr> What is education</vt:lpstr>
      <vt:lpstr> What is eEducation</vt:lpstr>
      <vt:lpstr> E-education infrastructure </vt:lpstr>
      <vt:lpstr> Evolution of education technology </vt:lpstr>
      <vt:lpstr> Education where and when you want</vt:lpstr>
      <vt:lpstr>Software used in education </vt:lpstr>
      <vt:lpstr>Hardware used in Education</vt:lpstr>
      <vt:lpstr> Example: Smart board system </vt:lpstr>
      <vt:lpstr> Teachers Resource </vt:lpstr>
      <vt:lpstr> Benefits of eEducation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384</cp:revision>
  <dcterms:created xsi:type="dcterms:W3CDTF">2013-08-21T19:17:07Z</dcterms:created>
  <dcterms:modified xsi:type="dcterms:W3CDTF">2015-02-11T22:04:44Z</dcterms:modified>
</cp:coreProperties>
</file>