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84" r:id="rId4"/>
    <p:sldId id="286" r:id="rId5"/>
    <p:sldId id="285" r:id="rId6"/>
    <p:sldId id="288" r:id="rId7"/>
    <p:sldId id="289" r:id="rId8"/>
    <p:sldId id="290" r:id="rId9"/>
    <p:sldId id="294" r:id="rId10"/>
    <p:sldId id="291" r:id="rId11"/>
    <p:sldId id="292" r:id="rId12"/>
    <p:sldId id="287" r:id="rId13"/>
    <p:sldId id="29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5.jpeg"/><Relationship Id="rId5" Type="http://schemas.openxmlformats.org/officeDocument/2006/relationships/image" Target="../media/image7.jpeg"/><Relationship Id="rId10" Type="http://schemas.openxmlformats.org/officeDocument/2006/relationships/image" Target="../media/image14.jpeg"/><Relationship Id="rId4" Type="http://schemas.openxmlformats.org/officeDocument/2006/relationships/image" Target="../media/image6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jpeg"/><Relationship Id="rId7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21.jpeg"/><Relationship Id="rId5" Type="http://schemas.openxmlformats.org/officeDocument/2006/relationships/image" Target="../media/image7.jpeg"/><Relationship Id="rId10" Type="http://schemas.openxmlformats.org/officeDocument/2006/relationships/image" Target="../media/image20.jpeg"/><Relationship Id="rId4" Type="http://schemas.openxmlformats.org/officeDocument/2006/relationships/image" Target="../media/image6.jpe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5.jpeg"/><Relationship Id="rId7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</a:t>
            </a:r>
            <a:r>
              <a:rPr lang="en-US" sz="4000" b="1" dirty="0" smtClean="0"/>
              <a:t>7: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IT in </a:t>
            </a:r>
            <a:r>
              <a:rPr lang="en-US" sz="4000" b="1" dirty="0" smtClean="0"/>
              <a:t>health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Hardware examples used in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5" name="Picture 14" descr="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1676400"/>
            <a:ext cx="1343025" cy="1662159"/>
          </a:xfrm>
          <a:prstGeom prst="rect">
            <a:avLst/>
          </a:prstGeom>
        </p:spPr>
      </p:pic>
      <p:pic>
        <p:nvPicPr>
          <p:cNvPr id="16" name="Picture 15" descr="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1676400"/>
            <a:ext cx="2576593" cy="1600200"/>
          </a:xfrm>
          <a:prstGeom prst="rect">
            <a:avLst/>
          </a:prstGeom>
        </p:spPr>
      </p:pic>
      <p:pic>
        <p:nvPicPr>
          <p:cNvPr id="17" name="Picture 16" descr="download (1)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1600200"/>
            <a:ext cx="2619375" cy="1743075"/>
          </a:xfrm>
          <a:prstGeom prst="rect">
            <a:avLst/>
          </a:prstGeom>
        </p:spPr>
      </p:pic>
      <p:pic>
        <p:nvPicPr>
          <p:cNvPr id="18" name="Picture 17" descr="downloa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800" y="4267200"/>
            <a:ext cx="2047875" cy="1691362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4191000"/>
            <a:ext cx="1744811" cy="1752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002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Ultrasound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3352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Blood pressure reader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Test analyser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601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CT Scan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600" y="601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x-ray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 descr="m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0" y="4114800"/>
            <a:ext cx="1914525" cy="19145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152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Others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software examples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5" name="Picture 14" descr="3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600200"/>
            <a:ext cx="4053446" cy="3285572"/>
          </a:xfrm>
          <a:prstGeom prst="rect">
            <a:avLst/>
          </a:prstGeom>
        </p:spPr>
      </p:pic>
      <p:pic>
        <p:nvPicPr>
          <p:cNvPr id="16" name="Picture 15" descr="audiology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1600200"/>
            <a:ext cx="4470400" cy="3352800"/>
          </a:xfrm>
          <a:prstGeom prst="rect">
            <a:avLst/>
          </a:prstGeom>
        </p:spPr>
      </p:pic>
      <p:pic>
        <p:nvPicPr>
          <p:cNvPr id="18" name="Picture 17" descr="download (2)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5181600"/>
            <a:ext cx="2243138" cy="1143000"/>
          </a:xfrm>
          <a:prstGeom prst="rect">
            <a:avLst/>
          </a:prstGeom>
        </p:spPr>
      </p:pic>
      <p:pic>
        <p:nvPicPr>
          <p:cNvPr id="19" name="Picture 18" descr="download (3)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0" y="5257800"/>
            <a:ext cx="2019300" cy="866775"/>
          </a:xfrm>
          <a:prstGeom prst="rect">
            <a:avLst/>
          </a:prstGeom>
        </p:spPr>
      </p:pic>
      <p:pic>
        <p:nvPicPr>
          <p:cNvPr id="20" name="Picture 19" descr="download (4)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5410200"/>
            <a:ext cx="1905000" cy="752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The change IT has brought to health care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pic>
        <p:nvPicPr>
          <p:cNvPr id="16" name="Picture 15" descr="6102575_ed7447d3be_m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286000"/>
            <a:ext cx="4114801" cy="3108961"/>
          </a:xfrm>
          <a:prstGeom prst="rect">
            <a:avLst/>
          </a:prstGeom>
        </p:spPr>
      </p:pic>
      <p:pic>
        <p:nvPicPr>
          <p:cNvPr id="17" name="Picture 16" descr="G1312022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2286000"/>
            <a:ext cx="4229100" cy="304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28800" y="556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Without 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  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Benefits of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care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Reduced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record keeping expenses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More accurate data</a:t>
            </a:r>
          </a:p>
          <a:p>
            <a:pPr marL="963613" lvl="2" indent="-30480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No poor handwriting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problems</a:t>
            </a:r>
          </a:p>
          <a:p>
            <a:pPr marL="963613" lvl="2" indent="-304800"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Automated sharing among patients and provider</a:t>
            </a:r>
          </a:p>
          <a:p>
            <a:pPr marL="963613" lvl="2" indent="-30480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Empower the patient to manage their own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health via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Internet information and decision support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tools</a:t>
            </a:r>
          </a:p>
          <a:p>
            <a:pPr marL="963613" lvl="2" indent="-304800"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Reduced office visits to get results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Avoidance of duplicating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tests</a:t>
            </a:r>
          </a:p>
          <a:p>
            <a:pPr marL="569913" lvl="1" indent="-304800">
              <a:buNone/>
            </a:pP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Automatic summarisation/graphical displays of context-relevant information to the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physician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Decreased risk of malpractice suits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26/02/2015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health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eHealth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Technical scope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eHealth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Examples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eHealth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systems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and hardware used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eHealth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Benefits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eHealth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health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Physical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health deals with 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      the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body’s ability to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function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Mental heath deals with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how 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      we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think, feel and cope with daily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life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Social Health deals with the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way</a:t>
            </a:r>
          </a:p>
          <a:p>
            <a:pPr marL="609600" indent="-609600">
              <a:buClr>
                <a:schemeClr val="tx2"/>
              </a:buClr>
              <a:buSzPct val="59000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we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react with people within our environment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pic>
        <p:nvPicPr>
          <p:cNvPr id="16" name="Picture 15" descr="health triangle.jpg"/>
          <p:cNvPicPr>
            <a:picLocks noChangeAspect="1"/>
          </p:cNvPicPr>
          <p:nvPr/>
        </p:nvPicPr>
        <p:blipFill>
          <a:blip r:embed="rId7"/>
          <a:srcRect t="15000" b="25000"/>
          <a:stretch>
            <a:fillRect/>
          </a:stretch>
        </p:blipFill>
        <p:spPr>
          <a:xfrm>
            <a:off x="6248400" y="1600200"/>
            <a:ext cx="2895600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81150"/>
          </a:xfrm>
        </p:spPr>
        <p:txBody>
          <a:bodyPr>
            <a:normAutofit/>
          </a:bodyPr>
          <a:lstStyle/>
          <a:p>
            <a:pPr marL="569913" lvl="1" indent="-304800"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Healthcare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which is supported by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electronic processes</a:t>
            </a: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69913" lvl="1" indent="-304800">
              <a:buNone/>
            </a:pP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69913" lvl="1" indent="-304800"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Other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terms: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Healthcare informatics or Health Information Technology (HIT)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Medical Information Systems (MIS)</a:t>
            </a:r>
          </a:p>
          <a:p>
            <a:pPr marL="569913" lvl="1" indent="-304800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Biomedical informatics (also includes Bioinformatics: gene sequencing etc.)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-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health objective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5" name="Picture 14" descr="1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600200"/>
            <a:ext cx="6781800" cy="464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e-health area of service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5" name="Picture 14" descr="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1600200"/>
            <a:ext cx="5671740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Scope of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  <a:spcAft>
                <a:spcPct val="100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1.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Clinical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information systems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a-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Specialised tools for health professionals within care institutions </a:t>
            </a:r>
            <a:endParaRPr lang="en-GB" sz="2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GB" sz="19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b-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Tools for primary care and/or for outside the care institutions</a:t>
            </a:r>
          </a:p>
          <a:p>
            <a:pPr>
              <a:lnSpc>
                <a:spcPct val="80000"/>
              </a:lnSpc>
              <a:spcBef>
                <a:spcPct val="100000"/>
              </a:spcBef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2.	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Telemedicine systems and services</a:t>
            </a:r>
          </a:p>
          <a:p>
            <a:pPr>
              <a:lnSpc>
                <a:spcPct val="80000"/>
              </a:lnSpc>
              <a:spcBef>
                <a:spcPct val="100000"/>
              </a:spcBef>
              <a:spcAft>
                <a:spcPct val="100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3.	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Regional/national health information networks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including electronic health record systems and associated services</a:t>
            </a: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100000"/>
              </a:spcBef>
              <a:spcAft>
                <a:spcPct val="100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4.	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Secondary usage / non-clinical systems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a-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Systems for medical education, research, public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health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b- </a:t>
            </a:r>
            <a:r>
              <a:rPr lang="en-GB" sz="2200" dirty="0" smtClean="0">
                <a:solidFill>
                  <a:schemeClr val="tx1"/>
                </a:solidFill>
                <a:latin typeface="Arial" pitchFamily="34" charset="0"/>
              </a:rPr>
              <a:t>Health education and health promotion of patients/citizens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Technical building blocks of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Connectivity (networks)</a:t>
            </a: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 and en encryption</a:t>
            </a: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</a:t>
            </a: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Databases (certified sources and others)‏</a:t>
            </a: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XML applications</a:t>
            </a: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Naming systems/ defining terms, codes,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09563" indent="-309563">
              <a:buClr>
                <a:srgbClr val="5F604A"/>
              </a:buClr>
              <a:buFont typeface="Wingdings" pitchFamily="2" charset="2"/>
              <a:buChar char="§"/>
              <a:tabLst>
                <a:tab pos="309563" algn="l"/>
                <a:tab pos="422275" algn="l"/>
                <a:tab pos="879475" algn="l"/>
                <a:tab pos="1336675" algn="l"/>
                <a:tab pos="1793875" algn="l"/>
                <a:tab pos="2251075" algn="l"/>
                <a:tab pos="2708275" algn="l"/>
                <a:tab pos="3165475" algn="l"/>
                <a:tab pos="3622675" algn="l"/>
                <a:tab pos="4079875" algn="l"/>
                <a:tab pos="4537075" algn="l"/>
                <a:tab pos="4994275" algn="l"/>
                <a:tab pos="5451475" algn="l"/>
                <a:tab pos="5908675" algn="l"/>
                <a:tab pos="6365875" algn="l"/>
                <a:tab pos="6823075" algn="l"/>
                <a:tab pos="7280275" algn="l"/>
                <a:tab pos="7737475" algn="l"/>
                <a:tab pos="8194675" algn="l"/>
                <a:tab pos="8651875" algn="l"/>
                <a:tab pos="9109075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Sources/portals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Examples of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ehealth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systems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fontScale="92500" lnSpcReduction="10000"/>
          </a:bodyPr>
          <a:lstStyle/>
          <a:p>
            <a:pPr marL="0" lvl="1" indent="-304800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Electronic Medical Records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easy communication of patient data between different healthcare professionals (GPs, specialists, care team,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pharmacy</a:t>
            </a:r>
          </a:p>
          <a:p>
            <a:pPr marL="0" lvl="1" indent="-304800"/>
            <a:endParaRPr lang="en-GB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indent="-304800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Telemedicine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 not require a patient and specialist in same physical location. </a:t>
            </a:r>
            <a:endParaRPr lang="en-GB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indent="-304800">
              <a:buNone/>
            </a:pPr>
            <a:endParaRPr lang="en-GB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indent="-304800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Decision support systems in healthcare </a:t>
            </a:r>
          </a:p>
          <a:p>
            <a:pPr marL="0" lvl="2" indent="-30480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can be analysed to provide alerts, reminders and real-time decision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aids</a:t>
            </a:r>
          </a:p>
          <a:p>
            <a:pPr marL="0" lvl="2" indent="-304800"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 indent="-304800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Citizen-oriented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 Provision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for both healthy individuals and patients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26/02/2015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448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7:  IT in health</vt:lpstr>
      <vt:lpstr>Lecture outline </vt:lpstr>
      <vt:lpstr> What is health </vt:lpstr>
      <vt:lpstr> What is ehealth</vt:lpstr>
      <vt:lpstr> e-health objective</vt:lpstr>
      <vt:lpstr> e-health area of service</vt:lpstr>
      <vt:lpstr> Scope of ehealth</vt:lpstr>
      <vt:lpstr> Technical building blocks of ehealth</vt:lpstr>
      <vt:lpstr> Examples of ehealth systems</vt:lpstr>
      <vt:lpstr> Hardware examples used in eHealth</vt:lpstr>
      <vt:lpstr> ehealth software examples</vt:lpstr>
      <vt:lpstr> The change IT has brought to health care</vt:lpstr>
      <vt:lpstr> Benefits of ehealth care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411</cp:revision>
  <dcterms:created xsi:type="dcterms:W3CDTF">2013-08-21T19:17:07Z</dcterms:created>
  <dcterms:modified xsi:type="dcterms:W3CDTF">2015-02-26T04:37:57Z</dcterms:modified>
</cp:coreProperties>
</file>