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260" r:id="rId3"/>
    <p:sldId id="284" r:id="rId4"/>
    <p:sldId id="286" r:id="rId5"/>
    <p:sldId id="287" r:id="rId6"/>
    <p:sldId id="289" r:id="rId7"/>
    <p:sldId id="288" r:id="rId8"/>
    <p:sldId id="290" r:id="rId9"/>
    <p:sldId id="293" r:id="rId10"/>
    <p:sldId id="292" r:id="rId11"/>
    <p:sldId id="295" r:id="rId12"/>
    <p:sldId id="291" r:id="rId13"/>
    <p:sldId id="25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7FFF"/>
    <a:srgbClr val="F7E289"/>
    <a:srgbClr val="FF9E1D"/>
    <a:srgbClr val="D68B1C"/>
    <a:srgbClr val="D09622"/>
    <a:srgbClr val="CC99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7925" autoAdjust="0"/>
    <p:restoredTop sz="94660"/>
  </p:normalViewPr>
  <p:slideViewPr>
    <p:cSldViewPr>
      <p:cViewPr>
        <p:scale>
          <a:sx n="80" d="100"/>
          <a:sy n="80" d="100"/>
        </p:scale>
        <p:origin x="-1554" y="-3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3258" y="-10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C010D2-330E-4C04-AE0D-8B9871FD1ECD}" type="datetimeFigureOut">
              <a:rPr lang="en-US" smtClean="0"/>
              <a:pPr/>
              <a:t>3/25/2015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404260-31A0-4B32-B8A7-E597813EFF4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404260-31A0-4B32-B8A7-E597813EFF4A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19295" y="985720"/>
            <a:ext cx="4428445" cy="122164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4130" y="2665475"/>
            <a:ext cx="6400800" cy="1068935"/>
          </a:xfrm>
        </p:spPr>
        <p:txBody>
          <a:bodyPr>
            <a:normAutofit/>
          </a:bodyPr>
          <a:lstStyle>
            <a:lvl1pPr marL="0" indent="0" algn="r">
              <a:buNone/>
              <a:defRPr sz="2600">
                <a:solidFill>
                  <a:srgbClr val="157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</a:t>
            </a:r>
          </a:p>
          <a:p>
            <a:r>
              <a:rPr lang="en-US" dirty="0" smtClean="0"/>
              <a:t>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6EBD-1BE1-4929-BF70-119B64323B40}" type="datetime1">
              <a:rPr lang="en-GB" smtClean="0"/>
              <a:pPr/>
              <a:t>25/03/2015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Information Technology                                      UHD                                    Hoger Mahmud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0713C-8613-43E5-9953-3DB3C6771C80}" type="datetime1">
              <a:rPr lang="en-GB" smtClean="0"/>
              <a:pPr/>
              <a:t>25/03/2015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Information Technology                                      UHD                                    Hoger Mahmud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FC6E5-C075-4AAB-8E3D-55288E95FC66}" type="datetime1">
              <a:rPr lang="en-GB" smtClean="0"/>
              <a:pPr/>
              <a:t>25/03/2015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Information Technology                                      UHD                                    Hoger Mahmud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E4AC9-D250-46D2-80DC-A27F32CE6EA9}" type="datetime1">
              <a:rPr lang="en-GB" smtClean="0"/>
              <a:pPr/>
              <a:t>25/03/2015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Information Technology                                      UHD                                    Hoger Mahmud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425" y="680310"/>
            <a:ext cx="6566315" cy="61082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8720" y="1749245"/>
            <a:ext cx="6413610" cy="4581150"/>
          </a:xfrm>
        </p:spPr>
        <p:txBody>
          <a:bodyPr/>
          <a:lstStyle>
            <a:lvl1pPr>
              <a:defRPr sz="2800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8359A-C89E-4227-BD41-416960326E65}" type="datetime1">
              <a:rPr lang="en-GB" smtClean="0"/>
              <a:pPr/>
              <a:t>25/03/2015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Information Technology                                      UHD                                    Hoger Mahmud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3310" y="527605"/>
            <a:ext cx="7016195" cy="684885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157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3310" y="1443835"/>
            <a:ext cx="7016195" cy="4275740"/>
          </a:xfrm>
        </p:spPr>
        <p:txBody>
          <a:bodyPr/>
          <a:lstStyle>
            <a:lvl1pPr>
              <a:defRPr sz="2800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663AB-CA8D-4A80-8B3B-2076D2630D95}" type="datetime1">
              <a:rPr lang="en-GB" smtClean="0"/>
              <a:pPr/>
              <a:t>25/03/2015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Information Technology                                      UHD                                    Hoger Mahmud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6425E-08FF-460D-8963-3D3A7CC11BEC}" type="datetime1">
              <a:rPr lang="en-GB" smtClean="0"/>
              <a:pPr/>
              <a:t>25/03/2015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Information Technology                                      UHD                                    Hoger Mahmud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3E73E-23FE-414D-BFAA-896044DCE37C}" type="datetime1">
              <a:rPr lang="en-GB" smtClean="0"/>
              <a:pPr/>
              <a:t>25/03/2015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Information Technology                                      UHD                                    Hoger Mahmud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425" y="680310"/>
            <a:ext cx="6244435" cy="53218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1425" y="1749245"/>
            <a:ext cx="3054100" cy="773424"/>
          </a:xfrm>
        </p:spPr>
        <p:txBody>
          <a:bodyPr anchor="b"/>
          <a:lstStyle>
            <a:lvl1pPr marL="0" indent="0">
              <a:buNone/>
              <a:defRPr sz="2400" b="1" baseline="0">
                <a:solidFill>
                  <a:srgbClr val="157FF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1425" y="2512770"/>
            <a:ext cx="3054100" cy="3035058"/>
          </a:xfrm>
        </p:spPr>
        <p:txBody>
          <a:bodyPr/>
          <a:lstStyle>
            <a:lvl1pPr>
              <a:defRPr sz="2400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 sz="1800"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 sz="1600">
                <a:solidFill>
                  <a:schemeClr val="tx2">
                    <a:lumMod val="7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93640" y="1749245"/>
            <a:ext cx="3054100" cy="773424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157FF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93640" y="2512770"/>
            <a:ext cx="3054100" cy="3035058"/>
          </a:xfrm>
        </p:spPr>
        <p:txBody>
          <a:bodyPr/>
          <a:lstStyle>
            <a:lvl1pPr>
              <a:defRPr sz="2400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 sz="1800"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 sz="1600">
                <a:solidFill>
                  <a:schemeClr val="tx2">
                    <a:lumMod val="7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F23A1-F1A5-4340-B6F4-33A47B5EA1BD}" type="datetime1">
              <a:rPr lang="en-GB" smtClean="0"/>
              <a:pPr/>
              <a:t>25/03/2015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Information Technology                                      UHD                                    Hoger Mahmud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49B10-6880-4951-B23C-503A66AA14CB}" type="datetime1">
              <a:rPr lang="en-GB" smtClean="0"/>
              <a:pPr/>
              <a:t>25/03/2015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Information Technology                                      UHD                                    Hoger Mahmud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4D4EC-E9E9-4471-AFAB-95AFE19AA0C9}" type="datetime1">
              <a:rPr lang="en-GB" smtClean="0"/>
              <a:pPr/>
              <a:t>25/03/2015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Information Technology                                      UHD                                    Hoger Mahmud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608FF-3B68-41B6-8AC7-9153817B7564}" type="datetime1">
              <a:rPr lang="en-GB" smtClean="0"/>
              <a:pPr/>
              <a:t>25/03/2015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Information Technology                                      UHD                                    Hoger Mahmud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68005-8B69-4536-9D92-E35C0449991B}" type="datetime1">
              <a:rPr lang="en-GB" smtClean="0"/>
              <a:pPr/>
              <a:t>25/03/2015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Introduction to Information Technology                                      UHD                                    Hoger Mahmud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1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5.jpeg"/><Relationship Id="rId7" Type="http://schemas.openxmlformats.org/officeDocument/2006/relationships/image" Target="../media/image1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Relationship Id="rId9" Type="http://schemas.openxmlformats.org/officeDocument/2006/relationships/image" Target="../media/image1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jpeg"/><Relationship Id="rId7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10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33800" y="985720"/>
            <a:ext cx="5113941" cy="122164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 smtClean="0"/>
              <a:t>Lecture 8: </a:t>
            </a:r>
            <a:br>
              <a:rPr lang="en-US" sz="4000" b="1" dirty="0" smtClean="0"/>
            </a:br>
            <a:r>
              <a:rPr lang="en-US" sz="4000" b="1" dirty="0" smtClean="0"/>
              <a:t>IT in Government</a:t>
            </a:r>
            <a:endParaRPr lang="en-US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Hoger Mahmud 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6" name="Picture 5" descr="pathch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1273" y="6705601"/>
            <a:ext cx="692727" cy="1524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hit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133600" cy="304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680310"/>
            <a:ext cx="6637940" cy="610820"/>
          </a:xfrm>
        </p:spPr>
        <p:txBody>
          <a:bodyPr>
            <a:noAutofit/>
          </a:bodyPr>
          <a:lstStyle/>
          <a:p>
            <a:r>
              <a:rPr lang="en-GB" b="1" dirty="0" err="1" smtClean="0">
                <a:ln>
                  <a:solidFill>
                    <a:schemeClr val="tx1"/>
                  </a:solidFill>
                </a:ln>
                <a:latin typeface="Arial" pitchFamily="34" charset="0"/>
              </a:rPr>
              <a:t>eGovernment</a:t>
            </a:r>
            <a:r>
              <a:rPr lang="en-GB" b="1" dirty="0" smtClean="0">
                <a:ln>
                  <a:solidFill>
                    <a:schemeClr val="tx1"/>
                  </a:solidFill>
                </a:ln>
                <a:latin typeface="Arial" pitchFamily="34" charset="0"/>
              </a:rPr>
              <a:t> requirements</a:t>
            </a:r>
            <a:endParaRPr lang="en-US" b="1" dirty="0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pic>
        <p:nvPicPr>
          <p:cNvPr id="7" name="Picture 6" descr="technology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04800"/>
            <a:ext cx="1219200" cy="1295399"/>
          </a:xfrm>
          <a:prstGeom prst="rect">
            <a:avLst/>
          </a:prstGeom>
        </p:spPr>
      </p:pic>
      <p:pic>
        <p:nvPicPr>
          <p:cNvPr id="8" name="Picture 7" descr="lin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6477000"/>
            <a:ext cx="7219951" cy="81254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FD408-EB3B-483F-9F67-EEC7038A57C7}" type="datetime1">
              <a:rPr lang="en-GB" smtClean="0"/>
              <a:pPr/>
              <a:t>25/03/2015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1524000" y="6492875"/>
            <a:ext cx="6705600" cy="365125"/>
          </a:xfrm>
        </p:spPr>
        <p:txBody>
          <a:bodyPr/>
          <a:lstStyle/>
          <a:p>
            <a:r>
              <a:rPr lang="en-US" smtClean="0"/>
              <a:t>Introduction to Information Technology                                      UHD                                    Hoger Mahmud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2133600" y="1524000"/>
            <a:ext cx="7010400" cy="158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0" name="Picture 29" descr="blue.JPG"/>
          <p:cNvPicPr>
            <a:picLocks noChangeAspect="1"/>
          </p:cNvPicPr>
          <p:nvPr/>
        </p:nvPicPr>
        <p:blipFill>
          <a:blip r:embed="rId5"/>
          <a:srcRect t="13334" b="-6667"/>
          <a:stretch>
            <a:fillRect/>
          </a:stretch>
        </p:blipFill>
        <p:spPr>
          <a:xfrm>
            <a:off x="1371600" y="304800"/>
            <a:ext cx="838200" cy="1066800"/>
          </a:xfrm>
          <a:prstGeom prst="rect">
            <a:avLst/>
          </a:prstGeom>
        </p:spPr>
      </p:pic>
      <p:cxnSp>
        <p:nvCxnSpPr>
          <p:cNvPr id="31" name="Straight Connector 30"/>
          <p:cNvCxnSpPr/>
          <p:nvPr/>
        </p:nvCxnSpPr>
        <p:spPr>
          <a:xfrm>
            <a:off x="1447800" y="1295400"/>
            <a:ext cx="685800" cy="158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371600" y="6477000"/>
            <a:ext cx="72390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9" name="Picture 58" descr="pathch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1273" y="6705600"/>
            <a:ext cx="692727" cy="152400"/>
          </a:xfrm>
          <a:prstGeom prst="rect">
            <a:avLst/>
          </a:prstGeom>
        </p:spPr>
      </p:pic>
      <p:sp>
        <p:nvSpPr>
          <p:cNvPr id="5" name="7-Point Star 4"/>
          <p:cNvSpPr/>
          <p:nvPr/>
        </p:nvSpPr>
        <p:spPr>
          <a:xfrm>
            <a:off x="8534400" y="6248400"/>
            <a:ext cx="609600" cy="457200"/>
          </a:xfrm>
          <a:prstGeom prst="star7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10</a:t>
            </a:r>
            <a:endParaRPr lang="en-US" sz="1100" b="1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7"/>
          <a:srcRect/>
          <a:stretch>
            <a:fillRect/>
          </a:stretch>
        </p:blipFill>
        <p:spPr bwMode="auto">
          <a:xfrm>
            <a:off x="762000" y="1981200"/>
            <a:ext cx="7983510" cy="2767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hit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133600" cy="304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680310"/>
            <a:ext cx="6637940" cy="610820"/>
          </a:xfrm>
        </p:spPr>
        <p:txBody>
          <a:bodyPr>
            <a:noAutofit/>
          </a:bodyPr>
          <a:lstStyle/>
          <a:p>
            <a:r>
              <a:rPr lang="en-US" b="1" dirty="0" smtClean="0">
                <a:ln>
                  <a:solidFill>
                    <a:schemeClr val="tx1"/>
                  </a:solidFill>
                </a:ln>
                <a:latin typeface="Arial" pitchFamily="34" charset="0"/>
              </a:rPr>
              <a:t>eGov Software example </a:t>
            </a:r>
            <a:endParaRPr lang="en-US" b="1" dirty="0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pic>
        <p:nvPicPr>
          <p:cNvPr id="7" name="Picture 6" descr="technology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04800"/>
            <a:ext cx="1219200" cy="1295399"/>
          </a:xfrm>
          <a:prstGeom prst="rect">
            <a:avLst/>
          </a:prstGeom>
        </p:spPr>
      </p:pic>
      <p:pic>
        <p:nvPicPr>
          <p:cNvPr id="8" name="Picture 7" descr="lin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6477000"/>
            <a:ext cx="7219951" cy="81254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FD408-EB3B-483F-9F67-EEC7038A57C7}" type="datetime1">
              <a:rPr lang="en-GB" smtClean="0"/>
              <a:pPr/>
              <a:t>25/03/2015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1524000" y="6492875"/>
            <a:ext cx="6705600" cy="365125"/>
          </a:xfrm>
        </p:spPr>
        <p:txBody>
          <a:bodyPr/>
          <a:lstStyle/>
          <a:p>
            <a:r>
              <a:rPr lang="en-US" smtClean="0"/>
              <a:t>Introduction to Information Technology                                      UHD                                    Hoger Mahmud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2133600" y="1524000"/>
            <a:ext cx="7010400" cy="158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0" name="Picture 29" descr="blue.JPG"/>
          <p:cNvPicPr>
            <a:picLocks noChangeAspect="1"/>
          </p:cNvPicPr>
          <p:nvPr/>
        </p:nvPicPr>
        <p:blipFill>
          <a:blip r:embed="rId5"/>
          <a:srcRect t="13334" b="-6667"/>
          <a:stretch>
            <a:fillRect/>
          </a:stretch>
        </p:blipFill>
        <p:spPr>
          <a:xfrm>
            <a:off x="1371600" y="304800"/>
            <a:ext cx="838200" cy="1066800"/>
          </a:xfrm>
          <a:prstGeom prst="rect">
            <a:avLst/>
          </a:prstGeom>
        </p:spPr>
      </p:pic>
      <p:cxnSp>
        <p:nvCxnSpPr>
          <p:cNvPr id="31" name="Straight Connector 30"/>
          <p:cNvCxnSpPr/>
          <p:nvPr/>
        </p:nvCxnSpPr>
        <p:spPr>
          <a:xfrm>
            <a:off x="1447800" y="1295400"/>
            <a:ext cx="685800" cy="158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371600" y="6477000"/>
            <a:ext cx="72390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9" name="Picture 58" descr="pathch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1273" y="6705600"/>
            <a:ext cx="692727" cy="152400"/>
          </a:xfrm>
          <a:prstGeom prst="rect">
            <a:avLst/>
          </a:prstGeom>
        </p:spPr>
      </p:pic>
      <p:sp>
        <p:nvSpPr>
          <p:cNvPr id="5" name="7-Point Star 4"/>
          <p:cNvSpPr/>
          <p:nvPr/>
        </p:nvSpPr>
        <p:spPr>
          <a:xfrm>
            <a:off x="8534400" y="6248400"/>
            <a:ext cx="609600" cy="457200"/>
          </a:xfrm>
          <a:prstGeom prst="star7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11</a:t>
            </a:r>
            <a:endParaRPr lang="en-US" sz="1100" b="1" dirty="0"/>
          </a:p>
        </p:txBody>
      </p:sp>
      <p:pic>
        <p:nvPicPr>
          <p:cNvPr id="4098" name="Picture 2" descr="C:\Users\IT\Desktop\Information technology\my IT\it in governmnet\34.jpg"/>
          <p:cNvPicPr>
            <a:picLocks noGrp="1" noChangeAspect="1" noChangeArrowheads="1"/>
          </p:cNvPicPr>
          <p:nvPr>
            <p:ph idx="1"/>
          </p:nvPr>
        </p:nvPicPr>
        <p:blipFill>
          <a:blip r:embed="rId7"/>
          <a:srcRect/>
          <a:stretch>
            <a:fillRect/>
          </a:stretch>
        </p:blipFill>
        <p:spPr bwMode="auto">
          <a:xfrm>
            <a:off x="533400" y="1600200"/>
            <a:ext cx="3927744" cy="2447925"/>
          </a:xfrm>
          <a:prstGeom prst="rect">
            <a:avLst/>
          </a:prstGeom>
          <a:noFill/>
        </p:spPr>
      </p:pic>
      <p:pic>
        <p:nvPicPr>
          <p:cNvPr id="4099" name="Picture 3" descr="C:\Users\IT\Desktop\Information technology\my IT\it in governmnet\54.jp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046134" y="1676400"/>
            <a:ext cx="3674534" cy="2362200"/>
          </a:xfrm>
          <a:prstGeom prst="rect">
            <a:avLst/>
          </a:prstGeom>
          <a:noFill/>
        </p:spPr>
      </p:pic>
      <p:pic>
        <p:nvPicPr>
          <p:cNvPr id="4100" name="Picture 4" descr="C:\Users\IT\Desktop\Information technology\my IT\it in governmnet\22.jp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276600" y="4419600"/>
            <a:ext cx="3436691" cy="1762125"/>
          </a:xfrm>
          <a:prstGeom prst="rect">
            <a:avLst/>
          </a:prstGeom>
          <a:noFill/>
        </p:spPr>
      </p:pic>
      <p:sp>
        <p:nvSpPr>
          <p:cNvPr id="18" name="TextBox 17"/>
          <p:cNvSpPr txBox="1"/>
          <p:nvPr/>
        </p:nvSpPr>
        <p:spPr>
          <a:xfrm>
            <a:off x="1752600" y="40386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eVote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6553200" y="40386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 smtClean="0"/>
              <a:t>eJob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4876800" y="60960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 smtClean="0"/>
              <a:t>eID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hit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133600" cy="304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680310"/>
            <a:ext cx="6637940" cy="610820"/>
          </a:xfrm>
        </p:spPr>
        <p:txBody>
          <a:bodyPr>
            <a:noAutofit/>
          </a:bodyPr>
          <a:lstStyle/>
          <a:p>
            <a:r>
              <a:rPr lang="en-US" b="1" dirty="0" smtClean="0">
                <a:ln>
                  <a:solidFill>
                    <a:schemeClr val="tx1"/>
                  </a:solidFill>
                </a:ln>
                <a:latin typeface="Arial" pitchFamily="34" charset="0"/>
              </a:rPr>
              <a:t>Benefits of </a:t>
            </a:r>
            <a:r>
              <a:rPr lang="en-US" b="1" dirty="0" err="1" smtClean="0">
                <a:ln>
                  <a:solidFill>
                    <a:schemeClr val="tx1"/>
                  </a:solidFill>
                </a:ln>
                <a:latin typeface="Arial" pitchFamily="34" charset="0"/>
              </a:rPr>
              <a:t>eGovermnet</a:t>
            </a:r>
            <a:r>
              <a:rPr lang="en-US" b="1" dirty="0" smtClean="0">
                <a:ln>
                  <a:solidFill>
                    <a:schemeClr val="tx1"/>
                  </a:solidFill>
                </a:ln>
                <a:latin typeface="Arial" pitchFamily="34" charset="0"/>
              </a:rPr>
              <a:t> </a:t>
            </a:r>
            <a:r>
              <a:rPr lang="en-US" b="1" dirty="0" smtClean="0">
                <a:ln>
                  <a:solidFill>
                    <a:schemeClr val="tx1"/>
                  </a:solidFill>
                </a:ln>
                <a:latin typeface="Arial" pitchFamily="34" charset="0"/>
              </a:rPr>
              <a:t> </a:t>
            </a:r>
            <a:endParaRPr lang="en-US" b="1" dirty="0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76400"/>
            <a:ext cx="8382000" cy="458115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 smtClean="0">
                <a:solidFill>
                  <a:schemeClr val="tx1"/>
                </a:solidFill>
                <a:latin typeface="Arial" pitchFamily="34" charset="0"/>
              </a:rPr>
              <a:t>Cost 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</a:rPr>
              <a:t>and 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</a:rPr>
              <a:t>time-savings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solidFill>
                  <a:schemeClr val="tx1"/>
                </a:solidFill>
                <a:latin typeface="Arial" pitchFamily="34" charset="0"/>
              </a:rPr>
              <a:t>Certainty in getting 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</a:rPr>
              <a:t>services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solidFill>
                  <a:schemeClr val="tx1"/>
                </a:solidFill>
                <a:latin typeface="Arial" pitchFamily="34" charset="0"/>
              </a:rPr>
              <a:t>Better quality of 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</a:rPr>
              <a:t>life</a:t>
            </a:r>
            <a:endParaRPr lang="en-US" dirty="0" smtClean="0">
              <a:solidFill>
                <a:schemeClr val="tx1"/>
              </a:solidFill>
              <a:latin typeface="Arial" pitchFamily="34" charset="0"/>
            </a:endParaRPr>
          </a:p>
          <a:p>
            <a:pPr>
              <a:lnSpc>
                <a:spcPct val="120000"/>
              </a:lnSpc>
            </a:pPr>
            <a:r>
              <a:rPr lang="en-US" dirty="0" smtClean="0">
                <a:solidFill>
                  <a:schemeClr val="tx1"/>
                </a:solidFill>
                <a:latin typeface="Arial" pitchFamily="34" charset="0"/>
              </a:rPr>
              <a:t>Ease of access of 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</a:rPr>
              <a:t>information</a:t>
            </a:r>
            <a:endParaRPr lang="en-US" dirty="0" smtClean="0">
              <a:solidFill>
                <a:schemeClr val="tx1"/>
              </a:solidFill>
              <a:latin typeface="Arial" pitchFamily="34" charset="0"/>
            </a:endParaRPr>
          </a:p>
          <a:p>
            <a:pPr>
              <a:lnSpc>
                <a:spcPct val="120000"/>
              </a:lnSpc>
            </a:pPr>
            <a:r>
              <a:rPr lang="en-US" dirty="0" smtClean="0">
                <a:solidFill>
                  <a:schemeClr val="tx1"/>
                </a:solidFill>
                <a:latin typeface="Arial" pitchFamily="34" charset="0"/>
              </a:rPr>
              <a:t>Added convenience – multiple delivery 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</a:rPr>
              <a:t>channels</a:t>
            </a:r>
            <a:endParaRPr lang="en-US" dirty="0" smtClean="0">
              <a:solidFill>
                <a:schemeClr val="tx1"/>
              </a:solidFill>
              <a:latin typeface="Arial" pitchFamily="34" charset="0"/>
            </a:endParaRPr>
          </a:p>
          <a:p>
            <a:pPr>
              <a:lnSpc>
                <a:spcPct val="120000"/>
              </a:lnSpc>
            </a:pPr>
            <a:r>
              <a:rPr lang="en-US" dirty="0" smtClean="0">
                <a:solidFill>
                  <a:schemeClr val="tx1"/>
                </a:solidFill>
                <a:latin typeface="Arial" pitchFamily="34" charset="0"/>
              </a:rPr>
              <a:t>Possibility of 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</a:rPr>
              <a:t>self-service</a:t>
            </a:r>
          </a:p>
          <a:p>
            <a:pPr>
              <a:lnSpc>
                <a:spcPct val="120000"/>
              </a:lnSpc>
            </a:pPr>
            <a:r>
              <a:rPr lang="en-GB" dirty="0" smtClean="0">
                <a:solidFill>
                  <a:schemeClr val="tx1"/>
                </a:solidFill>
                <a:latin typeface="Arial" pitchFamily="34" charset="0"/>
              </a:rPr>
              <a:t>More </a:t>
            </a:r>
            <a:r>
              <a:rPr lang="en-US" dirty="0" smtClean="0">
                <a:solidFill>
                  <a:srgbClr val="000000"/>
                </a:solidFill>
                <a:latin typeface="Thoma"/>
              </a:rPr>
              <a:t>transparency</a:t>
            </a:r>
            <a:endParaRPr lang="en-US" dirty="0" smtClean="0">
              <a:solidFill>
                <a:srgbClr val="000000"/>
              </a:solidFill>
              <a:latin typeface="Thoma"/>
            </a:endParaRPr>
          </a:p>
          <a:p>
            <a:pPr>
              <a:lnSpc>
                <a:spcPct val="120000"/>
              </a:lnSpc>
            </a:pPr>
            <a:endParaRPr lang="en-US" dirty="0" smtClean="0">
              <a:solidFill>
                <a:schemeClr val="tx1"/>
              </a:solidFill>
              <a:latin typeface="Arial" pitchFamily="34" charset="0"/>
            </a:endParaRPr>
          </a:p>
          <a:p>
            <a:pPr>
              <a:buNone/>
            </a:pPr>
            <a:endParaRPr lang="en-US" dirty="0" smtClean="0">
              <a:solidFill>
                <a:schemeClr val="tx1"/>
              </a:solidFill>
              <a:latin typeface="Arial" pitchFamily="34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 descr="technology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04800"/>
            <a:ext cx="1219200" cy="1295399"/>
          </a:xfrm>
          <a:prstGeom prst="rect">
            <a:avLst/>
          </a:prstGeom>
        </p:spPr>
      </p:pic>
      <p:pic>
        <p:nvPicPr>
          <p:cNvPr id="8" name="Picture 7" descr="lin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6477000"/>
            <a:ext cx="7219951" cy="81254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FD408-EB3B-483F-9F67-EEC7038A57C7}" type="datetime1">
              <a:rPr lang="en-GB" smtClean="0"/>
              <a:pPr/>
              <a:t>25/03/2015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1524000" y="6492875"/>
            <a:ext cx="6705600" cy="365125"/>
          </a:xfrm>
        </p:spPr>
        <p:txBody>
          <a:bodyPr/>
          <a:lstStyle/>
          <a:p>
            <a:r>
              <a:rPr lang="en-US" smtClean="0"/>
              <a:t>Introduction to Information Technology                                      UHD                                    Hoger Mahmud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2133600" y="1524000"/>
            <a:ext cx="7010400" cy="158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0" name="Picture 29" descr="blue.JPG"/>
          <p:cNvPicPr>
            <a:picLocks noChangeAspect="1"/>
          </p:cNvPicPr>
          <p:nvPr/>
        </p:nvPicPr>
        <p:blipFill>
          <a:blip r:embed="rId5"/>
          <a:srcRect t="13334" b="-6667"/>
          <a:stretch>
            <a:fillRect/>
          </a:stretch>
        </p:blipFill>
        <p:spPr>
          <a:xfrm>
            <a:off x="1371600" y="304800"/>
            <a:ext cx="838200" cy="1066800"/>
          </a:xfrm>
          <a:prstGeom prst="rect">
            <a:avLst/>
          </a:prstGeom>
        </p:spPr>
      </p:pic>
      <p:cxnSp>
        <p:nvCxnSpPr>
          <p:cNvPr id="31" name="Straight Connector 30"/>
          <p:cNvCxnSpPr/>
          <p:nvPr/>
        </p:nvCxnSpPr>
        <p:spPr>
          <a:xfrm>
            <a:off x="1447800" y="1295400"/>
            <a:ext cx="685800" cy="158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371600" y="6477000"/>
            <a:ext cx="72390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9" name="Picture 58" descr="pathch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1273" y="6705600"/>
            <a:ext cx="692727" cy="152400"/>
          </a:xfrm>
          <a:prstGeom prst="rect">
            <a:avLst/>
          </a:prstGeom>
        </p:spPr>
      </p:pic>
      <p:sp>
        <p:nvSpPr>
          <p:cNvPr id="5" name="7-Point Star 4"/>
          <p:cNvSpPr/>
          <p:nvPr/>
        </p:nvSpPr>
        <p:spPr>
          <a:xfrm>
            <a:off x="8534400" y="6248400"/>
            <a:ext cx="609600" cy="457200"/>
          </a:xfrm>
          <a:prstGeom prst="star7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12</a:t>
            </a:r>
            <a:endParaRPr lang="en-US" sz="1100" b="1" dirty="0"/>
          </a:p>
        </p:txBody>
      </p:sp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823311" y="1443835"/>
            <a:ext cx="6253889" cy="427574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                    </a:t>
            </a:r>
          </a:p>
          <a:p>
            <a:pPr>
              <a:buNone/>
            </a:pPr>
            <a:r>
              <a:rPr lang="en-US" dirty="0" smtClean="0"/>
              <a:t>                      </a:t>
            </a:r>
          </a:p>
          <a:p>
            <a:pPr algn="ctr">
              <a:buNone/>
            </a:pPr>
            <a:r>
              <a:rPr lang="en-US" sz="6600" b="1" dirty="0" smtClean="0">
                <a:solidFill>
                  <a:schemeClr val="tx1"/>
                </a:solidFill>
                <a:latin typeface="Arial" pitchFamily="34" charset="0"/>
              </a:rPr>
              <a:t>Thank you</a:t>
            </a:r>
          </a:p>
          <a:p>
            <a:pPr algn="ctr">
              <a:buNone/>
            </a:pPr>
            <a:r>
              <a:rPr lang="en-US" sz="6600" b="1" dirty="0" smtClean="0">
                <a:solidFill>
                  <a:schemeClr val="tx1"/>
                </a:solidFill>
                <a:latin typeface="Arial" pitchFamily="34" charset="0"/>
              </a:rPr>
              <a:t>? </a:t>
            </a:r>
            <a:endParaRPr lang="en-US" sz="6600" dirty="0" smtClean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68E8-2C67-438A-A6C5-44582AA66E17}" type="datetime1">
              <a:rPr lang="en-GB" smtClean="0"/>
              <a:pPr/>
              <a:t>25/03/2015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600200" y="6356350"/>
            <a:ext cx="6934200" cy="365125"/>
          </a:xfrm>
        </p:spPr>
        <p:txBody>
          <a:bodyPr/>
          <a:lstStyle/>
          <a:p>
            <a:r>
              <a:rPr lang="en-US" smtClean="0"/>
              <a:t>Introduction to Information Technology                                      UHD                                    Hoger Mahmud</a:t>
            </a:r>
            <a:endParaRPr lang="en-US" dirty="0"/>
          </a:p>
        </p:txBody>
      </p:sp>
      <p:pic>
        <p:nvPicPr>
          <p:cNvPr id="8" name="Picture 7" descr="pathch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3150" y="6653213"/>
            <a:ext cx="930850" cy="20478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hit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133600" cy="304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680310"/>
            <a:ext cx="6637940" cy="610820"/>
          </a:xfrm>
        </p:spPr>
        <p:txBody>
          <a:bodyPr>
            <a:noAutofit/>
          </a:bodyPr>
          <a:lstStyle/>
          <a:p>
            <a:r>
              <a:rPr lang="en-US" b="1" dirty="0" smtClean="0">
                <a:ln>
                  <a:solidFill>
                    <a:schemeClr val="tx1"/>
                  </a:solidFill>
                </a:ln>
                <a:latin typeface="Arial" pitchFamily="34" charset="0"/>
              </a:rPr>
              <a:t>Lecture outline </a:t>
            </a:r>
            <a:endParaRPr lang="en-US" b="1" dirty="0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76400"/>
            <a:ext cx="8382000" cy="4581150"/>
          </a:xfrm>
        </p:spPr>
        <p:txBody>
          <a:bodyPr/>
          <a:lstStyle/>
          <a:p>
            <a:r>
              <a:rPr lang="en-GB" dirty="0" smtClean="0">
                <a:solidFill>
                  <a:schemeClr val="tx1"/>
                </a:solidFill>
                <a:latin typeface="Arial" pitchFamily="34" charset="0"/>
              </a:rPr>
              <a:t>What is </a:t>
            </a:r>
            <a:r>
              <a:rPr lang="en-GB" dirty="0" smtClean="0">
                <a:solidFill>
                  <a:schemeClr val="tx1"/>
                </a:solidFill>
                <a:latin typeface="Arial" pitchFamily="34" charset="0"/>
              </a:rPr>
              <a:t>a government</a:t>
            </a:r>
            <a:endParaRPr lang="en-GB" dirty="0" smtClean="0">
              <a:solidFill>
                <a:schemeClr val="tx1"/>
              </a:solidFill>
              <a:latin typeface="Arial" pitchFamily="34" charset="0"/>
            </a:endParaRPr>
          </a:p>
          <a:p>
            <a:r>
              <a:rPr lang="en-GB" dirty="0" smtClean="0">
                <a:solidFill>
                  <a:schemeClr val="tx1"/>
                </a:solidFill>
                <a:latin typeface="Arial" pitchFamily="34" charset="0"/>
              </a:rPr>
              <a:t>What is </a:t>
            </a:r>
            <a:r>
              <a:rPr lang="en-GB" dirty="0" err="1" smtClean="0">
                <a:solidFill>
                  <a:schemeClr val="tx1"/>
                </a:solidFill>
                <a:latin typeface="Arial" pitchFamily="34" charset="0"/>
              </a:rPr>
              <a:t>eGovernment</a:t>
            </a:r>
            <a:endParaRPr lang="en-GB" dirty="0" smtClean="0">
              <a:solidFill>
                <a:schemeClr val="tx1"/>
              </a:solidFill>
              <a:latin typeface="Arial" pitchFamily="34" charset="0"/>
            </a:endParaRPr>
          </a:p>
          <a:p>
            <a:r>
              <a:rPr lang="en-GB" dirty="0" smtClean="0">
                <a:solidFill>
                  <a:schemeClr val="tx1"/>
                </a:solidFill>
                <a:latin typeface="Arial" pitchFamily="34" charset="0"/>
              </a:rPr>
              <a:t>Services of </a:t>
            </a:r>
            <a:r>
              <a:rPr lang="en-GB" dirty="0" err="1" smtClean="0">
                <a:solidFill>
                  <a:schemeClr val="tx1"/>
                </a:solidFill>
                <a:latin typeface="Arial" pitchFamily="34" charset="0"/>
              </a:rPr>
              <a:t>eGovernment</a:t>
            </a:r>
            <a:endParaRPr lang="en-GB" dirty="0" smtClean="0">
              <a:solidFill>
                <a:schemeClr val="tx1"/>
              </a:solidFill>
              <a:latin typeface="Arial" pitchFamily="34" charset="0"/>
            </a:endParaRPr>
          </a:p>
          <a:p>
            <a:r>
              <a:rPr lang="en-GB" dirty="0" smtClean="0">
                <a:solidFill>
                  <a:schemeClr val="tx1"/>
                </a:solidFill>
                <a:latin typeface="Arial" pitchFamily="34" charset="0"/>
              </a:rPr>
              <a:t>Examples of </a:t>
            </a:r>
            <a:r>
              <a:rPr lang="en-GB" dirty="0" err="1" smtClean="0">
                <a:solidFill>
                  <a:schemeClr val="tx1"/>
                </a:solidFill>
                <a:latin typeface="Arial" pitchFamily="34" charset="0"/>
              </a:rPr>
              <a:t>eGovernment</a:t>
            </a:r>
            <a:r>
              <a:rPr lang="en-GB" dirty="0" smtClean="0">
                <a:solidFill>
                  <a:schemeClr val="tx1"/>
                </a:solidFill>
                <a:latin typeface="Arial" pitchFamily="34" charset="0"/>
              </a:rPr>
              <a:t> systems</a:t>
            </a:r>
            <a:endParaRPr lang="en-GB" dirty="0" smtClean="0">
              <a:solidFill>
                <a:schemeClr val="tx1"/>
              </a:solidFill>
              <a:latin typeface="Arial" pitchFamily="34" charset="0"/>
            </a:endParaRPr>
          </a:p>
          <a:p>
            <a:r>
              <a:rPr lang="en-GB" dirty="0" smtClean="0">
                <a:solidFill>
                  <a:schemeClr val="tx1"/>
                </a:solidFill>
                <a:latin typeface="Arial" pitchFamily="34" charset="0"/>
              </a:rPr>
              <a:t>Benefits of </a:t>
            </a:r>
            <a:r>
              <a:rPr lang="en-GB" dirty="0" err="1" smtClean="0">
                <a:solidFill>
                  <a:schemeClr val="tx1"/>
                </a:solidFill>
                <a:latin typeface="Arial" pitchFamily="34" charset="0"/>
              </a:rPr>
              <a:t>eGovernmnet</a:t>
            </a:r>
            <a:endParaRPr lang="en-GB" dirty="0" smtClean="0">
              <a:solidFill>
                <a:schemeClr val="tx1"/>
              </a:solidFill>
              <a:latin typeface="Arial" pitchFamily="34" charset="0"/>
            </a:endParaRPr>
          </a:p>
          <a:p>
            <a:pPr>
              <a:buNone/>
            </a:pPr>
            <a:endParaRPr lang="en-US" dirty="0" smtClean="0">
              <a:solidFill>
                <a:schemeClr val="tx1"/>
              </a:solidFill>
              <a:latin typeface="Arial" pitchFamily="34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 descr="technology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04800"/>
            <a:ext cx="1219200" cy="1295399"/>
          </a:xfrm>
          <a:prstGeom prst="rect">
            <a:avLst/>
          </a:prstGeom>
        </p:spPr>
      </p:pic>
      <p:pic>
        <p:nvPicPr>
          <p:cNvPr id="8" name="Picture 7" descr="lin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6477000"/>
            <a:ext cx="7219951" cy="81254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FD408-EB3B-483F-9F67-EEC7038A57C7}" type="datetime1">
              <a:rPr lang="en-GB" smtClean="0"/>
              <a:pPr/>
              <a:t>25/03/2015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1524000" y="6492875"/>
            <a:ext cx="6705600" cy="365125"/>
          </a:xfrm>
        </p:spPr>
        <p:txBody>
          <a:bodyPr/>
          <a:lstStyle/>
          <a:p>
            <a:r>
              <a:rPr lang="en-US" smtClean="0"/>
              <a:t>Introduction to Information Technology                                      UHD                                    Hoger Mahmud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2133600" y="1524000"/>
            <a:ext cx="7010400" cy="158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0" name="Picture 29" descr="blue.JPG"/>
          <p:cNvPicPr>
            <a:picLocks noChangeAspect="1"/>
          </p:cNvPicPr>
          <p:nvPr/>
        </p:nvPicPr>
        <p:blipFill>
          <a:blip r:embed="rId5"/>
          <a:srcRect t="13334" b="-6667"/>
          <a:stretch>
            <a:fillRect/>
          </a:stretch>
        </p:blipFill>
        <p:spPr>
          <a:xfrm>
            <a:off x="1371600" y="304800"/>
            <a:ext cx="838200" cy="1066800"/>
          </a:xfrm>
          <a:prstGeom prst="rect">
            <a:avLst/>
          </a:prstGeom>
        </p:spPr>
      </p:pic>
      <p:cxnSp>
        <p:nvCxnSpPr>
          <p:cNvPr id="31" name="Straight Connector 30"/>
          <p:cNvCxnSpPr/>
          <p:nvPr/>
        </p:nvCxnSpPr>
        <p:spPr>
          <a:xfrm>
            <a:off x="1447800" y="1295400"/>
            <a:ext cx="685800" cy="158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371600" y="6477000"/>
            <a:ext cx="72390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9" name="Picture 58" descr="pathch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1273" y="6705600"/>
            <a:ext cx="692727" cy="152400"/>
          </a:xfrm>
          <a:prstGeom prst="rect">
            <a:avLst/>
          </a:prstGeom>
        </p:spPr>
      </p:pic>
      <p:sp>
        <p:nvSpPr>
          <p:cNvPr id="5" name="7-Point Star 4"/>
          <p:cNvSpPr/>
          <p:nvPr/>
        </p:nvSpPr>
        <p:spPr>
          <a:xfrm>
            <a:off x="8534400" y="6248400"/>
            <a:ext cx="609600" cy="457200"/>
          </a:xfrm>
          <a:prstGeom prst="star7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2</a:t>
            </a:r>
            <a:endParaRPr lang="en-US" sz="1100" b="1" dirty="0"/>
          </a:p>
        </p:txBody>
      </p:sp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hit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133600" cy="304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685800"/>
            <a:ext cx="6934200" cy="462690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n>
                  <a:solidFill>
                    <a:schemeClr val="tx1"/>
                  </a:solidFill>
                </a:ln>
                <a:latin typeface="Arial" pitchFamily="34" charset="0"/>
              </a:rPr>
              <a:t> What is a Government  </a:t>
            </a:r>
            <a:endParaRPr lang="en-US" sz="3200" b="1" dirty="0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676400"/>
            <a:ext cx="7772400" cy="4581150"/>
          </a:xfrm>
        </p:spPr>
        <p:txBody>
          <a:bodyPr>
            <a:normAutofit/>
          </a:bodyPr>
          <a:lstStyle/>
          <a:p>
            <a:pPr marL="609600" indent="-609600">
              <a:buClr>
                <a:schemeClr val="tx2"/>
              </a:buClr>
              <a:buSzPct val="59000"/>
              <a:buFont typeface="Wingdings" pitchFamily="2" charset="2"/>
              <a:buChar char="§"/>
            </a:pP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</a:rPr>
              <a:t>Simply, a government guides the members of a community in their dealings with each others and outsiders.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7" name="Picture 6" descr="technology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04800"/>
            <a:ext cx="1219200" cy="1295399"/>
          </a:xfrm>
          <a:prstGeom prst="rect">
            <a:avLst/>
          </a:prstGeom>
        </p:spPr>
      </p:pic>
      <p:pic>
        <p:nvPicPr>
          <p:cNvPr id="8" name="Picture 7" descr="lin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6477000"/>
            <a:ext cx="7219951" cy="81254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AEDB-B46F-400C-B11B-69D97D9F6BF5}" type="datetime1">
              <a:rPr lang="en-GB" smtClean="0"/>
              <a:pPr/>
              <a:t>25/03/2015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1524000" y="6492875"/>
            <a:ext cx="6705600" cy="365125"/>
          </a:xfrm>
        </p:spPr>
        <p:txBody>
          <a:bodyPr/>
          <a:lstStyle/>
          <a:p>
            <a:r>
              <a:rPr lang="en-US" smtClean="0"/>
              <a:t>Introduction to Information Technology                                      UHD                                    Hoger Mahmud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2133600" y="1524000"/>
            <a:ext cx="7010400" cy="158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0" name="Picture 29" descr="blue.JPG"/>
          <p:cNvPicPr>
            <a:picLocks noChangeAspect="1"/>
          </p:cNvPicPr>
          <p:nvPr/>
        </p:nvPicPr>
        <p:blipFill>
          <a:blip r:embed="rId5"/>
          <a:srcRect t="13334" b="-6667"/>
          <a:stretch>
            <a:fillRect/>
          </a:stretch>
        </p:blipFill>
        <p:spPr>
          <a:xfrm>
            <a:off x="1371600" y="304800"/>
            <a:ext cx="838200" cy="1066800"/>
          </a:xfrm>
          <a:prstGeom prst="rect">
            <a:avLst/>
          </a:prstGeom>
        </p:spPr>
      </p:pic>
      <p:cxnSp>
        <p:nvCxnSpPr>
          <p:cNvPr id="31" name="Straight Connector 30"/>
          <p:cNvCxnSpPr/>
          <p:nvPr/>
        </p:nvCxnSpPr>
        <p:spPr>
          <a:xfrm>
            <a:off x="1447800" y="1295400"/>
            <a:ext cx="685800" cy="158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371600" y="6477000"/>
            <a:ext cx="72390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9" name="Picture 58" descr="pathch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1273" y="6705600"/>
            <a:ext cx="692727" cy="152400"/>
          </a:xfrm>
          <a:prstGeom prst="rect">
            <a:avLst/>
          </a:prstGeom>
        </p:spPr>
      </p:pic>
      <p:sp>
        <p:nvSpPr>
          <p:cNvPr id="5" name="7-Point Star 4"/>
          <p:cNvSpPr/>
          <p:nvPr/>
        </p:nvSpPr>
        <p:spPr>
          <a:xfrm>
            <a:off x="8534400" y="6248400"/>
            <a:ext cx="609600" cy="457200"/>
          </a:xfrm>
          <a:prstGeom prst="star7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3</a:t>
            </a:r>
            <a:endParaRPr lang="en-US" sz="1100" b="1" dirty="0"/>
          </a:p>
        </p:txBody>
      </p:sp>
      <p:sp>
        <p:nvSpPr>
          <p:cNvPr id="17" name="Isosceles Triangle 16"/>
          <p:cNvSpPr/>
          <p:nvPr/>
        </p:nvSpPr>
        <p:spPr>
          <a:xfrm>
            <a:off x="3048000" y="3810000"/>
            <a:ext cx="3581400" cy="2133600"/>
          </a:xfrm>
          <a:prstGeom prst="triangle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/>
              <a:t>Government</a:t>
            </a:r>
          </a:p>
          <a:p>
            <a:pPr algn="ctr"/>
            <a:endParaRPr lang="en-US" sz="2400" b="1" dirty="0"/>
          </a:p>
        </p:txBody>
      </p:sp>
      <p:sp>
        <p:nvSpPr>
          <p:cNvPr id="18" name="Oval 17"/>
          <p:cNvSpPr/>
          <p:nvPr/>
        </p:nvSpPr>
        <p:spPr>
          <a:xfrm>
            <a:off x="3581400" y="2819400"/>
            <a:ext cx="2514600" cy="990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dirty="0" smtClean="0">
                <a:solidFill>
                  <a:schemeClr val="tx1"/>
                </a:solidFill>
                <a:cs typeface="Arial" pitchFamily="34" charset="0"/>
              </a:rPr>
              <a:t>A judicial power to interpret the laws</a:t>
            </a:r>
            <a:endParaRPr lang="en-US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6629400" y="5334000"/>
            <a:ext cx="2514600" cy="990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dirty="0" smtClean="0">
                <a:solidFill>
                  <a:schemeClr val="tx1"/>
                </a:solidFill>
                <a:cs typeface="Arial" pitchFamily="34" charset="0"/>
              </a:rPr>
              <a:t>An executive power to carry out the laws</a:t>
            </a:r>
            <a:endParaRPr lang="en-US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533400" y="5334000"/>
            <a:ext cx="2514600" cy="990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A legislative power to make  laws</a:t>
            </a:r>
            <a:endParaRPr lang="en-US" sz="2000" dirty="0">
              <a:solidFill>
                <a:schemeClr val="tx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hit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133600" cy="304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685800"/>
            <a:ext cx="6934200" cy="462690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n>
                  <a:solidFill>
                    <a:schemeClr val="tx1"/>
                  </a:solidFill>
                </a:ln>
                <a:latin typeface="Arial" pitchFamily="34" charset="0"/>
              </a:rPr>
              <a:t> Types of Government</a:t>
            </a:r>
            <a:endParaRPr lang="en-US" sz="3200" b="1" dirty="0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76400"/>
            <a:ext cx="8229600" cy="4724400"/>
          </a:xfrm>
        </p:spPr>
        <p:txBody>
          <a:bodyPr>
            <a:normAutofit fontScale="55000" lnSpcReduction="20000"/>
          </a:bodyPr>
          <a:lstStyle/>
          <a:p>
            <a:pPr marL="569913" lvl="1" indent="-304800">
              <a:buFont typeface="Wingdings" pitchFamily="2" charset="2"/>
              <a:buChar char="§"/>
            </a:pPr>
            <a:r>
              <a:rPr lang="en-GB" sz="3800" dirty="0" smtClean="0">
                <a:solidFill>
                  <a:schemeClr val="tx1"/>
                </a:solidFill>
                <a:latin typeface="Arial" pitchFamily="34" charset="0"/>
              </a:rPr>
              <a:t>Healthcare Democracy: </a:t>
            </a:r>
            <a:r>
              <a:rPr lang="en-US" sz="3800" dirty="0" smtClean="0"/>
              <a:t>government is elected by the people</a:t>
            </a:r>
          </a:p>
          <a:p>
            <a:pPr marL="569913" lvl="1" indent="-304800">
              <a:buFont typeface="Wingdings" pitchFamily="2" charset="2"/>
              <a:buChar char="§"/>
            </a:pPr>
            <a:r>
              <a:rPr lang="en-US" sz="3800" dirty="0" smtClean="0">
                <a:solidFill>
                  <a:schemeClr val="tx1"/>
                </a:solidFill>
                <a:latin typeface="Arial" pitchFamily="34" charset="0"/>
              </a:rPr>
              <a:t>Autocracy</a:t>
            </a:r>
            <a:r>
              <a:rPr lang="en-US" sz="3800" dirty="0" smtClean="0"/>
              <a:t>: Government by a single person having unlimited power</a:t>
            </a:r>
          </a:p>
          <a:p>
            <a:pPr marL="569913" lvl="1" indent="-304800">
              <a:buFont typeface="Wingdings" pitchFamily="2" charset="2"/>
              <a:buChar char="§"/>
            </a:pPr>
            <a:r>
              <a:rPr lang="en-US" sz="3800" dirty="0" smtClean="0">
                <a:solidFill>
                  <a:schemeClr val="tx1"/>
                </a:solidFill>
                <a:latin typeface="Arial" pitchFamily="34" charset="0"/>
              </a:rPr>
              <a:t>Oligarchy</a:t>
            </a:r>
            <a:r>
              <a:rPr lang="en-US" sz="3800" dirty="0" smtClean="0"/>
              <a:t>: A government in which a few people such as a dominant clan  have power.</a:t>
            </a:r>
          </a:p>
          <a:p>
            <a:pPr marL="569913" lvl="1" indent="-304800">
              <a:buNone/>
            </a:pPr>
            <a:endParaRPr lang="en-US" sz="3800" dirty="0" smtClean="0"/>
          </a:p>
          <a:p>
            <a:pPr marL="569913" lvl="1" indent="-304800">
              <a:buFont typeface="Wingdings" pitchFamily="2" charset="2"/>
              <a:buChar char="§"/>
            </a:pPr>
            <a:r>
              <a:rPr lang="en-US" sz="3800" dirty="0" smtClean="0">
                <a:solidFill>
                  <a:schemeClr val="tx1"/>
                </a:solidFill>
                <a:latin typeface="Arial" pitchFamily="34" charset="0"/>
              </a:rPr>
              <a:t>Monarchy</a:t>
            </a:r>
            <a:r>
              <a:rPr lang="en-US" sz="3800" dirty="0" smtClean="0"/>
              <a:t>: A monarchy has a king, queen, emperor or empress</a:t>
            </a:r>
          </a:p>
          <a:p>
            <a:pPr marL="569913" lvl="1" indent="-304800">
              <a:buFont typeface="Wingdings" pitchFamily="2" charset="2"/>
              <a:buChar char="§"/>
            </a:pPr>
            <a:r>
              <a:rPr lang="en-US" sz="3800" dirty="0" smtClean="0">
                <a:solidFill>
                  <a:schemeClr val="tx1"/>
                </a:solidFill>
                <a:latin typeface="Arial" pitchFamily="34" charset="0"/>
              </a:rPr>
              <a:t>Dictatorship</a:t>
            </a:r>
            <a:r>
              <a:rPr lang="en-US" sz="3800" dirty="0" smtClean="0"/>
              <a:t>: A country ruled by a none elected single leader</a:t>
            </a:r>
          </a:p>
          <a:p>
            <a:pPr marL="569913" lvl="1" indent="-304800">
              <a:buNone/>
            </a:pPr>
            <a:endParaRPr lang="en-US" sz="3800" dirty="0" smtClean="0"/>
          </a:p>
          <a:p>
            <a:pPr marL="569913" lvl="1" indent="-304800">
              <a:buFont typeface="Wingdings" pitchFamily="2" charset="2"/>
              <a:buChar char="§"/>
            </a:pPr>
            <a:r>
              <a:rPr lang="en-US" sz="3800" dirty="0" smtClean="0">
                <a:solidFill>
                  <a:schemeClr val="tx1"/>
                </a:solidFill>
                <a:latin typeface="Arial" pitchFamily="34" charset="0"/>
              </a:rPr>
              <a:t>Capitalist: </a:t>
            </a:r>
            <a:r>
              <a:rPr lang="en-US" sz="3800" dirty="0" smtClean="0"/>
              <a:t>In a capitalist or free-market country, people can own their own businesses and property</a:t>
            </a:r>
          </a:p>
          <a:p>
            <a:pPr marL="569913" lvl="1" indent="-304800">
              <a:buFont typeface="Wingdings" pitchFamily="2" charset="2"/>
              <a:buChar char="§"/>
            </a:pPr>
            <a:r>
              <a:rPr lang="en-US" sz="3800" dirty="0" smtClean="0">
                <a:solidFill>
                  <a:schemeClr val="tx1"/>
                </a:solidFill>
                <a:latin typeface="Arial" pitchFamily="34" charset="0"/>
              </a:rPr>
              <a:t>Communist: </a:t>
            </a:r>
            <a:r>
              <a:rPr lang="en-US" sz="3800" dirty="0" smtClean="0"/>
              <a:t>the government owns property such as businesses and farms</a:t>
            </a:r>
          </a:p>
          <a:p>
            <a:pPr marL="569913" lvl="1" indent="-304800">
              <a:buNone/>
            </a:pPr>
            <a:endParaRPr lang="en-US" sz="3800" dirty="0" smtClean="0"/>
          </a:p>
          <a:p>
            <a:pPr marL="569913" lvl="1" indent="-304800">
              <a:buFont typeface="Wingdings" pitchFamily="2" charset="2"/>
              <a:buChar char="§"/>
            </a:pPr>
            <a:r>
              <a:rPr lang="en-US" sz="3800" dirty="0" smtClean="0">
                <a:solidFill>
                  <a:schemeClr val="tx1"/>
                </a:solidFill>
                <a:latin typeface="Arial" pitchFamily="34" charset="0"/>
              </a:rPr>
              <a:t>Anarchy</a:t>
            </a:r>
            <a:r>
              <a:rPr lang="en-US" sz="3800" dirty="0" smtClean="0"/>
              <a:t>: Anarchy is a situation where there is no government</a:t>
            </a:r>
          </a:p>
          <a:p>
            <a:pPr marL="569913" lvl="1" indent="-304800">
              <a:buFont typeface="Wingdings" pitchFamily="2" charset="2"/>
              <a:buChar char="§"/>
            </a:pPr>
            <a:endParaRPr lang="en-GB" sz="2400" dirty="0" smtClean="0">
              <a:solidFill>
                <a:schemeClr val="tx1"/>
              </a:solidFill>
              <a:latin typeface="Arial" pitchFamily="34" charset="0"/>
            </a:endParaRP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7" name="Picture 6" descr="technology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04800"/>
            <a:ext cx="1219200" cy="1295399"/>
          </a:xfrm>
          <a:prstGeom prst="rect">
            <a:avLst/>
          </a:prstGeom>
        </p:spPr>
      </p:pic>
      <p:pic>
        <p:nvPicPr>
          <p:cNvPr id="8" name="Picture 7" descr="lin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6477000"/>
            <a:ext cx="7219951" cy="81254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AEDB-B46F-400C-B11B-69D97D9F6BF5}" type="datetime1">
              <a:rPr lang="en-GB" smtClean="0"/>
              <a:pPr/>
              <a:t>25/03/2015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1524000" y="6492875"/>
            <a:ext cx="6705600" cy="365125"/>
          </a:xfrm>
        </p:spPr>
        <p:txBody>
          <a:bodyPr/>
          <a:lstStyle/>
          <a:p>
            <a:r>
              <a:rPr lang="en-US" smtClean="0"/>
              <a:t>Introduction to Information Technology                                      UHD                                    Hoger Mahmud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2133600" y="1524000"/>
            <a:ext cx="7010400" cy="158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0" name="Picture 29" descr="blue.JPG"/>
          <p:cNvPicPr>
            <a:picLocks noChangeAspect="1"/>
          </p:cNvPicPr>
          <p:nvPr/>
        </p:nvPicPr>
        <p:blipFill>
          <a:blip r:embed="rId5"/>
          <a:srcRect t="13334" b="-6667"/>
          <a:stretch>
            <a:fillRect/>
          </a:stretch>
        </p:blipFill>
        <p:spPr>
          <a:xfrm>
            <a:off x="1371600" y="304800"/>
            <a:ext cx="838200" cy="1066800"/>
          </a:xfrm>
          <a:prstGeom prst="rect">
            <a:avLst/>
          </a:prstGeom>
        </p:spPr>
      </p:pic>
      <p:cxnSp>
        <p:nvCxnSpPr>
          <p:cNvPr id="31" name="Straight Connector 30"/>
          <p:cNvCxnSpPr/>
          <p:nvPr/>
        </p:nvCxnSpPr>
        <p:spPr>
          <a:xfrm>
            <a:off x="1447800" y="1295400"/>
            <a:ext cx="685800" cy="158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371600" y="6477000"/>
            <a:ext cx="72390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9" name="Picture 58" descr="pathch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1273" y="6705600"/>
            <a:ext cx="692727" cy="152400"/>
          </a:xfrm>
          <a:prstGeom prst="rect">
            <a:avLst/>
          </a:prstGeom>
        </p:spPr>
      </p:pic>
      <p:sp>
        <p:nvSpPr>
          <p:cNvPr id="5" name="7-Point Star 4"/>
          <p:cNvSpPr/>
          <p:nvPr/>
        </p:nvSpPr>
        <p:spPr>
          <a:xfrm>
            <a:off x="8534400" y="6248400"/>
            <a:ext cx="609600" cy="457200"/>
          </a:xfrm>
          <a:prstGeom prst="star7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4</a:t>
            </a:r>
            <a:endParaRPr lang="en-US" sz="1100" b="1" dirty="0"/>
          </a:p>
        </p:txBody>
      </p:sp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hit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133600" cy="304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685800"/>
            <a:ext cx="6934200" cy="462690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n>
                  <a:solidFill>
                    <a:schemeClr val="tx1"/>
                  </a:solidFill>
                </a:ln>
                <a:latin typeface="Arial" pitchFamily="34" charset="0"/>
              </a:rPr>
              <a:t>What is </a:t>
            </a:r>
            <a:r>
              <a:rPr lang="en-US" sz="3200" b="1" dirty="0" err="1" smtClean="0">
                <a:ln>
                  <a:solidFill>
                    <a:schemeClr val="tx1"/>
                  </a:solidFill>
                </a:ln>
                <a:latin typeface="Arial" pitchFamily="34" charset="0"/>
              </a:rPr>
              <a:t>eGovernment</a:t>
            </a:r>
            <a:r>
              <a:rPr lang="en-US" sz="3200" b="1" dirty="0" smtClean="0">
                <a:ln>
                  <a:solidFill>
                    <a:schemeClr val="tx1"/>
                  </a:solidFill>
                </a:ln>
                <a:latin typeface="Arial" pitchFamily="34" charset="0"/>
              </a:rPr>
              <a:t> </a:t>
            </a:r>
            <a:endParaRPr lang="en-US" sz="3200" b="1" dirty="0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676400"/>
            <a:ext cx="7772400" cy="458115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7" name="Picture 6" descr="technology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04800"/>
            <a:ext cx="1219200" cy="1295399"/>
          </a:xfrm>
          <a:prstGeom prst="rect">
            <a:avLst/>
          </a:prstGeom>
        </p:spPr>
      </p:pic>
      <p:pic>
        <p:nvPicPr>
          <p:cNvPr id="8" name="Picture 7" descr="lin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6477000"/>
            <a:ext cx="7219951" cy="81254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AEDB-B46F-400C-B11B-69D97D9F6BF5}" type="datetime1">
              <a:rPr lang="en-GB" smtClean="0"/>
              <a:pPr/>
              <a:t>25/03/2015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1524000" y="6492875"/>
            <a:ext cx="6705600" cy="365125"/>
          </a:xfrm>
        </p:spPr>
        <p:txBody>
          <a:bodyPr/>
          <a:lstStyle/>
          <a:p>
            <a:r>
              <a:rPr lang="en-US" smtClean="0"/>
              <a:t>Introduction to Information Technology                                      UHD                                    Hoger Mahmud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2133600" y="1524000"/>
            <a:ext cx="7010400" cy="158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0" name="Picture 29" descr="blue.JPG"/>
          <p:cNvPicPr>
            <a:picLocks noChangeAspect="1"/>
          </p:cNvPicPr>
          <p:nvPr/>
        </p:nvPicPr>
        <p:blipFill>
          <a:blip r:embed="rId5"/>
          <a:srcRect t="13334" b="-6667"/>
          <a:stretch>
            <a:fillRect/>
          </a:stretch>
        </p:blipFill>
        <p:spPr>
          <a:xfrm>
            <a:off x="1371600" y="304800"/>
            <a:ext cx="838200" cy="1066800"/>
          </a:xfrm>
          <a:prstGeom prst="rect">
            <a:avLst/>
          </a:prstGeom>
        </p:spPr>
      </p:pic>
      <p:cxnSp>
        <p:nvCxnSpPr>
          <p:cNvPr id="31" name="Straight Connector 30"/>
          <p:cNvCxnSpPr/>
          <p:nvPr/>
        </p:nvCxnSpPr>
        <p:spPr>
          <a:xfrm>
            <a:off x="1447800" y="1295400"/>
            <a:ext cx="685800" cy="158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371600" y="6477000"/>
            <a:ext cx="72390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9" name="Picture 58" descr="pathch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1273" y="6705600"/>
            <a:ext cx="692727" cy="152400"/>
          </a:xfrm>
          <a:prstGeom prst="rect">
            <a:avLst/>
          </a:prstGeom>
        </p:spPr>
      </p:pic>
      <p:sp>
        <p:nvSpPr>
          <p:cNvPr id="5" name="7-Point Star 4"/>
          <p:cNvSpPr/>
          <p:nvPr/>
        </p:nvSpPr>
        <p:spPr>
          <a:xfrm>
            <a:off x="8534400" y="6248400"/>
            <a:ext cx="609600" cy="457200"/>
          </a:xfrm>
          <a:prstGeom prst="star7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5</a:t>
            </a:r>
            <a:endParaRPr lang="en-US" sz="1100" b="1" dirty="0"/>
          </a:p>
        </p:txBody>
      </p:sp>
      <p:sp>
        <p:nvSpPr>
          <p:cNvPr id="17" name="Rounded Rectangle 16"/>
          <p:cNvSpPr/>
          <p:nvPr/>
        </p:nvSpPr>
        <p:spPr>
          <a:xfrm>
            <a:off x="1828800" y="1676400"/>
            <a:ext cx="6705600" cy="12192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Thoma"/>
              </a:rPr>
              <a:t>It is the </a:t>
            </a:r>
            <a:r>
              <a:rPr lang="en-US" sz="2400" b="1" dirty="0" smtClean="0">
                <a:solidFill>
                  <a:schemeClr val="bg1"/>
                </a:solidFill>
                <a:latin typeface="Thoma"/>
              </a:rPr>
              <a:t>transformation</a:t>
            </a:r>
            <a:r>
              <a:rPr lang="en-US" sz="2400" dirty="0" smtClean="0">
                <a:solidFill>
                  <a:schemeClr val="bg1"/>
                </a:solidFill>
                <a:latin typeface="Thoma"/>
              </a:rPr>
              <a:t> of government to provide</a:t>
            </a:r>
            <a:endParaRPr lang="en-US" sz="2400" dirty="0">
              <a:solidFill>
                <a:schemeClr val="bg1"/>
              </a:solidFill>
              <a:latin typeface="Thoma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905000" y="3429000"/>
            <a:ext cx="6705600" cy="121920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Thoma"/>
              </a:rPr>
              <a:t>Services</a:t>
            </a:r>
            <a:r>
              <a:rPr lang="en-US" sz="2400" dirty="0" smtClean="0">
                <a:solidFill>
                  <a:schemeClr val="bg1"/>
                </a:solidFill>
                <a:latin typeface="Thoma"/>
              </a:rPr>
              <a:t> to the Citizens &amp; Businesses 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1905000" y="5181600"/>
            <a:ext cx="6705600" cy="12192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Thoma"/>
              </a:rPr>
              <a:t>Through  </a:t>
            </a:r>
          </a:p>
          <a:p>
            <a:pPr algn="ctr"/>
            <a:r>
              <a:rPr lang="en-US" sz="2400" dirty="0" smtClean="0">
                <a:solidFill>
                  <a:schemeClr val="bg1"/>
                </a:solidFill>
                <a:latin typeface="Thoma"/>
              </a:rPr>
              <a:t>Information &amp; Communication Technologies</a:t>
            </a:r>
          </a:p>
        </p:txBody>
      </p:sp>
      <p:sp>
        <p:nvSpPr>
          <p:cNvPr id="20" name="Down Arrow 19"/>
          <p:cNvSpPr/>
          <p:nvPr/>
        </p:nvSpPr>
        <p:spPr>
          <a:xfrm>
            <a:off x="4953000" y="2895600"/>
            <a:ext cx="381000" cy="457200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/>
          <p:cNvSpPr/>
          <p:nvPr/>
        </p:nvSpPr>
        <p:spPr>
          <a:xfrm>
            <a:off x="4953000" y="4648200"/>
            <a:ext cx="381000" cy="457200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hit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133600" cy="304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685800"/>
            <a:ext cx="6934200" cy="462690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n>
                  <a:solidFill>
                    <a:schemeClr val="tx1"/>
                  </a:solidFill>
                </a:ln>
                <a:latin typeface="Arial" pitchFamily="34" charset="0"/>
              </a:rPr>
              <a:t> Examples of e-Services – G2C  </a:t>
            </a:r>
            <a:endParaRPr lang="en-US" sz="3200" b="1" dirty="0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676400"/>
            <a:ext cx="7772400" cy="458115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7" name="Picture 6" descr="technology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304800"/>
            <a:ext cx="1219200" cy="1295399"/>
          </a:xfrm>
          <a:prstGeom prst="rect">
            <a:avLst/>
          </a:prstGeom>
        </p:spPr>
      </p:pic>
      <p:pic>
        <p:nvPicPr>
          <p:cNvPr id="8" name="Picture 7" descr="line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1600" y="6477000"/>
            <a:ext cx="7219951" cy="81254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AEDB-B46F-400C-B11B-69D97D9F6BF5}" type="datetime1">
              <a:rPr lang="en-GB" smtClean="0"/>
              <a:pPr/>
              <a:t>25/03/2015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1524000" y="6492875"/>
            <a:ext cx="6705600" cy="365125"/>
          </a:xfrm>
        </p:spPr>
        <p:txBody>
          <a:bodyPr/>
          <a:lstStyle/>
          <a:p>
            <a:r>
              <a:rPr lang="en-US" smtClean="0"/>
              <a:t>Introduction to Information Technology                                      UHD                                    Hoger Mahmud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2133600" y="1524000"/>
            <a:ext cx="7010400" cy="158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0" name="Picture 29" descr="blue.JPG"/>
          <p:cNvPicPr>
            <a:picLocks noChangeAspect="1"/>
          </p:cNvPicPr>
          <p:nvPr/>
        </p:nvPicPr>
        <p:blipFill>
          <a:blip r:embed="rId6"/>
          <a:srcRect t="13334" b="-6667"/>
          <a:stretch>
            <a:fillRect/>
          </a:stretch>
        </p:blipFill>
        <p:spPr>
          <a:xfrm>
            <a:off x="1371600" y="304800"/>
            <a:ext cx="838200" cy="1066800"/>
          </a:xfrm>
          <a:prstGeom prst="rect">
            <a:avLst/>
          </a:prstGeom>
        </p:spPr>
      </p:pic>
      <p:cxnSp>
        <p:nvCxnSpPr>
          <p:cNvPr id="31" name="Straight Connector 30"/>
          <p:cNvCxnSpPr/>
          <p:nvPr/>
        </p:nvCxnSpPr>
        <p:spPr>
          <a:xfrm>
            <a:off x="1447800" y="1295400"/>
            <a:ext cx="685800" cy="158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371600" y="6477000"/>
            <a:ext cx="72390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9" name="Picture 58" descr="pathch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51273" y="6705600"/>
            <a:ext cx="692727" cy="152400"/>
          </a:xfrm>
          <a:prstGeom prst="rect">
            <a:avLst/>
          </a:prstGeom>
        </p:spPr>
      </p:pic>
      <p:sp>
        <p:nvSpPr>
          <p:cNvPr id="5" name="7-Point Star 4"/>
          <p:cNvSpPr/>
          <p:nvPr/>
        </p:nvSpPr>
        <p:spPr>
          <a:xfrm>
            <a:off x="8534400" y="6248400"/>
            <a:ext cx="609600" cy="457200"/>
          </a:xfrm>
          <a:prstGeom prst="star7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6</a:t>
            </a:r>
            <a:endParaRPr lang="en-US" sz="1100" b="1" dirty="0"/>
          </a:p>
        </p:txBody>
      </p:sp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8"/>
          <a:srcRect l="9166" t="44444" r="41667" b="11111"/>
          <a:stretch>
            <a:fillRect/>
          </a:stretch>
        </p:blipFill>
        <p:spPr bwMode="auto">
          <a:xfrm>
            <a:off x="1447800" y="2362200"/>
            <a:ext cx="6677025" cy="3679105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  <a:miter lim="800000"/>
            <a:headEnd/>
            <a:tailEnd/>
          </a:ln>
        </p:spPr>
      </p:pic>
      <p:sp>
        <p:nvSpPr>
          <p:cNvPr id="19" name="Text Box 10"/>
          <p:cNvSpPr txBox="1">
            <a:spLocks noChangeArrowheads="1"/>
          </p:cNvSpPr>
          <p:nvPr/>
        </p:nvSpPr>
        <p:spPr bwMode="auto">
          <a:xfrm>
            <a:off x="762000" y="4800600"/>
            <a:ext cx="1431925" cy="466725"/>
          </a:xfrm>
          <a:prstGeom prst="rect">
            <a:avLst/>
          </a:prstGeom>
          <a:solidFill>
            <a:srgbClr val="990033"/>
          </a:solidFill>
          <a:ln w="9525">
            <a:solidFill>
              <a:srgbClr val="24486C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1200" b="1" dirty="0">
                <a:solidFill>
                  <a:schemeClr val="bg1"/>
                </a:solidFill>
                <a:latin typeface="Thoma"/>
              </a:rPr>
              <a:t> Birth Certificate</a:t>
            </a:r>
          </a:p>
          <a:p>
            <a:pPr>
              <a:buFontTx/>
              <a:buChar char="•"/>
            </a:pPr>
            <a:r>
              <a:rPr lang="en-US" sz="1200" b="1" dirty="0">
                <a:solidFill>
                  <a:schemeClr val="bg1"/>
                </a:solidFill>
                <a:latin typeface="Thoma"/>
              </a:rPr>
              <a:t> Health Care</a:t>
            </a:r>
          </a:p>
        </p:txBody>
      </p:sp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1143000" y="3352800"/>
            <a:ext cx="1789113" cy="831850"/>
          </a:xfrm>
          <a:prstGeom prst="rect">
            <a:avLst/>
          </a:prstGeom>
          <a:solidFill>
            <a:srgbClr val="990033"/>
          </a:solidFill>
          <a:ln w="9525">
            <a:solidFill>
              <a:srgbClr val="24486C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1200" b="1" dirty="0">
                <a:solidFill>
                  <a:schemeClr val="bg1"/>
                </a:solidFill>
                <a:latin typeface="Thoma"/>
              </a:rPr>
              <a:t> School Admission</a:t>
            </a:r>
          </a:p>
          <a:p>
            <a:pPr>
              <a:buFontTx/>
              <a:buChar char="•"/>
            </a:pPr>
            <a:r>
              <a:rPr lang="en-US" sz="1200" b="1" dirty="0">
                <a:solidFill>
                  <a:schemeClr val="bg1"/>
                </a:solidFill>
                <a:latin typeface="Thoma"/>
              </a:rPr>
              <a:t> Scholarships</a:t>
            </a:r>
          </a:p>
          <a:p>
            <a:pPr>
              <a:buFontTx/>
              <a:buChar char="•"/>
            </a:pPr>
            <a:r>
              <a:rPr lang="en-US" sz="1200" b="1" dirty="0">
                <a:solidFill>
                  <a:schemeClr val="bg1"/>
                </a:solidFill>
                <a:latin typeface="Thoma"/>
              </a:rPr>
              <a:t> e-Learning</a:t>
            </a:r>
          </a:p>
          <a:p>
            <a:pPr>
              <a:buFontTx/>
              <a:buChar char="•"/>
            </a:pPr>
            <a:r>
              <a:rPr lang="en-US" sz="1200" b="1" dirty="0">
                <a:solidFill>
                  <a:schemeClr val="bg1"/>
                </a:solidFill>
                <a:latin typeface="Thoma"/>
              </a:rPr>
              <a:t> Examination Results</a:t>
            </a:r>
          </a:p>
        </p:txBody>
      </p:sp>
      <p:sp>
        <p:nvSpPr>
          <p:cNvPr id="21" name="Text Box 12"/>
          <p:cNvSpPr txBox="1">
            <a:spLocks noChangeArrowheads="1"/>
          </p:cNvSpPr>
          <p:nvPr/>
        </p:nvSpPr>
        <p:spPr bwMode="auto">
          <a:xfrm>
            <a:off x="3733800" y="2133600"/>
            <a:ext cx="1871663" cy="831850"/>
          </a:xfrm>
          <a:prstGeom prst="rect">
            <a:avLst/>
          </a:prstGeom>
          <a:solidFill>
            <a:srgbClr val="990033"/>
          </a:solidFill>
          <a:ln w="9525">
            <a:solidFill>
              <a:srgbClr val="24486C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1200" b="1">
                <a:solidFill>
                  <a:schemeClr val="bg1"/>
                </a:solidFill>
                <a:latin typeface="Thoma"/>
              </a:rPr>
              <a:t> Employment Services</a:t>
            </a:r>
          </a:p>
          <a:p>
            <a:pPr>
              <a:buFontTx/>
              <a:buChar char="•"/>
            </a:pPr>
            <a:r>
              <a:rPr lang="en-US" sz="1200" b="1">
                <a:solidFill>
                  <a:schemeClr val="bg1"/>
                </a:solidFill>
                <a:latin typeface="Thoma"/>
              </a:rPr>
              <a:t> Vehicle Registration</a:t>
            </a:r>
          </a:p>
          <a:p>
            <a:pPr>
              <a:buFontTx/>
              <a:buChar char="•"/>
            </a:pPr>
            <a:r>
              <a:rPr lang="en-US" sz="1200" b="1">
                <a:solidFill>
                  <a:schemeClr val="bg1"/>
                </a:solidFill>
                <a:latin typeface="Thoma"/>
              </a:rPr>
              <a:t> Driver’s License</a:t>
            </a:r>
          </a:p>
          <a:p>
            <a:pPr>
              <a:buFontTx/>
              <a:buChar char="•"/>
            </a:pPr>
            <a:r>
              <a:rPr lang="en-US" sz="1200" b="1">
                <a:solidFill>
                  <a:schemeClr val="bg1"/>
                </a:solidFill>
                <a:latin typeface="Thoma"/>
              </a:rPr>
              <a:t> Passport/Visa</a:t>
            </a:r>
          </a:p>
        </p:txBody>
      </p:sp>
      <p:sp>
        <p:nvSpPr>
          <p:cNvPr id="22" name="Text Box 13"/>
          <p:cNvSpPr txBox="1">
            <a:spLocks noChangeArrowheads="1"/>
          </p:cNvSpPr>
          <p:nvPr/>
        </p:nvSpPr>
        <p:spPr bwMode="auto">
          <a:xfrm>
            <a:off x="6629400" y="2743200"/>
            <a:ext cx="1890712" cy="1379537"/>
          </a:xfrm>
          <a:prstGeom prst="rect">
            <a:avLst/>
          </a:prstGeom>
          <a:solidFill>
            <a:srgbClr val="990033"/>
          </a:solidFill>
          <a:ln w="9525">
            <a:solidFill>
              <a:srgbClr val="24486C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1200" b="1">
                <a:solidFill>
                  <a:schemeClr val="bg1"/>
                </a:solidFill>
                <a:latin typeface="Thoma"/>
              </a:rPr>
              <a:t> Agriculture  </a:t>
            </a:r>
          </a:p>
          <a:p>
            <a:pPr>
              <a:buFontTx/>
              <a:buChar char="•"/>
            </a:pPr>
            <a:r>
              <a:rPr lang="en-US" sz="1200" b="1">
                <a:solidFill>
                  <a:schemeClr val="bg1"/>
                </a:solidFill>
                <a:latin typeface="Thoma"/>
              </a:rPr>
              <a:t> Land Record</a:t>
            </a:r>
          </a:p>
          <a:p>
            <a:pPr>
              <a:buFontTx/>
              <a:buChar char="•"/>
            </a:pPr>
            <a:r>
              <a:rPr lang="en-US" sz="1200" b="1">
                <a:solidFill>
                  <a:schemeClr val="bg1"/>
                </a:solidFill>
                <a:latin typeface="Thoma"/>
              </a:rPr>
              <a:t> Property Registration </a:t>
            </a:r>
          </a:p>
          <a:p>
            <a:pPr>
              <a:buFontTx/>
              <a:buChar char="•"/>
            </a:pPr>
            <a:r>
              <a:rPr lang="en-US" sz="1200" b="1">
                <a:solidFill>
                  <a:schemeClr val="bg1"/>
                </a:solidFill>
                <a:latin typeface="Thoma"/>
              </a:rPr>
              <a:t> Marriage Certificates</a:t>
            </a:r>
          </a:p>
          <a:p>
            <a:pPr>
              <a:buFontTx/>
              <a:buChar char="•"/>
            </a:pPr>
            <a:r>
              <a:rPr lang="en-US" sz="1200" b="1">
                <a:solidFill>
                  <a:schemeClr val="bg1"/>
                </a:solidFill>
                <a:latin typeface="Thoma"/>
              </a:rPr>
              <a:t> Taxes   </a:t>
            </a:r>
          </a:p>
          <a:p>
            <a:pPr>
              <a:buFontTx/>
              <a:buChar char="•"/>
            </a:pPr>
            <a:r>
              <a:rPr lang="en-US" sz="1200" b="1">
                <a:solidFill>
                  <a:schemeClr val="bg1"/>
                </a:solidFill>
                <a:latin typeface="Thoma"/>
              </a:rPr>
              <a:t> Utility Services</a:t>
            </a:r>
          </a:p>
          <a:p>
            <a:pPr>
              <a:buFontTx/>
              <a:buChar char="•"/>
            </a:pPr>
            <a:r>
              <a:rPr lang="en-US" sz="1200" b="1">
                <a:solidFill>
                  <a:schemeClr val="bg1"/>
                </a:solidFill>
                <a:latin typeface="Thoma"/>
              </a:rPr>
              <a:t> Municipality Services</a:t>
            </a:r>
          </a:p>
        </p:txBody>
      </p:sp>
      <p:sp>
        <p:nvSpPr>
          <p:cNvPr id="24" name="Text Box 14"/>
          <p:cNvSpPr txBox="1">
            <a:spLocks noChangeArrowheads="1"/>
          </p:cNvSpPr>
          <p:nvPr/>
        </p:nvSpPr>
        <p:spPr bwMode="auto">
          <a:xfrm>
            <a:off x="7391400" y="4572000"/>
            <a:ext cx="1541463" cy="831850"/>
          </a:xfrm>
          <a:prstGeom prst="rect">
            <a:avLst/>
          </a:prstGeom>
          <a:solidFill>
            <a:srgbClr val="990033"/>
          </a:solidFill>
          <a:ln w="9525">
            <a:solidFill>
              <a:srgbClr val="24486C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1200" b="1" dirty="0">
                <a:solidFill>
                  <a:schemeClr val="bg1"/>
                </a:solidFill>
                <a:latin typeface="Thoma"/>
              </a:rPr>
              <a:t> Pensions</a:t>
            </a:r>
          </a:p>
          <a:p>
            <a:pPr>
              <a:buFontTx/>
              <a:buChar char="•"/>
            </a:pPr>
            <a:r>
              <a:rPr lang="en-US" sz="1200" b="1" dirty="0">
                <a:solidFill>
                  <a:schemeClr val="bg1"/>
                </a:solidFill>
                <a:latin typeface="Thoma"/>
              </a:rPr>
              <a:t> Insurance</a:t>
            </a:r>
          </a:p>
          <a:p>
            <a:pPr>
              <a:buFontTx/>
              <a:buChar char="•"/>
            </a:pPr>
            <a:r>
              <a:rPr lang="en-US" sz="1200" b="1" dirty="0">
                <a:solidFill>
                  <a:schemeClr val="bg1"/>
                </a:solidFill>
                <a:latin typeface="Thoma"/>
              </a:rPr>
              <a:t> Health Care </a:t>
            </a:r>
          </a:p>
          <a:p>
            <a:pPr>
              <a:buFontTx/>
              <a:buChar char="•"/>
            </a:pPr>
            <a:r>
              <a:rPr lang="en-US" sz="1200" b="1" dirty="0">
                <a:solidFill>
                  <a:schemeClr val="bg1"/>
                </a:solidFill>
                <a:latin typeface="Thoma"/>
              </a:rPr>
              <a:t> Death Certificate 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rot="5400000" flipH="1" flipV="1">
            <a:off x="2819400" y="4343400"/>
            <a:ext cx="304800" cy="152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3962400" y="3276600"/>
            <a:ext cx="381000" cy="152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334000" y="3276600"/>
            <a:ext cx="381000" cy="152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rot="16200000" flipH="1">
            <a:off x="6477000" y="4267200"/>
            <a:ext cx="381000" cy="228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hit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133600" cy="304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685800"/>
            <a:ext cx="6934200" cy="462690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n>
                  <a:solidFill>
                    <a:schemeClr val="tx1"/>
                  </a:solidFill>
                </a:ln>
                <a:latin typeface="Arial" pitchFamily="34" charset="0"/>
              </a:rPr>
              <a:t> </a:t>
            </a:r>
            <a:r>
              <a:rPr lang="en-US" sz="3200" b="1" dirty="0" smtClean="0">
                <a:ln>
                  <a:solidFill>
                    <a:schemeClr val="tx1"/>
                  </a:solidFill>
                </a:ln>
                <a:latin typeface="Arial" pitchFamily="34" charset="0"/>
              </a:rPr>
              <a:t>Examples </a:t>
            </a:r>
            <a:r>
              <a:rPr lang="en-US" sz="3200" b="1" dirty="0" smtClean="0">
                <a:ln>
                  <a:solidFill>
                    <a:schemeClr val="tx1"/>
                  </a:solidFill>
                </a:ln>
                <a:latin typeface="Arial" pitchFamily="34" charset="0"/>
              </a:rPr>
              <a:t>of e-Services – G2B</a:t>
            </a:r>
            <a:endParaRPr lang="en-US" sz="3200" b="1" dirty="0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pic>
        <p:nvPicPr>
          <p:cNvPr id="7" name="Picture 6" descr="technology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04800"/>
            <a:ext cx="1219200" cy="1295399"/>
          </a:xfrm>
          <a:prstGeom prst="rect">
            <a:avLst/>
          </a:prstGeom>
        </p:spPr>
      </p:pic>
      <p:pic>
        <p:nvPicPr>
          <p:cNvPr id="8" name="Picture 7" descr="lin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6477000"/>
            <a:ext cx="7219951" cy="81254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AEDB-B46F-400C-B11B-69D97D9F6BF5}" type="datetime1">
              <a:rPr lang="en-GB" smtClean="0"/>
              <a:pPr/>
              <a:t>25/03/2015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1524000" y="6492875"/>
            <a:ext cx="6705600" cy="365125"/>
          </a:xfrm>
        </p:spPr>
        <p:txBody>
          <a:bodyPr/>
          <a:lstStyle/>
          <a:p>
            <a:r>
              <a:rPr lang="en-US" smtClean="0"/>
              <a:t>Introduction to Information Technology                                      UHD                                    Hoger Mahmud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2133600" y="1524000"/>
            <a:ext cx="7010400" cy="158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0" name="Picture 29" descr="blue.JPG"/>
          <p:cNvPicPr>
            <a:picLocks noChangeAspect="1"/>
          </p:cNvPicPr>
          <p:nvPr/>
        </p:nvPicPr>
        <p:blipFill>
          <a:blip r:embed="rId5"/>
          <a:srcRect t="13334" b="-6667"/>
          <a:stretch>
            <a:fillRect/>
          </a:stretch>
        </p:blipFill>
        <p:spPr>
          <a:xfrm>
            <a:off x="1371600" y="304800"/>
            <a:ext cx="838200" cy="1066800"/>
          </a:xfrm>
          <a:prstGeom prst="rect">
            <a:avLst/>
          </a:prstGeom>
        </p:spPr>
      </p:pic>
      <p:cxnSp>
        <p:nvCxnSpPr>
          <p:cNvPr id="31" name="Straight Connector 30"/>
          <p:cNvCxnSpPr/>
          <p:nvPr/>
        </p:nvCxnSpPr>
        <p:spPr>
          <a:xfrm>
            <a:off x="1447800" y="1295400"/>
            <a:ext cx="685800" cy="158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371600" y="6477000"/>
            <a:ext cx="72390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9" name="Picture 58" descr="pathch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1273" y="6705600"/>
            <a:ext cx="692727" cy="152400"/>
          </a:xfrm>
          <a:prstGeom prst="rect">
            <a:avLst/>
          </a:prstGeom>
        </p:spPr>
      </p:pic>
      <p:sp>
        <p:nvSpPr>
          <p:cNvPr id="5" name="7-Point Star 4"/>
          <p:cNvSpPr/>
          <p:nvPr/>
        </p:nvSpPr>
        <p:spPr>
          <a:xfrm>
            <a:off x="8534400" y="6248400"/>
            <a:ext cx="609600" cy="457200"/>
          </a:xfrm>
          <a:prstGeom prst="star7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7</a:t>
            </a:r>
            <a:endParaRPr lang="en-US" sz="1100" b="1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7"/>
          <a:srcRect/>
          <a:stretch>
            <a:fillRect/>
          </a:stretch>
        </p:blipFill>
        <p:spPr bwMode="auto">
          <a:xfrm>
            <a:off x="1621691" y="1600200"/>
            <a:ext cx="6815018" cy="465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hit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133600" cy="304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680310"/>
            <a:ext cx="6934200" cy="610820"/>
          </a:xfrm>
        </p:spPr>
        <p:txBody>
          <a:bodyPr>
            <a:noAutofit/>
          </a:bodyPr>
          <a:lstStyle/>
          <a:p>
            <a:r>
              <a:rPr lang="en-US" b="1" dirty="0" smtClean="0">
                <a:ln>
                  <a:solidFill>
                    <a:schemeClr val="tx1"/>
                  </a:solidFill>
                </a:ln>
                <a:latin typeface="Arial" pitchFamily="34" charset="0"/>
              </a:rPr>
              <a:t> The four pillars of </a:t>
            </a:r>
            <a:r>
              <a:rPr lang="en-US" b="1" dirty="0" err="1" smtClean="0">
                <a:ln>
                  <a:solidFill>
                    <a:schemeClr val="tx1"/>
                  </a:solidFill>
                </a:ln>
                <a:latin typeface="Arial" pitchFamily="34" charset="0"/>
              </a:rPr>
              <a:t>eGovernment</a:t>
            </a:r>
            <a:r>
              <a:rPr lang="en-US" b="1" dirty="0" smtClean="0">
                <a:ln>
                  <a:solidFill>
                    <a:schemeClr val="tx1"/>
                  </a:solidFill>
                </a:ln>
                <a:latin typeface="Arial" pitchFamily="34" charset="0"/>
              </a:rPr>
              <a:t> </a:t>
            </a:r>
            <a:r>
              <a:rPr lang="en-US" b="1" dirty="0" smtClean="0">
                <a:ln>
                  <a:solidFill>
                    <a:schemeClr val="tx1"/>
                  </a:solidFill>
                </a:ln>
                <a:latin typeface="Arial" pitchFamily="34" charset="0"/>
              </a:rPr>
              <a:t> </a:t>
            </a:r>
            <a:endParaRPr lang="en-US" b="1" dirty="0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76400"/>
            <a:ext cx="8382000" cy="4581150"/>
          </a:xfrm>
        </p:spPr>
        <p:txBody>
          <a:bodyPr/>
          <a:lstStyle/>
          <a:p>
            <a:pPr>
              <a:buNone/>
            </a:pPr>
            <a:endParaRPr lang="en-US" dirty="0" smtClean="0">
              <a:solidFill>
                <a:schemeClr val="tx1"/>
              </a:solidFill>
              <a:latin typeface="Arial" pitchFamily="34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 descr="technology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04800"/>
            <a:ext cx="1219200" cy="1295399"/>
          </a:xfrm>
          <a:prstGeom prst="rect">
            <a:avLst/>
          </a:prstGeom>
        </p:spPr>
      </p:pic>
      <p:pic>
        <p:nvPicPr>
          <p:cNvPr id="8" name="Picture 7" descr="lin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6477000"/>
            <a:ext cx="7219951" cy="81254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FD408-EB3B-483F-9F67-EEC7038A57C7}" type="datetime1">
              <a:rPr lang="en-GB" smtClean="0"/>
              <a:pPr/>
              <a:t>25/03/2015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1524000" y="6492875"/>
            <a:ext cx="6705600" cy="365125"/>
          </a:xfrm>
        </p:spPr>
        <p:txBody>
          <a:bodyPr/>
          <a:lstStyle/>
          <a:p>
            <a:r>
              <a:rPr lang="en-US" smtClean="0"/>
              <a:t>Introduction to Information Technology                                      UHD                                    Hoger Mahmud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2133600" y="1524000"/>
            <a:ext cx="7010400" cy="158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0" name="Picture 29" descr="blue.JPG"/>
          <p:cNvPicPr>
            <a:picLocks noChangeAspect="1"/>
          </p:cNvPicPr>
          <p:nvPr/>
        </p:nvPicPr>
        <p:blipFill>
          <a:blip r:embed="rId5"/>
          <a:srcRect t="13334" b="-6667"/>
          <a:stretch>
            <a:fillRect/>
          </a:stretch>
        </p:blipFill>
        <p:spPr>
          <a:xfrm>
            <a:off x="1371600" y="304800"/>
            <a:ext cx="838200" cy="1066800"/>
          </a:xfrm>
          <a:prstGeom prst="rect">
            <a:avLst/>
          </a:prstGeom>
        </p:spPr>
      </p:pic>
      <p:cxnSp>
        <p:nvCxnSpPr>
          <p:cNvPr id="31" name="Straight Connector 30"/>
          <p:cNvCxnSpPr/>
          <p:nvPr/>
        </p:nvCxnSpPr>
        <p:spPr>
          <a:xfrm>
            <a:off x="1447800" y="1295400"/>
            <a:ext cx="685800" cy="158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371600" y="6477000"/>
            <a:ext cx="72390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9" name="Picture 58" descr="pathch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1273" y="6705600"/>
            <a:ext cx="692727" cy="152400"/>
          </a:xfrm>
          <a:prstGeom prst="rect">
            <a:avLst/>
          </a:prstGeom>
        </p:spPr>
      </p:pic>
      <p:sp>
        <p:nvSpPr>
          <p:cNvPr id="5" name="7-Point Star 4"/>
          <p:cNvSpPr/>
          <p:nvPr/>
        </p:nvSpPr>
        <p:spPr>
          <a:xfrm>
            <a:off x="8534400" y="6248400"/>
            <a:ext cx="609600" cy="457200"/>
          </a:xfrm>
          <a:prstGeom prst="star7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8</a:t>
            </a:r>
            <a:endParaRPr lang="en-US" sz="1100" b="1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981200" y="1752600"/>
            <a:ext cx="6115050" cy="415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hit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133600" cy="304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680310"/>
            <a:ext cx="6637940" cy="610820"/>
          </a:xfrm>
        </p:spPr>
        <p:txBody>
          <a:bodyPr>
            <a:noAutofit/>
          </a:bodyPr>
          <a:lstStyle/>
          <a:p>
            <a:r>
              <a:rPr lang="en-US" b="1" dirty="0" err="1" smtClean="0">
                <a:ln>
                  <a:solidFill>
                    <a:schemeClr val="tx1"/>
                  </a:solidFill>
                </a:ln>
                <a:latin typeface="Arial" pitchFamily="34" charset="0"/>
              </a:rPr>
              <a:t>eGovernment</a:t>
            </a:r>
            <a:r>
              <a:rPr lang="en-US" b="1" dirty="0" smtClean="0">
                <a:ln>
                  <a:solidFill>
                    <a:schemeClr val="tx1"/>
                  </a:solidFill>
                </a:ln>
                <a:latin typeface="Arial" pitchFamily="34" charset="0"/>
              </a:rPr>
              <a:t> obstacles  </a:t>
            </a:r>
            <a:endParaRPr lang="en-US" b="1" dirty="0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76400"/>
            <a:ext cx="8382000" cy="4581150"/>
          </a:xfrm>
        </p:spPr>
        <p:txBody>
          <a:bodyPr/>
          <a:lstStyle/>
          <a:p>
            <a:pPr>
              <a:buNone/>
            </a:pPr>
            <a:endParaRPr lang="en-US" dirty="0" smtClean="0">
              <a:solidFill>
                <a:schemeClr val="tx1"/>
              </a:solidFill>
              <a:latin typeface="Arial" pitchFamily="34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 descr="technology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04800"/>
            <a:ext cx="1219200" cy="1295399"/>
          </a:xfrm>
          <a:prstGeom prst="rect">
            <a:avLst/>
          </a:prstGeom>
        </p:spPr>
      </p:pic>
      <p:pic>
        <p:nvPicPr>
          <p:cNvPr id="8" name="Picture 7" descr="lin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6477000"/>
            <a:ext cx="7219951" cy="81254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FD408-EB3B-483F-9F67-EEC7038A57C7}" type="datetime1">
              <a:rPr lang="en-GB" smtClean="0"/>
              <a:pPr/>
              <a:t>25/03/2015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1524000" y="6492875"/>
            <a:ext cx="6705600" cy="365125"/>
          </a:xfrm>
        </p:spPr>
        <p:txBody>
          <a:bodyPr/>
          <a:lstStyle/>
          <a:p>
            <a:r>
              <a:rPr lang="en-US" smtClean="0"/>
              <a:t>Introduction to Information Technology                                      UHD                                    Hoger Mahmud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2133600" y="1524000"/>
            <a:ext cx="7010400" cy="158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0" name="Picture 29" descr="blue.JPG"/>
          <p:cNvPicPr>
            <a:picLocks noChangeAspect="1"/>
          </p:cNvPicPr>
          <p:nvPr/>
        </p:nvPicPr>
        <p:blipFill>
          <a:blip r:embed="rId5"/>
          <a:srcRect t="13334" b="-6667"/>
          <a:stretch>
            <a:fillRect/>
          </a:stretch>
        </p:blipFill>
        <p:spPr>
          <a:xfrm>
            <a:off x="1371600" y="304800"/>
            <a:ext cx="838200" cy="1066800"/>
          </a:xfrm>
          <a:prstGeom prst="rect">
            <a:avLst/>
          </a:prstGeom>
        </p:spPr>
      </p:pic>
      <p:cxnSp>
        <p:nvCxnSpPr>
          <p:cNvPr id="31" name="Straight Connector 30"/>
          <p:cNvCxnSpPr/>
          <p:nvPr/>
        </p:nvCxnSpPr>
        <p:spPr>
          <a:xfrm>
            <a:off x="1447800" y="1295400"/>
            <a:ext cx="685800" cy="158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371600" y="6477000"/>
            <a:ext cx="72390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9" name="Picture 58" descr="pathch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1273" y="6705600"/>
            <a:ext cx="692727" cy="152400"/>
          </a:xfrm>
          <a:prstGeom prst="rect">
            <a:avLst/>
          </a:prstGeom>
        </p:spPr>
      </p:pic>
      <p:sp>
        <p:nvSpPr>
          <p:cNvPr id="5" name="7-Point Star 4"/>
          <p:cNvSpPr/>
          <p:nvPr/>
        </p:nvSpPr>
        <p:spPr>
          <a:xfrm>
            <a:off x="8534400" y="6248400"/>
            <a:ext cx="609600" cy="457200"/>
          </a:xfrm>
          <a:prstGeom prst="star7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9</a:t>
            </a:r>
            <a:endParaRPr lang="en-US" sz="1100" b="1" dirty="0"/>
          </a:p>
        </p:txBody>
      </p:sp>
      <p:grpSp>
        <p:nvGrpSpPr>
          <p:cNvPr id="15" name="Group 3"/>
          <p:cNvGrpSpPr>
            <a:grpSpLocks/>
          </p:cNvGrpSpPr>
          <p:nvPr/>
        </p:nvGrpSpPr>
        <p:grpSpPr bwMode="auto">
          <a:xfrm>
            <a:off x="457200" y="1600200"/>
            <a:ext cx="3962400" cy="2286000"/>
            <a:chOff x="192" y="912"/>
            <a:chExt cx="2496" cy="1440"/>
          </a:xfrm>
        </p:grpSpPr>
        <p:sp>
          <p:nvSpPr>
            <p:cNvPr id="16" name="Rectangle 4"/>
            <p:cNvSpPr>
              <a:spLocks noChangeArrowheads="1"/>
            </p:cNvSpPr>
            <p:nvPr/>
          </p:nvSpPr>
          <p:spPr bwMode="auto">
            <a:xfrm>
              <a:off x="240" y="1200"/>
              <a:ext cx="2400" cy="1152"/>
            </a:xfrm>
            <a:prstGeom prst="rect">
              <a:avLst/>
            </a:prstGeom>
            <a:solidFill>
              <a:srgbClr val="153D6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Tx/>
                <a:buChar char="•"/>
              </a:pPr>
              <a:endParaRPr lang="en-US" sz="2400" b="1" dirty="0">
                <a:latin typeface="Thoma"/>
              </a:endParaRPr>
            </a:p>
            <a:p>
              <a:pPr>
                <a:buFontTx/>
                <a:buChar char="•"/>
              </a:pPr>
              <a:endParaRPr lang="en-US" sz="2400" b="1" dirty="0">
                <a:latin typeface="Thoma"/>
              </a:endParaRPr>
            </a:p>
            <a:p>
              <a:pPr>
                <a:buFontTx/>
                <a:buChar char="•"/>
              </a:pPr>
              <a:r>
                <a:rPr lang="en-US" sz="2400" b="1" dirty="0">
                  <a:solidFill>
                    <a:schemeClr val="bg1"/>
                  </a:solidFill>
                  <a:latin typeface="Thoma"/>
                </a:rPr>
                <a:t>Lack of Process Models</a:t>
              </a:r>
            </a:p>
            <a:p>
              <a:pPr>
                <a:buFontTx/>
                <a:buChar char="•"/>
              </a:pPr>
              <a:r>
                <a:rPr lang="en-US" sz="2400" b="1" dirty="0">
                  <a:solidFill>
                    <a:schemeClr val="bg1"/>
                  </a:solidFill>
                  <a:latin typeface="Thoma"/>
                </a:rPr>
                <a:t>Status Quo-ism</a:t>
              </a:r>
            </a:p>
            <a:p>
              <a:pPr>
                <a:buFontTx/>
                <a:buChar char="•"/>
              </a:pPr>
              <a:r>
                <a:rPr lang="en-US" sz="2400" b="1" dirty="0">
                  <a:solidFill>
                    <a:schemeClr val="bg1"/>
                  </a:solidFill>
                  <a:latin typeface="Thoma"/>
                </a:rPr>
                <a:t>Poor Legal Frameworks</a:t>
              </a:r>
            </a:p>
            <a:p>
              <a:pPr>
                <a:buFontTx/>
                <a:buChar char="•"/>
              </a:pPr>
              <a:r>
                <a:rPr lang="en-US" sz="2400" b="1" dirty="0">
                  <a:solidFill>
                    <a:schemeClr val="bg1"/>
                  </a:solidFill>
                  <a:latin typeface="Thoma"/>
                </a:rPr>
                <a:t>Complex Procurement</a:t>
              </a:r>
            </a:p>
            <a:p>
              <a:pPr>
                <a:buFontTx/>
                <a:buChar char="•"/>
              </a:pPr>
              <a:endParaRPr lang="en-US" sz="2400" b="1" dirty="0">
                <a:latin typeface="Thoma"/>
              </a:endParaRPr>
            </a:p>
            <a:p>
              <a:pPr>
                <a:buFontTx/>
                <a:buChar char="•"/>
              </a:pPr>
              <a:endParaRPr lang="en-US" sz="2400" b="1" dirty="0">
                <a:latin typeface="Thoma"/>
              </a:endParaRPr>
            </a:p>
          </p:txBody>
        </p:sp>
        <p:sp>
          <p:nvSpPr>
            <p:cNvPr id="17" name="AutoShape 5"/>
            <p:cNvSpPr>
              <a:spLocks noChangeArrowheads="1"/>
            </p:cNvSpPr>
            <p:nvPr/>
          </p:nvSpPr>
          <p:spPr bwMode="auto">
            <a:xfrm>
              <a:off x="192" y="912"/>
              <a:ext cx="2496" cy="336"/>
            </a:xfrm>
            <a:prstGeom prst="bevel">
              <a:avLst>
                <a:gd name="adj" fmla="val 125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4000" b="1" dirty="0">
                  <a:solidFill>
                    <a:srgbClr val="0D253F"/>
                  </a:solidFill>
                </a:rPr>
                <a:t>1</a:t>
              </a:r>
              <a:r>
                <a:rPr lang="en-US" sz="2400" b="1" dirty="0">
                  <a:solidFill>
                    <a:srgbClr val="0D253F"/>
                  </a:solidFill>
                </a:rPr>
                <a:t>  PROCESS</a:t>
              </a:r>
            </a:p>
          </p:txBody>
        </p:sp>
      </p:grpSp>
      <p:grpSp>
        <p:nvGrpSpPr>
          <p:cNvPr id="18" name="Group 6"/>
          <p:cNvGrpSpPr>
            <a:grpSpLocks/>
          </p:cNvGrpSpPr>
          <p:nvPr/>
        </p:nvGrpSpPr>
        <p:grpSpPr bwMode="auto">
          <a:xfrm>
            <a:off x="4800600" y="1600200"/>
            <a:ext cx="3962400" cy="2286000"/>
            <a:chOff x="3024" y="912"/>
            <a:chExt cx="2496" cy="1440"/>
          </a:xfrm>
        </p:grpSpPr>
        <p:sp>
          <p:nvSpPr>
            <p:cNvPr id="19" name="Rectangle 7"/>
            <p:cNvSpPr>
              <a:spLocks noChangeArrowheads="1"/>
            </p:cNvSpPr>
            <p:nvPr/>
          </p:nvSpPr>
          <p:spPr bwMode="auto">
            <a:xfrm>
              <a:off x="3072" y="1200"/>
              <a:ext cx="2400" cy="1152"/>
            </a:xfrm>
            <a:prstGeom prst="rect">
              <a:avLst/>
            </a:prstGeom>
            <a:solidFill>
              <a:srgbClr val="153D6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Tx/>
                <a:buChar char="•"/>
              </a:pPr>
              <a:endParaRPr lang="en-US" sz="2400" b="1" dirty="0">
                <a:latin typeface="Thoma"/>
              </a:endParaRPr>
            </a:p>
            <a:p>
              <a:pPr>
                <a:buFontTx/>
                <a:buChar char="•"/>
              </a:pPr>
              <a:endParaRPr lang="en-US" sz="2400" b="1" dirty="0">
                <a:latin typeface="Thoma"/>
              </a:endParaRPr>
            </a:p>
            <a:p>
              <a:pPr>
                <a:buFontTx/>
                <a:buChar char="•"/>
              </a:pPr>
              <a:r>
                <a:rPr lang="en-US" sz="2400" b="1" dirty="0">
                  <a:solidFill>
                    <a:schemeClr val="bg1"/>
                  </a:solidFill>
                  <a:latin typeface="Thoma"/>
                </a:rPr>
                <a:t>Lack of Political Will</a:t>
              </a:r>
            </a:p>
            <a:p>
              <a:pPr>
                <a:buFontTx/>
                <a:buChar char="•"/>
              </a:pPr>
              <a:r>
                <a:rPr lang="en-US" sz="2400" b="1" dirty="0">
                  <a:solidFill>
                    <a:schemeClr val="bg1"/>
                  </a:solidFill>
                  <a:latin typeface="Thoma"/>
                </a:rPr>
                <a:t>Official Apathy</a:t>
              </a:r>
            </a:p>
            <a:p>
              <a:pPr>
                <a:buFontTx/>
                <a:buChar char="•"/>
              </a:pPr>
              <a:r>
                <a:rPr lang="en-US" sz="2400" b="1" dirty="0">
                  <a:solidFill>
                    <a:schemeClr val="bg1"/>
                  </a:solidFill>
                  <a:latin typeface="Thoma"/>
                </a:rPr>
                <a:t>Shortage of Champions</a:t>
              </a:r>
            </a:p>
            <a:p>
              <a:pPr>
                <a:buFontTx/>
                <a:buChar char="•"/>
              </a:pPr>
              <a:r>
                <a:rPr lang="en-US" sz="2400" b="1" dirty="0">
                  <a:solidFill>
                    <a:schemeClr val="bg1"/>
                  </a:solidFill>
                  <a:latin typeface="Thoma"/>
                </a:rPr>
                <a:t>Lack of Skills in </a:t>
              </a:r>
              <a:r>
                <a:rPr lang="en-US" sz="2400" b="1" dirty="0" err="1">
                  <a:solidFill>
                    <a:schemeClr val="bg1"/>
                  </a:solidFill>
                  <a:latin typeface="Thoma"/>
                </a:rPr>
                <a:t>Govt</a:t>
              </a:r>
              <a:endParaRPr lang="en-US" sz="2400" b="1" dirty="0">
                <a:solidFill>
                  <a:schemeClr val="bg1"/>
                </a:solidFill>
                <a:latin typeface="Thoma"/>
              </a:endParaRPr>
            </a:p>
            <a:p>
              <a:pPr>
                <a:buFontTx/>
                <a:buChar char="•"/>
              </a:pPr>
              <a:endParaRPr lang="en-US" sz="2400" b="1" dirty="0">
                <a:latin typeface="Thoma"/>
              </a:endParaRPr>
            </a:p>
            <a:p>
              <a:pPr>
                <a:buFontTx/>
                <a:buChar char="•"/>
              </a:pPr>
              <a:endParaRPr lang="en-US" sz="2400" b="1" dirty="0">
                <a:latin typeface="Thoma"/>
              </a:endParaRPr>
            </a:p>
          </p:txBody>
        </p:sp>
        <p:sp>
          <p:nvSpPr>
            <p:cNvPr id="20" name="AutoShape 8"/>
            <p:cNvSpPr>
              <a:spLocks noChangeArrowheads="1"/>
            </p:cNvSpPr>
            <p:nvPr/>
          </p:nvSpPr>
          <p:spPr bwMode="auto">
            <a:xfrm>
              <a:off x="3024" y="912"/>
              <a:ext cx="2496" cy="336"/>
            </a:xfrm>
            <a:prstGeom prst="bevel">
              <a:avLst>
                <a:gd name="adj" fmla="val 125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b="1">
                  <a:solidFill>
                    <a:srgbClr val="0D253F"/>
                  </a:solidFill>
                </a:rPr>
                <a:t> </a:t>
              </a:r>
              <a:r>
                <a:rPr lang="en-US" sz="4400" b="1">
                  <a:solidFill>
                    <a:srgbClr val="0D253F"/>
                  </a:solidFill>
                </a:rPr>
                <a:t>2</a:t>
              </a:r>
              <a:r>
                <a:rPr lang="en-US" sz="2400">
                  <a:solidFill>
                    <a:srgbClr val="0D253F"/>
                  </a:solidFill>
                </a:rPr>
                <a:t> </a:t>
              </a:r>
              <a:r>
                <a:rPr lang="en-US" sz="2400" b="1">
                  <a:solidFill>
                    <a:srgbClr val="0D253F"/>
                  </a:solidFill>
                </a:rPr>
                <a:t>PEOPLE</a:t>
              </a:r>
            </a:p>
          </p:txBody>
        </p:sp>
      </p:grpSp>
      <p:grpSp>
        <p:nvGrpSpPr>
          <p:cNvPr id="21" name="Group 12"/>
          <p:cNvGrpSpPr>
            <a:grpSpLocks/>
          </p:cNvGrpSpPr>
          <p:nvPr/>
        </p:nvGrpSpPr>
        <p:grpSpPr bwMode="auto">
          <a:xfrm>
            <a:off x="457200" y="3962400"/>
            <a:ext cx="3962400" cy="2514600"/>
            <a:chOff x="192" y="2544"/>
            <a:chExt cx="2496" cy="1584"/>
          </a:xfrm>
        </p:grpSpPr>
        <p:sp>
          <p:nvSpPr>
            <p:cNvPr id="22" name="Rectangle 13"/>
            <p:cNvSpPr>
              <a:spLocks noChangeArrowheads="1"/>
            </p:cNvSpPr>
            <p:nvPr/>
          </p:nvSpPr>
          <p:spPr bwMode="auto">
            <a:xfrm>
              <a:off x="240" y="2832"/>
              <a:ext cx="2400" cy="1296"/>
            </a:xfrm>
            <a:prstGeom prst="rect">
              <a:avLst/>
            </a:prstGeom>
            <a:solidFill>
              <a:srgbClr val="153D6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Tx/>
                <a:buChar char="•"/>
              </a:pPr>
              <a:endParaRPr lang="en-US" sz="2400" b="1" dirty="0">
                <a:latin typeface="Thoma"/>
              </a:endParaRPr>
            </a:p>
            <a:p>
              <a:pPr>
                <a:buFontTx/>
                <a:buChar char="•"/>
              </a:pPr>
              <a:endParaRPr lang="en-US" sz="2400" b="1" dirty="0">
                <a:latin typeface="Thoma"/>
              </a:endParaRPr>
            </a:p>
            <a:p>
              <a:pPr>
                <a:buFontTx/>
                <a:buChar char="•"/>
              </a:pPr>
              <a:r>
                <a:rPr lang="en-US" sz="2400" b="1" dirty="0">
                  <a:solidFill>
                    <a:schemeClr val="bg1"/>
                  </a:solidFill>
                  <a:latin typeface="Thoma"/>
                </a:rPr>
                <a:t>Budget Constraints</a:t>
              </a:r>
            </a:p>
            <a:p>
              <a:pPr>
                <a:buFontTx/>
                <a:buChar char="•"/>
              </a:pPr>
              <a:r>
                <a:rPr lang="en-US" sz="2400" b="1" dirty="0">
                  <a:solidFill>
                    <a:schemeClr val="bg1"/>
                  </a:solidFill>
                  <a:latin typeface="Thoma"/>
                </a:rPr>
                <a:t>Disinterest of </a:t>
              </a:r>
              <a:r>
                <a:rPr lang="en-US" sz="2400" b="1" dirty="0" err="1">
                  <a:solidFill>
                    <a:schemeClr val="bg1"/>
                  </a:solidFill>
                  <a:latin typeface="Thoma"/>
                </a:rPr>
                <a:t>Pvt</a:t>
              </a:r>
              <a:r>
                <a:rPr lang="en-US" sz="2400" b="1" dirty="0">
                  <a:solidFill>
                    <a:schemeClr val="bg1"/>
                  </a:solidFill>
                  <a:latin typeface="Thoma"/>
                </a:rPr>
                <a:t> Sector</a:t>
              </a:r>
            </a:p>
            <a:p>
              <a:pPr>
                <a:buFontTx/>
                <a:buChar char="•"/>
              </a:pPr>
              <a:r>
                <a:rPr lang="en-US" sz="2400" b="1" dirty="0">
                  <a:solidFill>
                    <a:schemeClr val="bg1"/>
                  </a:solidFill>
                  <a:latin typeface="Thoma"/>
                </a:rPr>
                <a:t>Lack Project Mgt Skills</a:t>
              </a:r>
            </a:p>
            <a:p>
              <a:pPr>
                <a:buFontTx/>
                <a:buChar char="•"/>
              </a:pPr>
              <a:endParaRPr lang="en-US" sz="2400" b="1" dirty="0">
                <a:latin typeface="Thoma"/>
              </a:endParaRPr>
            </a:p>
            <a:p>
              <a:pPr>
                <a:buFontTx/>
                <a:buChar char="•"/>
              </a:pPr>
              <a:endParaRPr lang="en-US" sz="2400" b="1" dirty="0">
                <a:latin typeface="Thoma"/>
              </a:endParaRPr>
            </a:p>
          </p:txBody>
        </p:sp>
        <p:sp>
          <p:nvSpPr>
            <p:cNvPr id="24" name="AutoShape 14"/>
            <p:cNvSpPr>
              <a:spLocks noChangeArrowheads="1"/>
            </p:cNvSpPr>
            <p:nvPr/>
          </p:nvSpPr>
          <p:spPr bwMode="auto">
            <a:xfrm>
              <a:off x="192" y="2544"/>
              <a:ext cx="2496" cy="336"/>
            </a:xfrm>
            <a:prstGeom prst="bevel">
              <a:avLst>
                <a:gd name="adj" fmla="val 125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4400" b="1">
                  <a:solidFill>
                    <a:srgbClr val="0D253F"/>
                  </a:solidFill>
                </a:rPr>
                <a:t>4</a:t>
              </a:r>
              <a:r>
                <a:rPr lang="en-US" sz="2400" b="1">
                  <a:solidFill>
                    <a:srgbClr val="0D253F"/>
                  </a:solidFill>
                </a:rPr>
                <a:t> RESOURCES</a:t>
              </a:r>
            </a:p>
          </p:txBody>
        </p:sp>
      </p:grpSp>
      <p:grpSp>
        <p:nvGrpSpPr>
          <p:cNvPr id="25" name="Group 9"/>
          <p:cNvGrpSpPr>
            <a:grpSpLocks/>
          </p:cNvGrpSpPr>
          <p:nvPr/>
        </p:nvGrpSpPr>
        <p:grpSpPr bwMode="auto">
          <a:xfrm>
            <a:off x="4800600" y="3962400"/>
            <a:ext cx="3962400" cy="2514600"/>
            <a:chOff x="3024" y="2544"/>
            <a:chExt cx="2496" cy="1584"/>
          </a:xfrm>
        </p:grpSpPr>
        <p:sp>
          <p:nvSpPr>
            <p:cNvPr id="26" name="Rectangle 10"/>
            <p:cNvSpPr>
              <a:spLocks noChangeArrowheads="1"/>
            </p:cNvSpPr>
            <p:nvPr/>
          </p:nvSpPr>
          <p:spPr bwMode="auto">
            <a:xfrm>
              <a:off x="3072" y="2832"/>
              <a:ext cx="2400" cy="1296"/>
            </a:xfrm>
            <a:prstGeom prst="rect">
              <a:avLst/>
            </a:prstGeom>
            <a:solidFill>
              <a:srgbClr val="153D6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Tx/>
                <a:buChar char="•"/>
              </a:pPr>
              <a:endParaRPr lang="en-US" sz="2400" b="1" dirty="0">
                <a:latin typeface="Thoma"/>
              </a:endParaRPr>
            </a:p>
            <a:p>
              <a:pPr>
                <a:buFontTx/>
                <a:buChar char="•"/>
              </a:pPr>
              <a:endParaRPr lang="en-US" sz="2400" b="1" dirty="0">
                <a:latin typeface="Thoma"/>
              </a:endParaRPr>
            </a:p>
            <a:p>
              <a:pPr>
                <a:buFontTx/>
                <a:buChar char="•"/>
              </a:pPr>
              <a:r>
                <a:rPr lang="en-US" sz="2400" b="1" dirty="0">
                  <a:solidFill>
                    <a:schemeClr val="bg1"/>
                  </a:solidFill>
                  <a:latin typeface="Thoma"/>
                </a:rPr>
                <a:t>Lack of Architectures</a:t>
              </a:r>
            </a:p>
            <a:p>
              <a:pPr>
                <a:buFontTx/>
                <a:buChar char="•"/>
              </a:pPr>
              <a:r>
                <a:rPr lang="en-US" sz="2400" b="1" dirty="0">
                  <a:solidFill>
                    <a:schemeClr val="bg1"/>
                  </a:solidFill>
                  <a:latin typeface="Thoma"/>
                </a:rPr>
                <a:t>Lack of Standards</a:t>
              </a:r>
            </a:p>
            <a:p>
              <a:pPr>
                <a:buFontTx/>
                <a:buChar char="•"/>
              </a:pPr>
              <a:r>
                <a:rPr lang="en-US" sz="2400" b="1" dirty="0">
                  <a:solidFill>
                    <a:schemeClr val="bg1"/>
                  </a:solidFill>
                  <a:latin typeface="Thoma"/>
                </a:rPr>
                <a:t>Poor Communication </a:t>
              </a:r>
            </a:p>
            <a:p>
              <a:r>
                <a:rPr lang="en-US" sz="2400" b="1" dirty="0">
                  <a:solidFill>
                    <a:schemeClr val="bg1"/>
                  </a:solidFill>
                  <a:latin typeface="Thoma"/>
                </a:rPr>
                <a:t>  Infrastructure</a:t>
              </a:r>
            </a:p>
            <a:p>
              <a:pPr>
                <a:buFontTx/>
                <a:buChar char="•"/>
              </a:pPr>
              <a:r>
                <a:rPr lang="en-US" sz="2400" b="1" dirty="0">
                  <a:solidFill>
                    <a:schemeClr val="bg1"/>
                  </a:solidFill>
                  <a:latin typeface="Thoma"/>
                </a:rPr>
                <a:t>Hardware-approach</a:t>
              </a:r>
            </a:p>
            <a:p>
              <a:pPr>
                <a:buFontTx/>
                <a:buChar char="•"/>
              </a:pPr>
              <a:endParaRPr lang="en-US" sz="2400" b="1" dirty="0">
                <a:latin typeface="Thoma"/>
              </a:endParaRPr>
            </a:p>
            <a:p>
              <a:pPr>
                <a:buFontTx/>
                <a:buChar char="•"/>
              </a:pPr>
              <a:endParaRPr lang="en-US" sz="2400" b="1" dirty="0">
                <a:latin typeface="Thoma"/>
              </a:endParaRPr>
            </a:p>
          </p:txBody>
        </p:sp>
        <p:sp>
          <p:nvSpPr>
            <p:cNvPr id="27" name="AutoShape 11"/>
            <p:cNvSpPr>
              <a:spLocks noChangeArrowheads="1"/>
            </p:cNvSpPr>
            <p:nvPr/>
          </p:nvSpPr>
          <p:spPr bwMode="auto">
            <a:xfrm>
              <a:off x="3024" y="2544"/>
              <a:ext cx="2496" cy="336"/>
            </a:xfrm>
            <a:prstGeom prst="bevel">
              <a:avLst>
                <a:gd name="adj" fmla="val 125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4400" b="1" dirty="0">
                  <a:solidFill>
                    <a:srgbClr val="0D253F"/>
                  </a:solidFill>
                </a:rPr>
                <a:t>3</a:t>
              </a:r>
              <a:r>
                <a:rPr lang="en-US" sz="2400" b="1" dirty="0">
                  <a:solidFill>
                    <a:srgbClr val="0D253F"/>
                  </a:solidFill>
                </a:rPr>
                <a:t> TECHNOLGY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5395</TotalTime>
  <Words>477</Words>
  <Application>Microsoft Office PowerPoint</Application>
  <PresentationFormat>On-screen Show (4:3)</PresentationFormat>
  <Paragraphs>143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Lecture 8:  IT in Government</vt:lpstr>
      <vt:lpstr>Lecture outline </vt:lpstr>
      <vt:lpstr> What is a Government  </vt:lpstr>
      <vt:lpstr> Types of Government</vt:lpstr>
      <vt:lpstr>What is eGovernment </vt:lpstr>
      <vt:lpstr> Examples of e-Services – G2C  </vt:lpstr>
      <vt:lpstr> Examples of e-Services – G2B</vt:lpstr>
      <vt:lpstr> The four pillars of eGovernment  </vt:lpstr>
      <vt:lpstr>eGovernment obstacles  </vt:lpstr>
      <vt:lpstr>eGovernment requirements</vt:lpstr>
      <vt:lpstr>eGov Software example </vt:lpstr>
      <vt:lpstr>Benefits of eGovermnet  </vt:lpstr>
      <vt:lpstr>Slide 13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IT</cp:lastModifiedBy>
  <cp:revision>445</cp:revision>
  <dcterms:created xsi:type="dcterms:W3CDTF">2013-08-21T19:17:07Z</dcterms:created>
  <dcterms:modified xsi:type="dcterms:W3CDTF">2015-03-25T20:18:58Z</dcterms:modified>
</cp:coreProperties>
</file>