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91" r:id="rId4"/>
    <p:sldId id="294" r:id="rId5"/>
    <p:sldId id="293" r:id="rId6"/>
    <p:sldId id="296" r:id="rId7"/>
    <p:sldId id="292" r:id="rId8"/>
    <p:sldId id="297" r:id="rId9"/>
    <p:sldId id="300" r:id="rId10"/>
    <p:sldId id="301" r:id="rId11"/>
    <p:sldId id="295" r:id="rId12"/>
    <p:sldId id="298" r:id="rId13"/>
    <p:sldId id="29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25" autoAdjust="0"/>
    <p:restoredTop sz="94660"/>
  </p:normalViewPr>
  <p:slideViewPr>
    <p:cSldViewPr>
      <p:cViewPr>
        <p:scale>
          <a:sx n="80" d="100"/>
          <a:sy n="80" d="100"/>
        </p:scale>
        <p:origin x="-102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010D2-330E-4C04-AE0D-8B9871FD1ECD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4260-31A0-4B32-B8A7-E597813EF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9295" y="985720"/>
            <a:ext cx="442844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2665475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157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6EBD-1BE1-4929-BF70-119B64323B40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713C-8613-43E5-9953-3DB3C6771C80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C6E5-C075-4AAB-8E3D-55288E95FC66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4AC9-D250-46D2-80DC-A27F32CE6EA9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56631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413610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359A-C89E-4227-BD41-416960326E65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57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63AB-CA8D-4A80-8B3B-2076D2630D95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25E-08FF-460D-8963-3D3A7CC11BEC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E73E-23FE-414D-BFAA-896044DCE37C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680310"/>
            <a:ext cx="624443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1425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3640" y="1749245"/>
            <a:ext cx="3054100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57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3640" y="2512770"/>
            <a:ext cx="3054100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23A1-F1A5-4340-B6F4-33A47B5EA1BD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9B10-6880-4951-B23C-503A66AA14CB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D4EC-E9E9-4471-AFAB-95AFE19AA0C9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08FF-3B68-41B6-8AC7-9153817B7564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005-8B69-4536-9D92-E35C0449991B}" type="datetime1">
              <a:rPr lang="en-GB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5.jpeg"/><Relationship Id="rId7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10" Type="http://schemas.openxmlformats.org/officeDocument/2006/relationships/image" Target="../media/image18.jpeg"/><Relationship Id="rId4" Type="http://schemas.openxmlformats.org/officeDocument/2006/relationships/image" Target="../media/image6.jpeg"/><Relationship Id="rId9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85720"/>
            <a:ext cx="5113941" cy="1221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Lecture </a:t>
            </a:r>
            <a:r>
              <a:rPr lang="en-US" sz="4000" b="1" dirty="0" smtClean="0"/>
              <a:t>9: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IT </a:t>
            </a:r>
            <a:r>
              <a:rPr lang="en-US" sz="4000" b="1" dirty="0" smtClean="0"/>
              <a:t>for Security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Hoger Mahmud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6705601"/>
            <a:ext cx="692727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Security measure using IT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10</a:t>
            </a:r>
            <a:endParaRPr lang="en-US" sz="1100" b="1" dirty="0"/>
          </a:p>
        </p:txBody>
      </p:sp>
      <p:pic>
        <p:nvPicPr>
          <p:cNvPr id="16" name="Picture 6" descr="C:\MyData\Texts\Senn\Images for PPs\Chapter 14\FIG14_07a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3600" y="1676400"/>
            <a:ext cx="5757863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Examples of security system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11</a:t>
            </a:r>
            <a:endParaRPr 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1752600"/>
            <a:ext cx="7600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Security hardware examples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12</a:t>
            </a:r>
            <a:endParaRPr lang="en-US" sz="1100" b="1" dirty="0"/>
          </a:p>
        </p:txBody>
      </p:sp>
      <p:pic>
        <p:nvPicPr>
          <p:cNvPr id="15" name="Picture 14" descr="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200400"/>
            <a:ext cx="1676400" cy="1676400"/>
          </a:xfrm>
          <a:prstGeom prst="rect">
            <a:avLst/>
          </a:prstGeom>
        </p:spPr>
      </p:pic>
      <p:pic>
        <p:nvPicPr>
          <p:cNvPr id="16" name="Picture 15" descr="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1600200"/>
            <a:ext cx="2286000" cy="1828800"/>
          </a:xfrm>
          <a:prstGeom prst="rect">
            <a:avLst/>
          </a:prstGeom>
        </p:spPr>
      </p:pic>
      <p:pic>
        <p:nvPicPr>
          <p:cNvPr id="17" name="Picture 16" descr="firewal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3200400"/>
            <a:ext cx="2714625" cy="1685925"/>
          </a:xfrm>
          <a:prstGeom prst="rect">
            <a:avLst/>
          </a:prstGeom>
        </p:spPr>
      </p:pic>
      <p:pic>
        <p:nvPicPr>
          <p:cNvPr id="18" name="Picture 17" descr="route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1400" y="4114800"/>
            <a:ext cx="2143125" cy="21431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3400" y="510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Digital camera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3581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Fingerprint reader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Router authentication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5600" y="487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Security software examples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13</a:t>
            </a:r>
            <a:endParaRPr lang="en-US" sz="1100" b="1" dirty="0"/>
          </a:p>
        </p:txBody>
      </p:sp>
      <p:pic>
        <p:nvPicPr>
          <p:cNvPr id="15" name="Picture 14" descr="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828800"/>
            <a:ext cx="533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1" y="1443835"/>
            <a:ext cx="6253889" cy="42757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Thank you</a:t>
            </a:r>
          </a:p>
          <a:p>
            <a:pPr algn="ctr">
              <a:buNone/>
            </a:pPr>
            <a:r>
              <a:rPr lang="en-US" sz="6600" b="1" dirty="0" smtClean="0">
                <a:solidFill>
                  <a:schemeClr val="tx1"/>
                </a:solidFill>
                <a:latin typeface="Arial" pitchFamily="34" charset="0"/>
              </a:rPr>
              <a:t>? </a:t>
            </a:r>
            <a:endParaRPr lang="en-US" sz="6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68E8-2C67-438A-A6C5-44582AA66E17}" type="datetime1">
              <a:rPr lang="en-GB" smtClean="0"/>
              <a:pPr/>
              <a:t>02/04/2015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00200" y="6356350"/>
            <a:ext cx="69342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pic>
        <p:nvPicPr>
          <p:cNvPr id="8" name="Picture 7" descr="path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0" y="6653213"/>
            <a:ext cx="930850" cy="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Lecture outline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What is </a:t>
            </a:r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security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Why we need security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Breach and types of security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Security breach statistics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Security system examples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itchFamily="34" charset="0"/>
              </a:rPr>
              <a:t>Some hardware and software examples</a:t>
            </a:r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What is security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01000" cy="4581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Security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The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quality or state of being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secure — to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be free from </a:t>
            </a: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danger</a:t>
            </a:r>
            <a:endParaRPr lang="en-US" altLang="en-US" sz="2400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Arial" pitchFamily="34" charset="0"/>
              </a:rPr>
              <a:t>Layers of security:</a:t>
            </a:r>
            <a:endParaRPr lang="en-US" altLang="en-US" sz="32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Physical security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Personal security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Operations security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Communications security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Network security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Arial" pitchFamily="34" charset="0"/>
              </a:rPr>
              <a:t>Information security</a:t>
            </a:r>
          </a:p>
          <a:p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3</a:t>
            </a:r>
            <a:endParaRPr lang="en-US" sz="1100" b="1" dirty="0"/>
          </a:p>
        </p:txBody>
      </p:sp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388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The need for security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8115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Confidentiality</a:t>
            </a: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itchFamily="34" charset="0"/>
              </a:rPr>
              <a:t>Requires information in a computer system only be accessible for reading by authorized parties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Integrity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itchFamily="34" charset="0"/>
              </a:rPr>
              <a:t>Assets can be modified by authorized parties only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Availability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Assets be available to authorized parties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Authenticity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Requires that a computer system be able to verify the identity of a user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4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GB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Breach and types of breach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077200" cy="45811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Breach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breakdown in security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Intrusion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Forced and unauthorized entry into a system.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GB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Interception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Capturing data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and information transmitted over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network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or other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communication links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</a:t>
            </a:r>
            <a:endParaRPr lang="en-US" sz="1100" b="1" dirty="0"/>
          </a:p>
        </p:txBody>
      </p:sp>
      <p:pic>
        <p:nvPicPr>
          <p:cNvPr id="15" name="Picture 14" descr="images (1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2895600"/>
            <a:ext cx="1585912" cy="1636145"/>
          </a:xfrm>
          <a:prstGeom prst="rect">
            <a:avLst/>
          </a:prstGeom>
        </p:spPr>
      </p:pic>
      <p:sp>
        <p:nvSpPr>
          <p:cNvPr id="16" name="Smiley Face 15"/>
          <p:cNvSpPr/>
          <p:nvPr/>
        </p:nvSpPr>
        <p:spPr>
          <a:xfrm>
            <a:off x="1371600" y="3429000"/>
            <a:ext cx="457200" cy="4572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5334000" y="3352800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3505200" y="4114800"/>
            <a:ext cx="457200" cy="45720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28800" y="3657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3657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91000" y="3657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eparation 23"/>
          <p:cNvSpPr/>
          <p:nvPr/>
        </p:nvSpPr>
        <p:spPr>
          <a:xfrm>
            <a:off x="1828800" y="3276600"/>
            <a:ext cx="457200" cy="3048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324 C 0.02587 -0.00232 0.05122 -0.00139 0.07708 0.00115 C 0.11424 -0.0007 0.09965 0.00069 0.12222 -0.00578 C 0.12674 -0.01157 0.12708 -0.01434 0.13976 -0.00856 C 0.14323 -0.00694 0.1441 -0.00324 0.14635 -0.00047 C 0.15122 0.00578 0.1717 0.00485 0.17535 0.00509 C 0.18333 0.02729 0.17847 0.05411 0.17847 0.0777 " pathEditMode="relative" rAng="0" ptsTypes="ffffff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Results of security breach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Destruction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of Resources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Corruption of Data and Applications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Denial of Services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Theft of Services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Theft of Resources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  <a:latin typeface="Thoma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Source of security breach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" pitchFamily="34" charset="0"/>
              </a:rPr>
              <a:t>Users</a:t>
            </a: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Identify Theft: Loss of personal identity through a security breach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Hacker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person who gains access to a system illegally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Virus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 hidden program that alters without the user’s knowledge, the way a computer operates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7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Security breach statistics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  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8</a:t>
            </a:r>
            <a:endParaRPr lang="en-US" sz="1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 l="1515" t="3517"/>
          <a:stretch>
            <a:fillRect/>
          </a:stretch>
        </p:blipFill>
        <p:spPr bwMode="auto">
          <a:xfrm>
            <a:off x="1752600" y="1905000"/>
            <a:ext cx="659353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36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680310"/>
            <a:ext cx="6637940" cy="610820"/>
          </a:xfrm>
        </p:spPr>
        <p:txBody>
          <a:bodyPr>
            <a:no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latin typeface="Arial" pitchFamily="34" charset="0"/>
              </a:rPr>
              <a:t>Security measure using IT</a:t>
            </a:r>
            <a:endParaRPr lang="en-US" b="1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382000" cy="4581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Virus Protection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Software</a:t>
            </a:r>
          </a:p>
          <a:p>
            <a:pPr>
              <a:buNone/>
            </a:pPr>
            <a:endParaRPr lang="en-GB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Encryption procedure</a:t>
            </a:r>
            <a:endParaRPr lang="en-US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219200" cy="1295399"/>
          </a:xfrm>
          <a:prstGeom prst="rect">
            <a:avLst/>
          </a:prstGeom>
        </p:spPr>
      </p:pic>
      <p:pic>
        <p:nvPicPr>
          <p:cNvPr id="8" name="Picture 7" descr="li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477000"/>
            <a:ext cx="7219951" cy="8125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D408-EB3B-483F-9F67-EEC7038A57C7}" type="datetime1">
              <a:rPr lang="en-GB" smtClean="0"/>
              <a:pPr/>
              <a:t>02/04/2015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524000" y="6492875"/>
            <a:ext cx="6705600" cy="365125"/>
          </a:xfrm>
        </p:spPr>
        <p:txBody>
          <a:bodyPr/>
          <a:lstStyle/>
          <a:p>
            <a:r>
              <a:rPr lang="en-US" smtClean="0"/>
              <a:t>Introduction to Information Technology                                      UHD                                    Hoger Mahmud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3600" y="1524000"/>
            <a:ext cx="70104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blue.JPG"/>
          <p:cNvPicPr>
            <a:picLocks noChangeAspect="1"/>
          </p:cNvPicPr>
          <p:nvPr/>
        </p:nvPicPr>
        <p:blipFill>
          <a:blip r:embed="rId5"/>
          <a:srcRect t="13334" b="-6667"/>
          <a:stretch>
            <a:fillRect/>
          </a:stretch>
        </p:blipFill>
        <p:spPr>
          <a:xfrm>
            <a:off x="1371600" y="304800"/>
            <a:ext cx="838200" cy="10668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447800" y="1295400"/>
            <a:ext cx="685800" cy="158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6477000"/>
            <a:ext cx="7239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 descr="pathch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73" y="6705600"/>
            <a:ext cx="692727" cy="152400"/>
          </a:xfrm>
          <a:prstGeom prst="rect">
            <a:avLst/>
          </a:prstGeom>
        </p:spPr>
      </p:pic>
      <p:sp>
        <p:nvSpPr>
          <p:cNvPr id="5" name="7-Point Star 4"/>
          <p:cNvSpPr/>
          <p:nvPr/>
        </p:nvSpPr>
        <p:spPr>
          <a:xfrm>
            <a:off x="8534400" y="6248400"/>
            <a:ext cx="609600" cy="457200"/>
          </a:xfrm>
          <a:prstGeom prst="star7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9</a:t>
            </a:r>
            <a:endParaRPr lang="en-US" sz="1100" b="1" dirty="0"/>
          </a:p>
        </p:txBody>
      </p:sp>
      <p:pic>
        <p:nvPicPr>
          <p:cNvPr id="15" name="Picture 6" descr="C:\MyData\Texts\Senn\Images for PPs\Chapter 14\FIG14_06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4191000"/>
            <a:ext cx="72390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6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1981200"/>
            <a:ext cx="2200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374</Words>
  <Application>Microsoft Office PowerPoint</Application>
  <PresentationFormat>On-screen Show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9:  IT for Security</vt:lpstr>
      <vt:lpstr>Lecture outline </vt:lpstr>
      <vt:lpstr>What is security</vt:lpstr>
      <vt:lpstr>The need for security </vt:lpstr>
      <vt:lpstr>Breach and types of breach</vt:lpstr>
      <vt:lpstr>Results of security breach  </vt:lpstr>
      <vt:lpstr>Source of security breach</vt:lpstr>
      <vt:lpstr>Security breach statistics  </vt:lpstr>
      <vt:lpstr>Security measure using IT</vt:lpstr>
      <vt:lpstr>Security measure using IT</vt:lpstr>
      <vt:lpstr>Examples of security system  </vt:lpstr>
      <vt:lpstr>Security hardware examples  </vt:lpstr>
      <vt:lpstr>Security software examples  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IT</cp:lastModifiedBy>
  <cp:revision>474</cp:revision>
  <dcterms:created xsi:type="dcterms:W3CDTF">2013-08-21T19:17:07Z</dcterms:created>
  <dcterms:modified xsi:type="dcterms:W3CDTF">2015-04-01T21:46:40Z</dcterms:modified>
</cp:coreProperties>
</file>