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7" r:id="rId21"/>
    <p:sldId id="275" r:id="rId22"/>
    <p:sldId id="279" r:id="rId23"/>
    <p:sldId id="280" r:id="rId24"/>
    <p:sldId id="287" r:id="rId25"/>
    <p:sldId id="288" r:id="rId26"/>
    <p:sldId id="289" r:id="rId27"/>
    <p:sldId id="281" r:id="rId28"/>
    <p:sldId id="282" r:id="rId29"/>
    <p:sldId id="283" r:id="rId30"/>
    <p:sldId id="284" r:id="rId31"/>
    <p:sldId id="285" r:id="rId32"/>
    <p:sldId id="286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62C555-5763-4F3D-9A40-72AA286F693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B682ADB-18C6-4C33-BC3C-41E315B4E6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1975"/>
            <a:ext cx="7848600" cy="1393825"/>
          </a:xfrm>
        </p:spPr>
        <p:txBody>
          <a:bodyPr/>
          <a:lstStyle/>
          <a:p>
            <a:r>
              <a:rPr lang="en-US" sz="3600" dirty="0" smtClean="0"/>
              <a:t>Introduction to computer ,programing and java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86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University of Human Development</a:t>
            </a:r>
            <a:br>
              <a:rPr lang="en-US" dirty="0"/>
            </a:br>
            <a:r>
              <a:rPr lang="en-US" dirty="0"/>
              <a:t>College of Science and Technology</a:t>
            </a:r>
            <a:br>
              <a:rPr lang="en-US" dirty="0"/>
            </a:br>
            <a:r>
              <a:rPr lang="en-US" dirty="0"/>
              <a:t>Department of </a:t>
            </a:r>
            <a:r>
              <a:rPr lang="en-US" dirty="0" smtClean="0"/>
              <a:t>IT</a:t>
            </a:r>
          </a:p>
          <a:p>
            <a:pPr algn="l"/>
            <a:r>
              <a:rPr lang="en-US" dirty="0" smtClean="0"/>
              <a:t>Lecture :Programming</a:t>
            </a:r>
          </a:p>
          <a:p>
            <a:pPr algn="l"/>
            <a:r>
              <a:rPr lang="en-US" dirty="0" smtClean="0"/>
              <a:t>Lecturer: Tara </a:t>
            </a:r>
            <a:r>
              <a:rPr lang="en-US" dirty="0" err="1" smtClean="0"/>
              <a:t>Qadr</a:t>
            </a:r>
            <a:r>
              <a:rPr lang="en-US" dirty="0" smtClean="0"/>
              <a:t>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</a:t>
            </a:r>
            <a:br>
              <a:rPr lang="en-US" dirty="0"/>
            </a:br>
            <a:r>
              <a:rPr lang="en-US" dirty="0" smtClean="0"/>
              <a:t>2015-2016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logo11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57200"/>
            <a:ext cx="1859280" cy="12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37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Human‘s use </a:t>
            </a:r>
            <a:r>
              <a:rPr lang="en-US" i="1" dirty="0"/>
              <a:t>decimal numbers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Computers </a:t>
            </a:r>
            <a:r>
              <a:rPr lang="en-US" dirty="0"/>
              <a:t>use </a:t>
            </a:r>
            <a:r>
              <a:rPr lang="en-US" i="1" dirty="0"/>
              <a:t>binary </a:t>
            </a:r>
            <a:r>
              <a:rPr lang="en-US" i="1" dirty="0" smtClean="0"/>
              <a:t>numbers </a:t>
            </a:r>
            <a:r>
              <a:rPr lang="en-US" dirty="0" smtClean="0"/>
              <a:t>internally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 smtClean="0"/>
              <a:t>Hexadecimal numbers </a:t>
            </a:r>
            <a:r>
              <a:rPr lang="en-US" dirty="0" smtClean="0"/>
              <a:t>are </a:t>
            </a:r>
            <a:r>
              <a:rPr lang="en-US" dirty="0"/>
              <a:t>often used to abbreviate binary </a:t>
            </a:r>
            <a:r>
              <a:rPr lang="en-US" dirty="0" smtClean="0"/>
              <a:t>numbers.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Binary   1 , 0 </a:t>
            </a:r>
          </a:p>
          <a:p>
            <a:endParaRPr lang="en-US" dirty="0" smtClean="0"/>
          </a:p>
          <a:p>
            <a:r>
              <a:rPr lang="en-US" dirty="0" smtClean="0"/>
              <a:t>Octal      0</a:t>
            </a:r>
            <a:r>
              <a:rPr lang="en-US" dirty="0"/>
              <a:t>, 1, 2, 3, 4, 5, 6, </a:t>
            </a:r>
            <a:r>
              <a:rPr lang="en-US" dirty="0" smtClean="0"/>
              <a:t>7</a:t>
            </a:r>
          </a:p>
          <a:p>
            <a:endParaRPr lang="en-US" dirty="0" smtClean="0"/>
          </a:p>
          <a:p>
            <a:r>
              <a:rPr lang="en-US" dirty="0" smtClean="0"/>
              <a:t>Decimal 0</a:t>
            </a:r>
            <a:r>
              <a:rPr lang="en-US" dirty="0"/>
              <a:t>, 1, 2, 3, 4, 5, 6, 7, 8, </a:t>
            </a:r>
            <a:r>
              <a:rPr lang="en-US" dirty="0" smtClean="0"/>
              <a:t>9</a:t>
            </a:r>
          </a:p>
          <a:p>
            <a:endParaRPr lang="en-US" dirty="0" smtClean="0"/>
          </a:p>
          <a:p>
            <a:r>
              <a:rPr lang="en-US" dirty="0" err="1" smtClean="0"/>
              <a:t>Hexdecimal</a:t>
            </a:r>
            <a:r>
              <a:rPr lang="en-US" dirty="0" smtClean="0"/>
              <a:t> </a:t>
            </a:r>
            <a:r>
              <a:rPr lang="pt-BR" dirty="0" smtClean="0"/>
              <a:t>0</a:t>
            </a:r>
            <a:r>
              <a:rPr lang="pt-BR" dirty="0"/>
              <a:t>, 1, 2, 3, 4, 5, 6, 7, 8, 9, A, B, C, D, E,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6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Software : </a:t>
            </a:r>
            <a:r>
              <a:rPr lang="en-US" dirty="0" smtClean="0"/>
              <a:t>consists </a:t>
            </a:r>
            <a:r>
              <a:rPr lang="en-US" dirty="0"/>
              <a:t>of programs that instruct the hardware how to perform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program </a:t>
            </a:r>
            <a:r>
              <a:rPr lang="en-US" dirty="0" smtClean="0"/>
              <a:t>is </a:t>
            </a:r>
            <a:r>
              <a:rPr lang="en-US" dirty="0"/>
              <a:t>a step-by-step set of instructions.</a:t>
            </a:r>
          </a:p>
          <a:p>
            <a:pPr marL="0" indent="0">
              <a:buNone/>
            </a:pPr>
            <a:r>
              <a:rPr lang="en-US" b="1" dirty="0" smtClean="0"/>
              <a:t>Categories </a:t>
            </a:r>
            <a:r>
              <a:rPr lang="en-US" b="1" dirty="0"/>
              <a:t>of software: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/>
              <a:t>Operating systems: </a:t>
            </a:r>
            <a:r>
              <a:rPr lang="en-US" dirty="0" smtClean="0"/>
              <a:t>A </a:t>
            </a:r>
            <a:r>
              <a:rPr lang="en-US" dirty="0"/>
              <a:t>collection of programs that interact directly with the computer’s hardware.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/>
              <a:t>Applications: </a:t>
            </a:r>
            <a:r>
              <a:rPr lang="en-US" dirty="0" smtClean="0"/>
              <a:t>Programs </a:t>
            </a:r>
            <a:r>
              <a:rPr lang="en-US" dirty="0"/>
              <a:t>designed to perform useful tasks for humans.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operating system serves as a bridge between hardware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7583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</a:t>
            </a:r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The operating system(OS) is a program that manages and controls a computer’s activities.</a:t>
            </a:r>
          </a:p>
          <a:p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/>
              <a:t>programs such as an Internet browser and a word processor cannot run without an operating system. </a:t>
            </a:r>
          </a:p>
          <a:p>
            <a:endParaRPr lang="en-US" dirty="0"/>
          </a:p>
        </p:txBody>
      </p:sp>
      <p:pic>
        <p:nvPicPr>
          <p:cNvPr id="7170" name="Picture 2" descr="https://courses.cs.vt.edu/csonline/OS/Lessons/Introduction/onion-skin-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63341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2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</a:t>
            </a:r>
            <a:r>
              <a:rPr lang="en-US" dirty="0"/>
              <a:t>Systems: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Desktop operating systems:</a:t>
            </a:r>
          </a:p>
          <a:p>
            <a:r>
              <a:rPr lang="en-US" dirty="0" smtClean="0"/>
              <a:t>Windows </a:t>
            </a:r>
            <a:r>
              <a:rPr lang="en-US" dirty="0"/>
              <a:t>8, 7, 98, NT, XP</a:t>
            </a:r>
          </a:p>
          <a:p>
            <a:r>
              <a:rPr lang="en-US" dirty="0" smtClean="0"/>
              <a:t>Linux </a:t>
            </a:r>
            <a:endParaRPr lang="en-US" dirty="0"/>
          </a:p>
          <a:p>
            <a:r>
              <a:rPr lang="en-US" dirty="0" smtClean="0"/>
              <a:t>Mac </a:t>
            </a:r>
            <a:r>
              <a:rPr lang="en-US" dirty="0"/>
              <a:t>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Mobile </a:t>
            </a:r>
            <a:r>
              <a:rPr lang="en-US" dirty="0"/>
              <a:t>OS (used in </a:t>
            </a:r>
            <a:r>
              <a:rPr lang="en-US" dirty="0" smtClean="0"/>
              <a:t>smart phones and </a:t>
            </a:r>
            <a:r>
              <a:rPr lang="en-US" dirty="0"/>
              <a:t>tablets) :</a:t>
            </a:r>
          </a:p>
          <a:p>
            <a:r>
              <a:rPr lang="en-US" dirty="0" smtClean="0"/>
              <a:t>Google’s </a:t>
            </a:r>
            <a:r>
              <a:rPr lang="en-US" dirty="0"/>
              <a:t>Android</a:t>
            </a:r>
          </a:p>
          <a:p>
            <a:r>
              <a:rPr lang="en-US" dirty="0" smtClean="0"/>
              <a:t>BlackBerry OS</a:t>
            </a:r>
            <a:endParaRPr lang="en-US" dirty="0"/>
          </a:p>
          <a:p>
            <a:r>
              <a:rPr lang="en-US" dirty="0" smtClean="0"/>
              <a:t>Apple’s </a:t>
            </a:r>
            <a:r>
              <a:rPr lang="en-US" dirty="0"/>
              <a:t>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1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Computer </a:t>
            </a:r>
            <a:r>
              <a:rPr lang="en-US" b="1" i="1" dirty="0" smtClean="0"/>
              <a:t>programs </a:t>
            </a:r>
            <a:r>
              <a:rPr lang="en-US" dirty="0" smtClean="0"/>
              <a:t>are </a:t>
            </a:r>
            <a:r>
              <a:rPr lang="en-US" dirty="0"/>
              <a:t>instructions to the computer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You </a:t>
            </a:r>
            <a:r>
              <a:rPr lang="en-US" dirty="0"/>
              <a:t>tell a computer what to do through programs. </a:t>
            </a:r>
          </a:p>
          <a:p>
            <a:pPr marL="0" indent="0">
              <a:buNone/>
            </a:pPr>
            <a:r>
              <a:rPr lang="en-US" dirty="0"/>
              <a:t>◦Without programs, a computer is an empty machine.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Programs </a:t>
            </a:r>
            <a:r>
              <a:rPr lang="en-US" dirty="0"/>
              <a:t>are written using programming </a:t>
            </a:r>
            <a:r>
              <a:rPr lang="en-US" dirty="0" smtClean="0"/>
              <a:t>languages.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Computers </a:t>
            </a:r>
            <a:r>
              <a:rPr lang="en-US" dirty="0"/>
              <a:t>do not understand human languages, so you need to use computer languages to communicate with them.</a:t>
            </a:r>
          </a:p>
        </p:txBody>
      </p:sp>
    </p:spTree>
    <p:extLst>
      <p:ext uri="{BB962C8B-B14F-4D97-AF65-F5344CB8AC3E}">
        <p14:creationId xmlns:p14="http://schemas.microsoft.com/office/powerpoint/2010/main" val="58467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Languages: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Machine Language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Assembly </a:t>
            </a:r>
            <a:r>
              <a:rPr lang="en-US" dirty="0"/>
              <a:t>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High </a:t>
            </a:r>
            <a:r>
              <a:rPr lang="en-US" dirty="0"/>
              <a:t>level Language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6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fundamental language of the computer’s processor, also called </a:t>
            </a:r>
            <a:r>
              <a:rPr lang="en-US" b="1" i="1" dirty="0"/>
              <a:t>Low Level Language.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All </a:t>
            </a:r>
            <a:r>
              <a:rPr lang="en-US" dirty="0"/>
              <a:t>programs are converted into machine language before they can be executed.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Consists </a:t>
            </a:r>
            <a:r>
              <a:rPr lang="en-US" dirty="0"/>
              <a:t>of combination of 0’s and 1’s that represent high and low electrical voltage.</a:t>
            </a:r>
          </a:p>
          <a:p>
            <a:r>
              <a:rPr lang="en-US" dirty="0" smtClean="0"/>
              <a:t>Example</a:t>
            </a:r>
            <a:r>
              <a:rPr lang="en-US" dirty="0"/>
              <a:t>: 1101101010011010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0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</a:t>
            </a:r>
            <a:r>
              <a:rPr lang="en-US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an English-like abbreviations representing elementary computer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low level language that is similar to machine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Assembly </a:t>
            </a:r>
            <a:r>
              <a:rPr lang="en-US" dirty="0"/>
              <a:t>languages were developed to make programming easy.</a:t>
            </a:r>
          </a:p>
          <a:p>
            <a:r>
              <a:rPr lang="en-US" dirty="0" smtClean="0"/>
              <a:t>Since </a:t>
            </a:r>
            <a:r>
              <a:rPr lang="en-US" dirty="0"/>
              <a:t>the computer cannot understand assembly language, however, a program called assembler is used to convert assembly language programs into machine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Uses symbolic operation </a:t>
            </a:r>
            <a:r>
              <a:rPr lang="en-US" dirty="0"/>
              <a:t>code to represent the machine operation code.</a:t>
            </a:r>
          </a:p>
          <a:p>
            <a:r>
              <a:rPr lang="pt-BR" dirty="0" smtClean="0"/>
              <a:t>Example</a:t>
            </a:r>
            <a:r>
              <a:rPr lang="pt-BR" dirty="0"/>
              <a:t>: ADDF3 R1, R2, R3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8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7" t="49167" r="28863" b="34641"/>
          <a:stretch/>
        </p:blipFill>
        <p:spPr bwMode="auto">
          <a:xfrm>
            <a:off x="8325" y="2362200"/>
            <a:ext cx="8767811" cy="197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44968" y="5105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An assembler translates assembly-language instructions into machine code.</a:t>
            </a:r>
          </a:p>
        </p:txBody>
      </p:sp>
    </p:spTree>
    <p:extLst>
      <p:ext uri="{BB962C8B-B14F-4D97-AF65-F5344CB8AC3E}">
        <p14:creationId xmlns:p14="http://schemas.microsoft.com/office/powerpoint/2010/main" val="40820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 (programming) languages are easier to learn.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Uses </a:t>
            </a:r>
            <a:r>
              <a:rPr lang="en-US" dirty="0"/>
              <a:t>English like statements.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Examples </a:t>
            </a:r>
            <a:r>
              <a:rPr lang="en-US" dirty="0"/>
              <a:t>of high level languages are: Java, C ++, Visual Basic, Pascal, Fortran,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 the following is a high-level language statement that computes the area of a circle with radius 5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area </a:t>
            </a:r>
            <a:r>
              <a:rPr lang="en-US" dirty="0"/>
              <a:t>= 5 * 5 * 3.1415;</a:t>
            </a:r>
          </a:p>
        </p:txBody>
      </p:sp>
    </p:spTree>
    <p:extLst>
      <p:ext uri="{BB962C8B-B14F-4D97-AF65-F5344CB8AC3E}">
        <p14:creationId xmlns:p14="http://schemas.microsoft.com/office/powerpoint/2010/main" val="174292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review computer basics.</a:t>
            </a:r>
          </a:p>
          <a:p>
            <a:r>
              <a:rPr lang="en-US" dirty="0" smtClean="0"/>
              <a:t>To </a:t>
            </a:r>
            <a:r>
              <a:rPr lang="en-US" dirty="0"/>
              <a:t>review programs, and operating systems </a:t>
            </a:r>
            <a:r>
              <a:rPr lang="en-US" dirty="0" smtClean="0"/>
              <a:t>.</a:t>
            </a:r>
          </a:p>
          <a:p>
            <a:r>
              <a:rPr lang="en-US" dirty="0"/>
              <a:t>Overview history of Java</a:t>
            </a:r>
          </a:p>
          <a:p>
            <a:r>
              <a:rPr lang="en-US" dirty="0" smtClean="0"/>
              <a:t>To </a:t>
            </a:r>
            <a:r>
              <a:rPr lang="en-US" dirty="0"/>
              <a:t>know Java’s advantages.</a:t>
            </a:r>
          </a:p>
          <a:p>
            <a:r>
              <a:rPr lang="en-US" dirty="0" smtClean="0"/>
              <a:t>To </a:t>
            </a:r>
            <a:r>
              <a:rPr lang="en-US" dirty="0"/>
              <a:t>distinguish the terms API, IDE, and JDK.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5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3600"/>
            <a:ext cx="23050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2438400"/>
            <a:ext cx="487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 </a:t>
            </a:r>
            <a:r>
              <a:rPr lang="en-US" b="1" dirty="0"/>
              <a:t>Level </a:t>
            </a:r>
            <a:r>
              <a:rPr lang="en-US" b="1" dirty="0" smtClean="0"/>
              <a:t>Language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Low-Level Language 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(</a:t>
            </a:r>
            <a:r>
              <a:rPr lang="en-US" b="1" dirty="0" err="1" smtClean="0"/>
              <a:t>Assembley</a:t>
            </a:r>
            <a:r>
              <a:rPr lang="en-US" b="1" dirty="0" smtClean="0"/>
              <a:t>) Machine Language (</a:t>
            </a:r>
            <a:r>
              <a:rPr lang="en-US" b="1" dirty="0" err="1" smtClean="0"/>
              <a:t>Excutable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35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Language: Compiling Source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program written in a high-level language is called a s</a:t>
            </a:r>
            <a:r>
              <a:rPr lang="en-US" i="1" dirty="0"/>
              <a:t>ource program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computer cannot understand a source program.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Program </a:t>
            </a:r>
            <a:r>
              <a:rPr lang="en-US" dirty="0"/>
              <a:t>called a </a:t>
            </a:r>
            <a:r>
              <a:rPr lang="en-US" i="1" dirty="0" smtClean="0"/>
              <a:t>compiler </a:t>
            </a:r>
            <a:r>
              <a:rPr lang="en-US" dirty="0" smtClean="0"/>
              <a:t>is </a:t>
            </a:r>
            <a:r>
              <a:rPr lang="en-US" dirty="0"/>
              <a:t>used to translate the source program into a machine language program called an </a:t>
            </a:r>
            <a:r>
              <a:rPr lang="en-US" i="1" dirty="0"/>
              <a:t>object program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object program is often then linked with other supporting library code before the object can be executed on the machine.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40351"/>
            <a:ext cx="847383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79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  <a:r>
              <a:rPr lang="en-US" dirty="0" smtClean="0"/>
              <a:t>of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Sun Microsystems in1991 funded an internal corporate research project (Green Project) led by James Gosling.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Java </a:t>
            </a:r>
            <a:r>
              <a:rPr lang="en-US" dirty="0"/>
              <a:t>was officially announced in May 1995.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Java’s </a:t>
            </a:r>
            <a:r>
              <a:rPr lang="en-US" dirty="0"/>
              <a:t>predecessor was Oak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key goal of Java is to write once, run anywhere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JDK </a:t>
            </a:r>
            <a:r>
              <a:rPr lang="en-US" dirty="0"/>
              <a:t>Evolutions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93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4293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47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Way of </a:t>
            </a:r>
            <a:r>
              <a:rPr lang="en-US" dirty="0" smtClean="0"/>
              <a:t>Compilation Windows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t="26642" r="20640" b="6250"/>
          <a:stretch/>
        </p:blipFill>
        <p:spPr bwMode="auto">
          <a:xfrm>
            <a:off x="1752600" y="1676400"/>
            <a:ext cx="6400800" cy="455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27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Java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was designed to run object programs on any platform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Java </a:t>
            </a:r>
            <a:r>
              <a:rPr lang="en-US" dirty="0"/>
              <a:t>programs (Source program) are compiled into a special type of object code, known as </a:t>
            </a:r>
            <a:r>
              <a:rPr lang="en-US" i="1" dirty="0"/>
              <a:t>bytecode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bytecode can then run on any computer with a Java Virtual </a:t>
            </a:r>
            <a:r>
              <a:rPr lang="en-US" dirty="0" smtClean="0"/>
              <a:t>Machine.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Java </a:t>
            </a:r>
            <a:r>
              <a:rPr lang="en-US" dirty="0"/>
              <a:t>Virtual Machine is a software that interprets Java bytecode.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Platform </a:t>
            </a:r>
            <a:r>
              <a:rPr lang="en-US" dirty="0"/>
              <a:t>differences dealt with by </a:t>
            </a:r>
            <a:r>
              <a:rPr lang="en-US" dirty="0" smtClean="0"/>
              <a:t>JVM.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1716"/>
            <a:ext cx="2533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59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High Level View Of Compiling/Running Java Programs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6515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21924" y="1320224"/>
            <a:ext cx="27813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Machine language (UNIX</a:t>
            </a:r>
            <a:r>
              <a:rPr lang="en-US" sz="1400" dirty="0" smtClean="0"/>
              <a:t>)</a:t>
            </a:r>
          </a:p>
          <a:p>
            <a:endParaRPr lang="en-US" sz="1400" dirty="0" smtClean="0"/>
          </a:p>
          <a:p>
            <a:r>
              <a:rPr lang="en-US" sz="1400" dirty="0" smtClean="0"/>
              <a:t>Machine </a:t>
            </a:r>
            <a:r>
              <a:rPr lang="en-US" sz="1400" dirty="0"/>
              <a:t>language (Windows</a:t>
            </a:r>
            <a:r>
              <a:rPr lang="en-US" sz="1400" dirty="0" smtClean="0"/>
              <a:t>)</a:t>
            </a:r>
          </a:p>
          <a:p>
            <a:endParaRPr lang="en-US" sz="1400" dirty="0" smtClean="0"/>
          </a:p>
          <a:p>
            <a:r>
              <a:rPr lang="en-US" sz="1400" dirty="0" smtClean="0"/>
              <a:t>Machine </a:t>
            </a:r>
            <a:r>
              <a:rPr lang="en-US" sz="1400" dirty="0"/>
              <a:t>language (Apple)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96000" y="1524000"/>
            <a:ext cx="425924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96000" y="2057400"/>
            <a:ext cx="425924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096000" y="2489775"/>
            <a:ext cx="578324" cy="939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373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First {public static void </a:t>
            </a:r>
            <a:r>
              <a:rPr lang="en-US" dirty="0" smtClean="0"/>
              <a:t>main</a:t>
            </a:r>
          </a:p>
          <a:p>
            <a:r>
              <a:rPr lang="en-US" dirty="0" smtClean="0"/>
              <a:t> </a:t>
            </a:r>
            <a:r>
              <a:rPr lang="en-US" dirty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 ) { } }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88702" y="5486400"/>
            <a:ext cx="212962" cy="6293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5816957"/>
            <a:ext cx="3342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(Platform/Operating specific binary10100111000001000 00100111001111001: :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254174" y="5502290"/>
            <a:ext cx="308427" cy="918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71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Versatility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versatile programming language, you can use it to develop applications for: </a:t>
            </a:r>
          </a:p>
          <a:p>
            <a:r>
              <a:rPr lang="en-US" dirty="0" smtClean="0"/>
              <a:t>Desktop </a:t>
            </a:r>
            <a:r>
              <a:rPr lang="en-US" dirty="0"/>
              <a:t>computers, </a:t>
            </a:r>
          </a:p>
          <a:p>
            <a:r>
              <a:rPr lang="en-US" dirty="0" smtClean="0"/>
              <a:t>Servers</a:t>
            </a:r>
          </a:p>
          <a:p>
            <a:r>
              <a:rPr lang="en-US" dirty="0" smtClean="0"/>
              <a:t>Small </a:t>
            </a:r>
            <a:r>
              <a:rPr lang="en-US" dirty="0"/>
              <a:t>handheld devices. 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The software for Android cell phones is developed using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1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 is a general purpose programming language.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Java </a:t>
            </a:r>
            <a:r>
              <a:rPr lang="en-US" dirty="0"/>
              <a:t>is the Internet programming language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Many Characteristics </a:t>
            </a:r>
            <a:r>
              <a:rPr lang="en-US" dirty="0"/>
              <a:t>of </a:t>
            </a:r>
            <a:r>
              <a:rPr lang="en-US" dirty="0" smtClean="0"/>
              <a:t>Java :</a:t>
            </a:r>
          </a:p>
          <a:p>
            <a:r>
              <a:rPr lang="en-US" dirty="0"/>
              <a:t>simple</a:t>
            </a:r>
          </a:p>
          <a:p>
            <a:r>
              <a:rPr lang="en-US" dirty="0" smtClean="0"/>
              <a:t>objected-oriented</a:t>
            </a:r>
            <a:endParaRPr lang="en-US" dirty="0"/>
          </a:p>
          <a:p>
            <a:r>
              <a:rPr lang="en-US" dirty="0" smtClean="0"/>
              <a:t>distributed </a:t>
            </a:r>
            <a:endParaRPr lang="en-US" dirty="0"/>
          </a:p>
          <a:p>
            <a:r>
              <a:rPr lang="en-US" dirty="0" smtClean="0"/>
              <a:t>interpreted</a:t>
            </a:r>
            <a:endParaRPr lang="en-US" dirty="0"/>
          </a:p>
          <a:p>
            <a:r>
              <a:rPr lang="en-US" dirty="0" smtClean="0"/>
              <a:t>robust </a:t>
            </a:r>
            <a:endParaRPr lang="en-US" dirty="0"/>
          </a:p>
          <a:p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architecture-neutral</a:t>
            </a:r>
            <a:endParaRPr lang="en-US" dirty="0"/>
          </a:p>
          <a:p>
            <a:r>
              <a:rPr lang="en-US" dirty="0" smtClean="0"/>
              <a:t>portable</a:t>
            </a:r>
            <a:endParaRPr lang="en-US" dirty="0"/>
          </a:p>
          <a:p>
            <a:r>
              <a:rPr lang="en-US" dirty="0" smtClean="0"/>
              <a:t>high-performance </a:t>
            </a:r>
            <a:endParaRPr lang="en-US" dirty="0"/>
          </a:p>
          <a:p>
            <a:r>
              <a:rPr lang="en-US" dirty="0" smtClean="0"/>
              <a:t>multi-threaded </a:t>
            </a:r>
            <a:r>
              <a:rPr lang="en-US" dirty="0"/>
              <a:t>and </a:t>
            </a:r>
          </a:p>
          <a:p>
            <a:r>
              <a:rPr lang="en-US" dirty="0" smtClean="0"/>
              <a:t>dynamic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98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comes in three editions: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Java </a:t>
            </a:r>
            <a:r>
              <a:rPr lang="en-US" b="1" dirty="0"/>
              <a:t>Standard Edition (Java SE)</a:t>
            </a:r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be used to develop client-side standalone applications or applets.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Java </a:t>
            </a:r>
            <a:r>
              <a:rPr lang="en-US" b="1" dirty="0"/>
              <a:t>Enterprise Edition (Java EE)</a:t>
            </a:r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be used to develop server-side applications such as Java servlets and Java </a:t>
            </a:r>
            <a:r>
              <a:rPr lang="en-US" dirty="0" smtClean="0"/>
              <a:t>Server Pages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Java </a:t>
            </a:r>
            <a:r>
              <a:rPr lang="en-US" b="1" dirty="0"/>
              <a:t>Micro Edition (Java ME)</a:t>
            </a:r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be used to develop applications for mobile devices such as cell phones.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9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 </a:t>
            </a:r>
            <a:r>
              <a:rPr lang="en-US" b="1" dirty="0" smtClean="0"/>
              <a:t>computer</a:t>
            </a:r>
            <a:r>
              <a:rPr lang="en-US" dirty="0"/>
              <a:t>:</a:t>
            </a:r>
            <a:r>
              <a:rPr lang="en-US" dirty="0" smtClean="0"/>
              <a:t> is </a:t>
            </a:r>
            <a:r>
              <a:rPr lang="en-US" dirty="0"/>
              <a:t>an electronic device that stores and processes data </a:t>
            </a:r>
            <a:r>
              <a:rPr lang="en-US" dirty="0" smtClean="0"/>
              <a:t>, consist of  </a:t>
            </a:r>
            <a:r>
              <a:rPr lang="en-US" i="1" dirty="0"/>
              <a:t>hardware </a:t>
            </a:r>
            <a:r>
              <a:rPr lang="en-US" dirty="0"/>
              <a:t>and </a:t>
            </a:r>
            <a:r>
              <a:rPr lang="en-US" i="1" dirty="0"/>
              <a:t>software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Hardware:</a:t>
            </a:r>
            <a:r>
              <a:rPr lang="en-US" dirty="0" smtClean="0"/>
              <a:t> is a visible part , physical </a:t>
            </a:r>
            <a:r>
              <a:rPr lang="en-US" dirty="0"/>
              <a:t>elements of the </a:t>
            </a:r>
            <a:r>
              <a:rPr lang="en-US" dirty="0" smtClean="0"/>
              <a:t>computer.</a:t>
            </a:r>
          </a:p>
          <a:p>
            <a:pPr marL="0" indent="0">
              <a:buNone/>
            </a:pPr>
            <a:r>
              <a:rPr lang="en-US" b="1" dirty="0" smtClean="0"/>
              <a:t>Software:</a:t>
            </a:r>
            <a:r>
              <a:rPr lang="en-US" dirty="0" smtClean="0"/>
              <a:t> </a:t>
            </a:r>
            <a:r>
              <a:rPr lang="en-US" dirty="0"/>
              <a:t>provides the invisible instructions that </a:t>
            </a:r>
            <a:r>
              <a:rPr lang="en-US" dirty="0" smtClean="0"/>
              <a:t>control the </a:t>
            </a:r>
            <a:r>
              <a:rPr lang="en-US" dirty="0"/>
              <a:t>hardware and make it perform specific tasks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21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Development Kit (JDK)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JDK </a:t>
            </a:r>
            <a:r>
              <a:rPr lang="en-US" dirty="0"/>
              <a:t>1.0 (January 23, 1996)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JDK </a:t>
            </a:r>
            <a:r>
              <a:rPr lang="en-US" dirty="0"/>
              <a:t>1.1 (February 19, 1997)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dirty="0" smtClean="0"/>
              <a:t>J2SE </a:t>
            </a:r>
            <a:r>
              <a:rPr lang="da-DK" dirty="0"/>
              <a:t>1.2 (December 8, 1998)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J2SE </a:t>
            </a:r>
            <a:r>
              <a:rPr lang="en-US" dirty="0"/>
              <a:t>1.3 (May 8, 2000)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J2SE </a:t>
            </a:r>
            <a:r>
              <a:rPr lang="en-US" dirty="0"/>
              <a:t>1.4 (February 6, 2002)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J2EE </a:t>
            </a:r>
            <a:r>
              <a:rPr lang="en-US" dirty="0"/>
              <a:t>5.0 (September 30, 2004)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Java </a:t>
            </a:r>
            <a:r>
              <a:rPr lang="pt-BR" dirty="0"/>
              <a:t>SE 6 (December 11, 2006)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Java </a:t>
            </a:r>
            <a:r>
              <a:rPr lang="en-US" dirty="0"/>
              <a:t>SE 7 (July 28, 2011)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Java </a:t>
            </a:r>
            <a:r>
              <a:rPr lang="pt-BR" dirty="0"/>
              <a:t>SE 8 (March 18, 2014)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6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</a:t>
            </a:r>
            <a:r>
              <a:rPr lang="en-US" i="1" dirty="0"/>
              <a:t>Application Program Interface </a:t>
            </a:r>
            <a:r>
              <a:rPr lang="en-US" dirty="0"/>
              <a:t>(API) is a set of commands, functions, and protocols which programmers can use when building software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allows programmers to use predefined functions, instead of writing them from scratch.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86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IDE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Borland </a:t>
            </a:r>
            <a:r>
              <a:rPr lang="en-US" dirty="0" err="1"/>
              <a:t>JBuilder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NetBeans </a:t>
            </a:r>
            <a:r>
              <a:rPr lang="en-US" dirty="0"/>
              <a:t>Open Source by Sun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Eclipse </a:t>
            </a:r>
            <a:r>
              <a:rPr lang="en-US" dirty="0"/>
              <a:t>Open Source by IBM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Other </a:t>
            </a:r>
            <a:r>
              <a:rPr lang="en-US" dirty="0"/>
              <a:t>tools:</a:t>
            </a:r>
          </a:p>
          <a:p>
            <a:r>
              <a:rPr lang="en-US" dirty="0" err="1" smtClean="0"/>
              <a:t>TextPad</a:t>
            </a:r>
            <a:r>
              <a:rPr lang="en-US" dirty="0" smtClean="0"/>
              <a:t> </a:t>
            </a:r>
            <a:r>
              <a:rPr lang="en-US" dirty="0"/>
              <a:t>Editor</a:t>
            </a:r>
          </a:p>
          <a:p>
            <a:r>
              <a:rPr lang="en-US" dirty="0" err="1" smtClean="0"/>
              <a:t>JCreator</a:t>
            </a:r>
            <a:r>
              <a:rPr lang="en-US" dirty="0" smtClean="0"/>
              <a:t> </a:t>
            </a:r>
            <a:r>
              <a:rPr lang="en-US" dirty="0"/>
              <a:t>LE</a:t>
            </a:r>
          </a:p>
          <a:p>
            <a:r>
              <a:rPr lang="en-US" dirty="0" err="1" smtClean="0"/>
              <a:t>JGrasp</a:t>
            </a:r>
            <a:endParaRPr lang="en-US" dirty="0"/>
          </a:p>
          <a:p>
            <a:r>
              <a:rPr lang="en-US" dirty="0" err="1" smtClean="0"/>
              <a:t>BlueJ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DrJava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JAVA PROGRAMMING</a:t>
            </a:r>
            <a:r>
              <a:rPr lang="en-US" dirty="0"/>
              <a:t> </a:t>
            </a:r>
            <a:r>
              <a:rPr lang="en-US" dirty="0" smtClean="0"/>
              <a:t>COMPREHENSIVE VERSION 10th Edition</a:t>
            </a:r>
          </a:p>
          <a:p>
            <a:r>
              <a:rPr lang="en-US" dirty="0" err="1" smtClean="0"/>
              <a:t>Deitel</a:t>
            </a:r>
            <a:r>
              <a:rPr lang="en-US" dirty="0" smtClean="0"/>
              <a:t> , </a:t>
            </a:r>
            <a:r>
              <a:rPr lang="en-US" dirty="0"/>
              <a:t>“Java How to Program”, 9thed.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5600" dirty="0" smtClean="0"/>
              <a:t>       THANK YOU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2072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computer consists of the following major hardware components </a:t>
            </a:r>
          </a:p>
          <a:p>
            <a:pPr marL="0" indent="0">
              <a:buNone/>
            </a:pPr>
            <a:r>
              <a:rPr lang="en-US" dirty="0"/>
              <a:t>■ A central processing unit (CPU)</a:t>
            </a:r>
          </a:p>
          <a:p>
            <a:pPr marL="0" indent="0">
              <a:buNone/>
            </a:pPr>
            <a:r>
              <a:rPr lang="en-US" dirty="0"/>
              <a:t>■ Memory (main memory)</a:t>
            </a:r>
          </a:p>
          <a:p>
            <a:pPr marL="0" indent="0">
              <a:buNone/>
            </a:pPr>
            <a:r>
              <a:rPr lang="en-US" dirty="0"/>
              <a:t>■ Storage devices (such as disks and CDs)</a:t>
            </a:r>
          </a:p>
          <a:p>
            <a:pPr marL="0" indent="0">
              <a:buNone/>
            </a:pPr>
            <a:r>
              <a:rPr lang="en-US" dirty="0"/>
              <a:t>■ Input devices (such as the mouse and keyboard)</a:t>
            </a:r>
          </a:p>
          <a:p>
            <a:pPr marL="0" indent="0">
              <a:buNone/>
            </a:pPr>
            <a:r>
              <a:rPr lang="en-US" dirty="0"/>
              <a:t>■ Output devices (such as monitors and printers)</a:t>
            </a:r>
          </a:p>
          <a:p>
            <a:pPr marL="0" indent="0">
              <a:buNone/>
            </a:pPr>
            <a:r>
              <a:rPr lang="en-US" dirty="0"/>
              <a:t>■ Communication devices (such as modems and network interface cards)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i="1" dirty="0"/>
              <a:t>buses: </a:t>
            </a:r>
            <a:r>
              <a:rPr lang="en-US" dirty="0"/>
              <a:t>data and power travel along the bus</a:t>
            </a:r>
            <a:r>
              <a:rPr lang="en-US" i="1" dirty="0"/>
              <a:t> 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881884" cy="37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0400" y="608092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hardware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329617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Processing </a:t>
            </a:r>
            <a:r>
              <a:rPr lang="en-US" dirty="0" smtClean="0"/>
              <a:t>Unit (CPU)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the computer’s brain.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retrieves instructions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memory </a:t>
            </a:r>
            <a:r>
              <a:rPr lang="en-US" dirty="0"/>
              <a:t>and executes them.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It’s speed is measured in megahertz (MHz), </a:t>
            </a:r>
          </a:p>
          <a:p>
            <a:r>
              <a:rPr lang="en-US" dirty="0" smtClean="0"/>
              <a:t>with </a:t>
            </a:r>
            <a:r>
              <a:rPr lang="en-US" dirty="0"/>
              <a:t>1 megahertz equaling 1 million pulses per second.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34004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7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Memory </a:t>
            </a:r>
            <a:r>
              <a:rPr lang="en-US" dirty="0" smtClean="0"/>
              <a:t>is </a:t>
            </a:r>
            <a:r>
              <a:rPr lang="en-US" dirty="0"/>
              <a:t>to store data and </a:t>
            </a:r>
          </a:p>
          <a:p>
            <a:pPr marL="0" indent="0">
              <a:buNone/>
            </a:pPr>
            <a:r>
              <a:rPr lang="en-US" dirty="0"/>
              <a:t>program instructions for CPU to execute. </a:t>
            </a:r>
          </a:p>
          <a:p>
            <a:r>
              <a:rPr lang="en-US" dirty="0" smtClean="0"/>
              <a:t>A </a:t>
            </a:r>
            <a:r>
              <a:rPr lang="en-US" dirty="0"/>
              <a:t>memory unit is an ordered sequence of bytes</a:t>
            </a:r>
          </a:p>
          <a:p>
            <a:r>
              <a:rPr lang="en-US" dirty="0" smtClean="0"/>
              <a:t>A </a:t>
            </a:r>
            <a:r>
              <a:rPr lang="en-US" dirty="0"/>
              <a:t>byte holds eight bits. </a:t>
            </a:r>
          </a:p>
          <a:p>
            <a:r>
              <a:rPr lang="en-US" dirty="0" smtClean="0"/>
              <a:t>A </a:t>
            </a:r>
            <a:r>
              <a:rPr lang="en-US" dirty="0"/>
              <a:t>program and its data must be brought to memory before they can be executed. </a:t>
            </a:r>
          </a:p>
          <a:p>
            <a:r>
              <a:rPr lang="en-US" dirty="0" smtClean="0"/>
              <a:t>The </a:t>
            </a:r>
            <a:r>
              <a:rPr lang="en-US" dirty="0"/>
              <a:t>current content of a memory byte is lost whenever new information is placed in it.</a:t>
            </a:r>
          </a:p>
          <a:p>
            <a:endParaRPr lang="en-US" dirty="0"/>
          </a:p>
        </p:txBody>
      </p:sp>
      <p:pic>
        <p:nvPicPr>
          <p:cNvPr id="4098" name="Picture 2" descr="http://s.hswstatic.com/gif/add-ram-laptop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572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1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 store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number such as 3 can be stored in a single byte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byte = 8 bits</a:t>
            </a:r>
          </a:p>
          <a:p>
            <a:r>
              <a:rPr lang="en-US" dirty="0" smtClean="0"/>
              <a:t>Bit  is 0 or 1</a:t>
            </a:r>
          </a:p>
          <a:p>
            <a:r>
              <a:rPr lang="pl-PL" dirty="0"/>
              <a:t>1 KB (kilobyte) = 1024 bytes</a:t>
            </a:r>
          </a:p>
          <a:p>
            <a:r>
              <a:rPr lang="en-US" dirty="0" smtClean="0"/>
              <a:t>1 </a:t>
            </a:r>
            <a:r>
              <a:rPr lang="en-US" dirty="0"/>
              <a:t>MB (megabyte) = 1024 · 1024 </a:t>
            </a:r>
            <a:r>
              <a:rPr lang="en-US" dirty="0" smtClean="0"/>
              <a:t>bytes</a:t>
            </a:r>
          </a:p>
          <a:p>
            <a:r>
              <a:rPr lang="en-US" dirty="0" smtClean="0"/>
              <a:t>1 GB (gigabyte) = 1024 · 1024 · 1024 bytes</a:t>
            </a:r>
          </a:p>
          <a:p>
            <a:r>
              <a:rPr lang="en-US" dirty="0" smtClean="0"/>
              <a:t>1 </a:t>
            </a:r>
            <a:r>
              <a:rPr lang="en-US" dirty="0"/>
              <a:t>TB (terabyte) = 1024 </a:t>
            </a:r>
            <a:r>
              <a:rPr lang="en-US" dirty="0" err="1"/>
              <a:t>gigabyes</a:t>
            </a:r>
            <a:endParaRPr lang="en-US" dirty="0"/>
          </a:p>
          <a:p>
            <a:r>
              <a:rPr lang="en-US" dirty="0" smtClean="0"/>
              <a:t>1 </a:t>
            </a:r>
            <a:r>
              <a:rPr lang="en-US" dirty="0"/>
              <a:t>PB (petabyte) = 1024 </a:t>
            </a:r>
            <a:r>
              <a:rPr lang="en-US" dirty="0" err="1"/>
              <a:t>terabyes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 descr="http://people.scs.carleton.ca/~armyunis/notes/datastorage_files/By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15314"/>
            <a:ext cx="3347966" cy="16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4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543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if we store  “JAVA’ in memory each character store in single byte.</a:t>
            </a:r>
          </a:p>
          <a:p>
            <a:r>
              <a:rPr lang="en-US" dirty="0"/>
              <a:t>If computer needs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store </a:t>
            </a:r>
            <a:r>
              <a:rPr lang="en-US" dirty="0"/>
              <a:t>a large number </a:t>
            </a:r>
            <a:r>
              <a:rPr lang="en-US" dirty="0" smtClean="0"/>
              <a:t>that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cannot fit into a single byte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it uses a number of adjacent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No two data can share </a:t>
            </a: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split a same </a:t>
            </a:r>
            <a:r>
              <a:rPr lang="en-US" dirty="0" smtClean="0"/>
              <a:t>byte(A </a:t>
            </a:r>
            <a:r>
              <a:rPr lang="en-US" dirty="0"/>
              <a:t>byte is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minimum storage unit).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5" t="14615" r="24491" b="53732"/>
          <a:stretch/>
        </p:blipFill>
        <p:spPr bwMode="auto">
          <a:xfrm>
            <a:off x="4629951" y="2133600"/>
            <a:ext cx="4514049" cy="366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434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4377</TotalTime>
  <Words>1489</Words>
  <Application>Microsoft Office PowerPoint</Application>
  <PresentationFormat>On-screen Show (4:3)</PresentationFormat>
  <Paragraphs>229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Introduction to computer ,programing and java</vt:lpstr>
      <vt:lpstr>Objectives</vt:lpstr>
      <vt:lpstr>What is computer ?</vt:lpstr>
      <vt:lpstr>Computer Hardware </vt:lpstr>
      <vt:lpstr>PowerPoint Presentation</vt:lpstr>
      <vt:lpstr>Central Processing Unit (CPU)</vt:lpstr>
      <vt:lpstr>Memory</vt:lpstr>
      <vt:lpstr>how computer store Data?</vt:lpstr>
      <vt:lpstr>Storing data in memory</vt:lpstr>
      <vt:lpstr>Number Systems</vt:lpstr>
      <vt:lpstr>Computer Software</vt:lpstr>
      <vt:lpstr>Operating Systems</vt:lpstr>
      <vt:lpstr>Operating Systems: Examples</vt:lpstr>
      <vt:lpstr>Programs</vt:lpstr>
      <vt:lpstr>Programming Languages:</vt:lpstr>
      <vt:lpstr>Machine Language</vt:lpstr>
      <vt:lpstr>Assembly Language</vt:lpstr>
      <vt:lpstr>PowerPoint Presentation</vt:lpstr>
      <vt:lpstr>High Level Language</vt:lpstr>
      <vt:lpstr>Example </vt:lpstr>
      <vt:lpstr>High Level Language: Compiling Source Code</vt:lpstr>
      <vt:lpstr>History of java </vt:lpstr>
      <vt:lpstr>History</vt:lpstr>
      <vt:lpstr>Traditional Way of Compilation Windows </vt:lpstr>
      <vt:lpstr>Compiling Java Source Code</vt:lpstr>
      <vt:lpstr>A High Level View Of Compiling/Running Java Programs</vt:lpstr>
      <vt:lpstr>Java’s Versatility</vt:lpstr>
      <vt:lpstr>Why Java?</vt:lpstr>
      <vt:lpstr>Java Editions</vt:lpstr>
      <vt:lpstr>Java Development Kit (JDK) Versions</vt:lpstr>
      <vt:lpstr>The Java APIs</vt:lpstr>
      <vt:lpstr>Java IDE Tools</vt:lpstr>
      <vt:lpstr>Reference 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,programing and java</dc:title>
  <dc:creator>Tara</dc:creator>
  <cp:lastModifiedBy>Tara</cp:lastModifiedBy>
  <cp:revision>29</cp:revision>
  <dcterms:created xsi:type="dcterms:W3CDTF">2016-01-05T13:15:28Z</dcterms:created>
  <dcterms:modified xsi:type="dcterms:W3CDTF">2016-01-09T16:45:49Z</dcterms:modified>
</cp:coreProperties>
</file>