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1" r:id="rId4"/>
    <p:sldId id="292" r:id="rId5"/>
    <p:sldId id="293" r:id="rId6"/>
    <p:sldId id="296" r:id="rId7"/>
    <p:sldId id="294" r:id="rId8"/>
    <p:sldId id="298" r:id="rId9"/>
    <p:sldId id="295" r:id="rId10"/>
    <p:sldId id="297" r:id="rId11"/>
    <p:sldId id="299" r:id="rId12"/>
    <p:sldId id="300" r:id="rId13"/>
    <p:sldId id="328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278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variable-datatype" TargetMode="External"/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3600" dirty="0"/>
              <a:t>Elementary </a:t>
            </a:r>
            <a:r>
              <a:rPr lang="en-US" sz="3600" dirty="0" smtClean="0"/>
              <a:t>Programming </a:t>
            </a:r>
            <a:r>
              <a:rPr lang="en-US" sz="2400" dirty="0" smtClean="0"/>
              <a:t>(2)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stringMethodes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String s= "good morning" ;</a:t>
            </a:r>
          </a:p>
          <a:p>
            <a:pPr marL="0" indent="0">
              <a:buNone/>
            </a:pPr>
            <a:r>
              <a:rPr lang="en-US" dirty="0"/>
              <a:t>		String c= "student";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number= </a:t>
            </a:r>
            <a:r>
              <a:rPr lang="en-US" dirty="0" err="1"/>
              <a:t>c.length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(number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char </a:t>
            </a:r>
            <a:r>
              <a:rPr lang="en-US" dirty="0" err="1"/>
              <a:t>charVar</a:t>
            </a:r>
            <a:r>
              <a:rPr lang="en-US" dirty="0"/>
              <a:t>= </a:t>
            </a:r>
            <a:r>
              <a:rPr lang="en-US" dirty="0" err="1"/>
              <a:t>s.charAt</a:t>
            </a:r>
            <a:r>
              <a:rPr lang="en-US" dirty="0"/>
              <a:t>(3);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charVar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("test of equality is "+ </a:t>
            </a:r>
            <a:r>
              <a:rPr lang="en-US" dirty="0" err="1"/>
              <a:t>s.equals</a:t>
            </a:r>
            <a:r>
              <a:rPr lang="en-US" dirty="0"/>
              <a:t>(c));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("test of </a:t>
            </a:r>
            <a:r>
              <a:rPr lang="en-US" dirty="0" err="1"/>
              <a:t>comparition</a:t>
            </a:r>
            <a:r>
              <a:rPr lang="en-US" dirty="0"/>
              <a:t> is "+ </a:t>
            </a:r>
            <a:r>
              <a:rPr lang="en-US" dirty="0" err="1"/>
              <a:t>c.compareTo</a:t>
            </a:r>
            <a:r>
              <a:rPr lang="en-US" dirty="0"/>
              <a:t>(s));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2" t="45769" r="54021" b="51975"/>
          <a:stretch/>
        </p:blipFill>
        <p:spPr bwMode="auto">
          <a:xfrm>
            <a:off x="4953000" y="3232503"/>
            <a:ext cx="1986887" cy="5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3" t="47577" r="55024" b="50309"/>
          <a:stretch/>
        </p:blipFill>
        <p:spPr bwMode="auto">
          <a:xfrm>
            <a:off x="5946443" y="3947212"/>
            <a:ext cx="1381477" cy="5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2" t="49517" r="43143" b="48915"/>
          <a:stretch/>
        </p:blipFill>
        <p:spPr bwMode="auto">
          <a:xfrm>
            <a:off x="4700476" y="4547381"/>
            <a:ext cx="4443524" cy="2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51036" r="42825" b="47255"/>
          <a:stretch/>
        </p:blipFill>
        <p:spPr bwMode="auto">
          <a:xfrm>
            <a:off x="4155664" y="6136318"/>
            <a:ext cx="4549726" cy="28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4155664" y="3507164"/>
            <a:ext cx="797336" cy="274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47214" y="4114799"/>
            <a:ext cx="139922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345111" y="4800601"/>
            <a:ext cx="208089" cy="2746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0" y="5715000"/>
            <a:ext cx="630111" cy="421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5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Substring(),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toLowerCase</a:t>
            </a:r>
            <a:r>
              <a:rPr lang="en-US" sz="3600" b="1" dirty="0"/>
              <a:t>() and </a:t>
            </a:r>
            <a:r>
              <a:rPr lang="en-US" sz="3600" b="1" dirty="0" err="1"/>
              <a:t>toUpperCase</a:t>
            </a:r>
            <a:r>
              <a:rPr lang="en-US" sz="3600" b="1" dirty="0" smtClean="0"/>
              <a:t>()  methods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Substring</a:t>
            </a:r>
            <a:r>
              <a:rPr lang="en-US" b="1" dirty="0" smtClean="0"/>
              <a:t>():returns </a:t>
            </a:r>
            <a:r>
              <a:rPr lang="en-US" b="1" dirty="0"/>
              <a:t>a new string </a:t>
            </a:r>
            <a:r>
              <a:rPr lang="en-US" dirty="0"/>
              <a:t>that is a substring of this string. The </a:t>
            </a:r>
            <a:r>
              <a:rPr lang="en-US" b="1" dirty="0"/>
              <a:t>substring</a:t>
            </a:r>
            <a:r>
              <a:rPr lang="en-US" dirty="0"/>
              <a:t> </a:t>
            </a:r>
            <a:r>
              <a:rPr lang="en-US" b="1" dirty="0"/>
              <a:t>begins</a:t>
            </a:r>
            <a:r>
              <a:rPr lang="en-US" dirty="0"/>
              <a:t> with the </a:t>
            </a:r>
            <a:r>
              <a:rPr lang="en-US" b="1" dirty="0"/>
              <a:t>character</a:t>
            </a:r>
            <a:r>
              <a:rPr lang="en-US" dirty="0"/>
              <a:t> at the </a:t>
            </a:r>
            <a:r>
              <a:rPr lang="en-US" b="1" dirty="0"/>
              <a:t>specified</a:t>
            </a:r>
            <a:r>
              <a:rPr lang="en-US" dirty="0"/>
              <a:t> </a:t>
            </a:r>
            <a:r>
              <a:rPr lang="en-US" b="1" dirty="0"/>
              <a:t>index</a:t>
            </a:r>
            <a:r>
              <a:rPr lang="en-US" dirty="0"/>
              <a:t> and </a:t>
            </a:r>
            <a:r>
              <a:rPr lang="en-US" b="1" dirty="0"/>
              <a:t>extends</a:t>
            </a:r>
            <a:r>
              <a:rPr lang="en-US" dirty="0"/>
              <a:t> to the </a:t>
            </a:r>
            <a:r>
              <a:rPr lang="en-US" b="1" dirty="0"/>
              <a:t>end of this string.</a:t>
            </a:r>
          </a:p>
          <a:p>
            <a:r>
              <a:rPr lang="en-US" b="1" dirty="0" smtClean="0"/>
              <a:t>Syntax:	</a:t>
            </a:r>
            <a:r>
              <a:rPr lang="en-US" dirty="0" smtClean="0"/>
              <a:t>substring 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	substring 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r>
              <a:rPr lang="en-US" b="1" dirty="0" err="1"/>
              <a:t>toLowerCase</a:t>
            </a:r>
            <a:r>
              <a:rPr lang="en-US" b="1" dirty="0"/>
              <a:t>() and </a:t>
            </a:r>
            <a:r>
              <a:rPr lang="en-US" b="1" dirty="0" err="1"/>
              <a:t>toUpperCase</a:t>
            </a:r>
            <a:r>
              <a:rPr lang="en-US" b="1" dirty="0"/>
              <a:t>() </a:t>
            </a:r>
            <a:r>
              <a:rPr lang="en-US" dirty="0"/>
              <a:t>method converts all of the characters in</a:t>
            </a:r>
            <a:r>
              <a:rPr lang="en-US" b="1" dirty="0"/>
              <a:t> </a:t>
            </a:r>
            <a:r>
              <a:rPr lang="en-US" dirty="0"/>
              <a:t>a String variable respectively </a:t>
            </a:r>
            <a:r>
              <a:rPr lang="en-US" b="1" dirty="0"/>
              <a:t>to lower case and Upper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4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uperAndLower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=" study java";</a:t>
            </a:r>
          </a:p>
          <a:p>
            <a:pPr marL="0" indent="0">
              <a:buNone/>
            </a:pPr>
            <a:r>
              <a:rPr lang="en-US" dirty="0" smtClean="0"/>
              <a:t>String  </a:t>
            </a:r>
            <a:r>
              <a:rPr lang="en-US" dirty="0"/>
              <a:t>Str1 = new String("WELCOME TO KURDISTAN");</a:t>
            </a:r>
          </a:p>
          <a:p>
            <a:pPr marL="0" indent="0">
              <a:buNone/>
            </a:pPr>
            <a:r>
              <a:rPr lang="en-US" dirty="0" smtClean="0"/>
              <a:t>String  </a:t>
            </a:r>
            <a:r>
              <a:rPr lang="en-US" dirty="0"/>
              <a:t>Str2 = new String("</a:t>
            </a:r>
            <a:r>
              <a:rPr lang="en-US" dirty="0" err="1"/>
              <a:t>Slemany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("Return Value : " + </a:t>
            </a:r>
            <a:r>
              <a:rPr lang="en-US" dirty="0" err="1"/>
              <a:t>str.substring</a:t>
            </a:r>
            <a:r>
              <a:rPr lang="en-US" dirty="0"/>
              <a:t>(7) 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("Return Value 1 :" + Str1.toLowerCase());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("Return Value 2 :" + Str2.toUpperCase());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9" t="42500" r="52427" b="52052"/>
          <a:stretch/>
        </p:blipFill>
        <p:spPr bwMode="auto">
          <a:xfrm>
            <a:off x="1066800" y="5562600"/>
            <a:ext cx="7866437" cy="108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1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contains() method used to search in a String </a:t>
            </a:r>
            <a:r>
              <a:rPr lang="en-US" dirty="0"/>
              <a:t>variable </a:t>
            </a:r>
            <a:r>
              <a:rPr lang="en-US" b="1" dirty="0"/>
              <a:t>to find if the sequence of char values exist </a:t>
            </a:r>
            <a:r>
              <a:rPr lang="en-US" dirty="0"/>
              <a:t>in a String variable.</a:t>
            </a:r>
          </a:p>
          <a:p>
            <a:r>
              <a:rPr lang="en-US" dirty="0"/>
              <a:t>Returns </a:t>
            </a:r>
            <a:r>
              <a:rPr lang="en-US" b="1" dirty="0"/>
              <a:t>true </a:t>
            </a:r>
            <a:r>
              <a:rPr lang="en-US" dirty="0"/>
              <a:t>if and only if </a:t>
            </a:r>
            <a:r>
              <a:rPr lang="en-US" b="1" dirty="0"/>
              <a:t>this string contains the specified </a:t>
            </a:r>
            <a:r>
              <a:rPr lang="en-US" dirty="0"/>
              <a:t>sequence of char values Otherwise, return </a:t>
            </a:r>
            <a:r>
              <a:rPr lang="en-US" b="1" dirty="0"/>
              <a:t>false.</a:t>
            </a:r>
          </a:p>
          <a:p>
            <a:r>
              <a:rPr lang="en-US" b="1" dirty="0"/>
              <a:t>Example :</a:t>
            </a:r>
          </a:p>
          <a:p>
            <a:endParaRPr lang="en-US" sz="400" b="1" dirty="0"/>
          </a:p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/>
              <a:t>ContainMethod</a:t>
            </a: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pPr>
              <a:buNone/>
            </a:pPr>
            <a:r>
              <a:rPr lang="en-US" dirty="0"/>
              <a:t>		String  </a:t>
            </a:r>
            <a:r>
              <a:rPr lang="en-US" dirty="0" err="1"/>
              <a:t>str</a:t>
            </a:r>
            <a:r>
              <a:rPr lang="en-US" dirty="0"/>
              <a:t> = "Great Kurdistan";</a:t>
            </a:r>
          </a:p>
          <a:p>
            <a:pPr>
              <a:buNone/>
            </a:pPr>
            <a:r>
              <a:rPr lang="en-US" dirty="0"/>
              <a:t> 			</a:t>
            </a:r>
            <a:r>
              <a:rPr lang="en-US" dirty="0" err="1"/>
              <a:t>System.out.println</a:t>
            </a:r>
            <a:r>
              <a:rPr lang="en-US" dirty="0"/>
              <a:t> ( </a:t>
            </a:r>
            <a:r>
              <a:rPr lang="en-US" dirty="0" err="1"/>
              <a:t>str.contains</a:t>
            </a:r>
            <a:r>
              <a:rPr lang="en-US" dirty="0"/>
              <a:t>("Kurdistan"));</a:t>
            </a:r>
          </a:p>
          <a:p>
            <a:pPr>
              <a:buNone/>
            </a:pPr>
            <a:r>
              <a:rPr lang="en-US" dirty="0"/>
              <a:t>      		</a:t>
            </a:r>
            <a:r>
              <a:rPr lang="en-US" dirty="0" err="1"/>
              <a:t>boolean</a:t>
            </a:r>
            <a:r>
              <a:rPr lang="en-US" dirty="0"/>
              <a:t>  result = </a:t>
            </a:r>
            <a:r>
              <a:rPr lang="en-US" dirty="0" err="1"/>
              <a:t>str.contains</a:t>
            </a:r>
            <a:r>
              <a:rPr lang="en-US" dirty="0"/>
              <a:t>(“</a:t>
            </a:r>
            <a:r>
              <a:rPr lang="en-US" dirty="0" err="1"/>
              <a:t>Slemany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		</a:t>
            </a:r>
            <a:r>
              <a:rPr lang="en-US" dirty="0" err="1"/>
              <a:t>System.out.println</a:t>
            </a:r>
            <a:r>
              <a:rPr lang="en-US" dirty="0"/>
              <a:t>(result);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4" t="45384" r="63239" b="50001"/>
          <a:stretch/>
        </p:blipFill>
        <p:spPr bwMode="auto">
          <a:xfrm>
            <a:off x="4343400" y="5715000"/>
            <a:ext cx="4156867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SyntaxErrors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Detected by the compiler</a:t>
            </a:r>
            <a:endParaRPr lang="en-US" dirty="0"/>
          </a:p>
          <a:p>
            <a:r>
              <a:rPr lang="en-US" dirty="0" err="1" smtClean="0"/>
              <a:t>RuntimeErrors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Causes the program to abort</a:t>
            </a:r>
            <a:endParaRPr lang="en-US" dirty="0"/>
          </a:p>
          <a:p>
            <a:r>
              <a:rPr lang="en-US" dirty="0" err="1" smtClean="0"/>
              <a:t>LogicErrors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Produces in correct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Errors </a:t>
            </a:r>
            <a:r>
              <a:rPr lang="en-US" sz="2000" dirty="0"/>
              <a:t>(1)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that occur during compilation are called </a:t>
            </a:r>
            <a:r>
              <a:rPr lang="en-US" i="1" dirty="0" smtClean="0"/>
              <a:t>syntax errors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 smtClean="0"/>
              <a:t>Syntax errors result from errors in code construction</a:t>
            </a:r>
            <a:r>
              <a:rPr lang="en-US" dirty="0"/>
              <a:t>.</a:t>
            </a:r>
          </a:p>
          <a:p>
            <a:r>
              <a:rPr lang="en-US" dirty="0" smtClean="0"/>
              <a:t>Such </a:t>
            </a:r>
            <a:r>
              <a:rPr lang="en-US" dirty="0"/>
              <a:t>as mistyping a keyword, </a:t>
            </a:r>
          </a:p>
          <a:p>
            <a:r>
              <a:rPr lang="en-US" dirty="0" smtClean="0"/>
              <a:t>Omitting </a:t>
            </a:r>
            <a:r>
              <a:rPr lang="en-US" dirty="0"/>
              <a:t>some necessary punctuation, </a:t>
            </a:r>
          </a:p>
          <a:p>
            <a:r>
              <a:rPr lang="en-US" dirty="0" smtClean="0"/>
              <a:t>Using </a:t>
            </a:r>
            <a:r>
              <a:rPr lang="en-US" dirty="0"/>
              <a:t>an opening brace without a corresponding closing brace. </a:t>
            </a:r>
          </a:p>
          <a:p>
            <a:r>
              <a:rPr lang="en-US" dirty="0" smtClean="0"/>
              <a:t>Syntax errors are usually easy to detect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Errors </a:t>
            </a:r>
            <a:r>
              <a:rPr lang="en-US" sz="2000" dirty="0"/>
              <a:t>(</a:t>
            </a:r>
            <a:r>
              <a:rPr lang="en-US" sz="2000" dirty="0" smtClean="0"/>
              <a:t>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ShowSyntaxErrors</a:t>
            </a:r>
            <a:r>
              <a:rPr lang="en-US" dirty="0"/>
              <a:t>{</a:t>
            </a:r>
          </a:p>
          <a:p>
            <a:r>
              <a:rPr lang="en-US" dirty="0"/>
              <a:t>public static void main(String[]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 err="1"/>
              <a:t>i</a:t>
            </a:r>
            <a:r>
              <a:rPr lang="en-US" dirty="0"/>
              <a:t>=30;</a:t>
            </a:r>
          </a:p>
          <a:p>
            <a:r>
              <a:rPr lang="en-US" dirty="0" err="1"/>
              <a:t>System.out.println</a:t>
            </a:r>
            <a:r>
              <a:rPr lang="en-US" dirty="0"/>
              <a:t>(i+4);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38" r="51562" b="6250"/>
          <a:stretch/>
        </p:blipFill>
        <p:spPr bwMode="auto">
          <a:xfrm>
            <a:off x="1981200" y="4191000"/>
            <a:ext cx="6302326" cy="107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80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 </a:t>
            </a:r>
            <a:r>
              <a:rPr lang="en-US" sz="1800" dirty="0"/>
              <a:t>(1)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Runtime </a:t>
            </a:r>
            <a:r>
              <a:rPr lang="en-US" i="1" dirty="0" smtClean="0"/>
              <a:t>errors </a:t>
            </a:r>
            <a:r>
              <a:rPr lang="en-US" dirty="0" smtClean="0"/>
              <a:t>are </a:t>
            </a:r>
            <a:r>
              <a:rPr lang="en-US" dirty="0"/>
              <a:t>errors that cause a program to terminate abnormally.</a:t>
            </a:r>
          </a:p>
          <a:p>
            <a:r>
              <a:rPr lang="en-US" dirty="0" smtClean="0"/>
              <a:t>Runtime </a:t>
            </a:r>
            <a:r>
              <a:rPr lang="en-US" dirty="0"/>
              <a:t>errors occur while an application is running if the environment detects an operation that is impossible to carry out.</a:t>
            </a:r>
          </a:p>
          <a:p>
            <a:r>
              <a:rPr lang="en-US" dirty="0" smtClean="0"/>
              <a:t>Input </a:t>
            </a:r>
            <a:r>
              <a:rPr lang="en-US" dirty="0"/>
              <a:t>errors are typical runtime errors.</a:t>
            </a:r>
          </a:p>
          <a:p>
            <a:r>
              <a:rPr lang="en-US" dirty="0" smtClean="0"/>
              <a:t>To </a:t>
            </a:r>
            <a:r>
              <a:rPr lang="en-US" dirty="0"/>
              <a:t>avoid input errors, the program may display a message like "Please enter an integer“.</a:t>
            </a:r>
          </a:p>
        </p:txBody>
      </p:sp>
    </p:spTree>
    <p:extLst>
      <p:ext uri="{BB962C8B-B14F-4D97-AF65-F5344CB8AC3E}">
        <p14:creationId xmlns:p14="http://schemas.microsoft.com/office/powerpoint/2010/main" val="208073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 </a:t>
            </a:r>
            <a:r>
              <a:rPr lang="en-US" sz="18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90000"/>
              </a:lnSpc>
              <a:buClr>
                <a:schemeClr val="tx2"/>
              </a:buClr>
              <a:buSzPct val="75000"/>
              <a:buNone/>
              <a:defRPr/>
            </a:pPr>
            <a:r>
              <a:rPr lang="en-US" kern="0" dirty="0"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kern="0" dirty="0" err="1">
                <a:latin typeface="Courier New" pitchFamily="49" charset="0"/>
                <a:cs typeface="Times New Roman" pitchFamily="18" charset="0"/>
              </a:rPr>
              <a:t>ShowRuntimeErrors</a:t>
            </a:r>
            <a:r>
              <a:rPr lang="en-US" kern="0" dirty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marL="342900" indent="-342900" algn="just">
              <a:lnSpc>
                <a:spcPct val="90000"/>
              </a:lnSpc>
              <a:buClr>
                <a:schemeClr val="tx2"/>
              </a:buClr>
              <a:buSzPct val="75000"/>
              <a:buNone/>
              <a:defRPr/>
            </a:pPr>
            <a:r>
              <a:rPr lang="en-US" kern="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kern="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kern="0" dirty="0">
                <a:latin typeface="Courier New" pitchFamily="49" charset="0"/>
                <a:cs typeface="Times New Roman" pitchFamily="18" charset="0"/>
              </a:rPr>
              <a:t>static void main(String[] </a:t>
            </a:r>
            <a:r>
              <a:rPr lang="en-US" kern="0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kern="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342900" indent="-342900" algn="just">
              <a:lnSpc>
                <a:spcPct val="90000"/>
              </a:lnSpc>
              <a:buClr>
                <a:schemeClr val="tx2"/>
              </a:buClr>
              <a:buSzPct val="75000"/>
              <a:buNone/>
              <a:defRPr/>
            </a:pPr>
            <a:r>
              <a:rPr lang="en-US" kern="0" dirty="0">
                <a:latin typeface="Courier New" pitchFamily="49" charset="0"/>
                <a:cs typeface="Times New Roman" pitchFamily="18" charset="0"/>
              </a:rPr>
              <a:t>   	 </a:t>
            </a:r>
            <a:r>
              <a:rPr lang="en-US" kern="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kern="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kern="0" dirty="0">
                <a:latin typeface="Courier New" pitchFamily="49" charset="0"/>
                <a:cs typeface="Times New Roman" pitchFamily="18" charset="0"/>
              </a:rPr>
              <a:t> = 1 / 0;</a:t>
            </a:r>
          </a:p>
          <a:p>
            <a:pPr marL="342900" indent="-342900" algn="just">
              <a:lnSpc>
                <a:spcPct val="90000"/>
              </a:lnSpc>
              <a:buClr>
                <a:schemeClr val="tx2"/>
              </a:buClr>
              <a:buSzPct val="75000"/>
              <a:buNone/>
              <a:defRPr/>
            </a:pPr>
            <a:r>
              <a:rPr lang="en-US" kern="0" dirty="0">
                <a:latin typeface="Courier New" pitchFamily="49" charset="0"/>
                <a:cs typeface="Times New Roman" pitchFamily="18" charset="0"/>
              </a:rPr>
              <a:t>  		}</a:t>
            </a:r>
          </a:p>
          <a:p>
            <a:pPr marL="342900" indent="-342900" algn="just">
              <a:lnSpc>
                <a:spcPct val="90000"/>
              </a:lnSpc>
              <a:buClr>
                <a:schemeClr val="tx2"/>
              </a:buClr>
              <a:buSzPct val="75000"/>
              <a:buNone/>
              <a:defRPr/>
            </a:pPr>
            <a:r>
              <a:rPr lang="en-US" kern="0" dirty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t="29719" r="41615" b="61940"/>
          <a:stretch/>
        </p:blipFill>
        <p:spPr bwMode="auto">
          <a:xfrm>
            <a:off x="184928" y="4114800"/>
            <a:ext cx="8578072" cy="101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11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 </a:t>
            </a:r>
            <a:r>
              <a:rPr lang="en-US" sz="1800" dirty="0"/>
              <a:t>(1)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Logic </a:t>
            </a:r>
            <a:r>
              <a:rPr lang="en-US" i="1" dirty="0" smtClean="0"/>
              <a:t>errors </a:t>
            </a:r>
            <a:r>
              <a:rPr lang="en-US" dirty="0" smtClean="0"/>
              <a:t>occur </a:t>
            </a:r>
            <a:r>
              <a:rPr lang="en-US" dirty="0"/>
              <a:t>when a program does not perform the way it was intended to. </a:t>
            </a:r>
          </a:p>
          <a:p>
            <a:r>
              <a:rPr lang="en-US" dirty="0" smtClean="0"/>
              <a:t>The </a:t>
            </a:r>
            <a:r>
              <a:rPr lang="en-US" dirty="0"/>
              <a:t>program does not print the correct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7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represent a string using the String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study some string </a:t>
            </a:r>
            <a:r>
              <a:rPr lang="en-US" dirty="0" err="1" smtClean="0"/>
              <a:t>methodes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study some 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distinguish syntax errors, runtime errors, and logic error.</a:t>
            </a:r>
          </a:p>
          <a:p>
            <a:r>
              <a:rPr lang="en-US" dirty="0" smtClean="0"/>
              <a:t>To </a:t>
            </a:r>
            <a:r>
              <a:rPr lang="en-US" dirty="0"/>
              <a:t>show message using </a:t>
            </a:r>
            <a:r>
              <a:rPr lang="en-US" dirty="0" err="1"/>
              <a:t>JOptionPane</a:t>
            </a:r>
            <a:r>
              <a:rPr lang="en-US" dirty="0"/>
              <a:t> message dialog. </a:t>
            </a:r>
          </a:p>
          <a:p>
            <a:r>
              <a:rPr lang="en-US" dirty="0" smtClean="0"/>
              <a:t>To </a:t>
            </a:r>
            <a:r>
              <a:rPr lang="en-US" dirty="0"/>
              <a:t>obtain input using the </a:t>
            </a:r>
            <a:r>
              <a:rPr lang="en-US" dirty="0" err="1"/>
              <a:t>JOptionPane</a:t>
            </a:r>
            <a:r>
              <a:rPr lang="en-US" dirty="0"/>
              <a:t> input dialog boxes.</a:t>
            </a:r>
          </a:p>
          <a:p>
            <a:r>
              <a:rPr lang="en-US" dirty="0" smtClean="0"/>
              <a:t>To </a:t>
            </a:r>
            <a:r>
              <a:rPr lang="en-US" dirty="0"/>
              <a:t>obtain input from the console.</a:t>
            </a:r>
          </a:p>
          <a:p>
            <a:r>
              <a:rPr lang="en-US" dirty="0" smtClean="0"/>
              <a:t>To </a:t>
            </a:r>
            <a:r>
              <a:rPr lang="en-US" dirty="0"/>
              <a:t>know about type conversions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 </a:t>
            </a:r>
            <a:r>
              <a:rPr lang="en-US" sz="2000" dirty="0" smtClean="0"/>
              <a:t>(2)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the following code ... </a:t>
            </a:r>
          </a:p>
          <a:p>
            <a:pPr>
              <a:buNone/>
            </a:pPr>
            <a:r>
              <a:rPr lang="en-US" dirty="0"/>
              <a:t>   	</a:t>
            </a:r>
            <a:r>
              <a:rPr lang="en-US" dirty="0" err="1"/>
              <a:t>int</a:t>
            </a:r>
            <a:r>
              <a:rPr lang="en-US" dirty="0"/>
              <a:t> x; </a:t>
            </a:r>
            <a:br>
              <a:rPr lang="en-US" dirty="0"/>
            </a:br>
            <a:r>
              <a:rPr lang="en-US" dirty="0"/>
              <a:t>	x = x + 1;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("X = " + x);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dirty="0"/>
              <a:t>   would have unpredictable results (the value of x is some random number) To fix the problem, initialize the value stored in x to a known value (like 0) ...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	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x = 0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	x = x + 1;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("X = " + x);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Message in Dialog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Dialog boxes are windows in which programs display important messages to users.</a:t>
            </a:r>
          </a:p>
          <a:p>
            <a:r>
              <a:rPr lang="en-US" dirty="0" smtClean="0"/>
              <a:t>Class </a:t>
            </a:r>
            <a:r>
              <a:rPr lang="en-US" b="1" dirty="0" err="1" smtClean="0"/>
              <a:t>JOptionPane</a:t>
            </a:r>
            <a:r>
              <a:rPr lang="en-US" b="1" dirty="0" smtClean="0"/>
              <a:t> </a:t>
            </a:r>
            <a:r>
              <a:rPr lang="en-US" dirty="0" smtClean="0"/>
              <a:t>enable </a:t>
            </a:r>
            <a:r>
              <a:rPr lang="en-US" dirty="0"/>
              <a:t>programs to display windows containing messages.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2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Displaying Message in Dialog Box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5193" r="22261" b="9701"/>
          <a:stretch/>
        </p:blipFill>
        <p:spPr bwMode="auto">
          <a:xfrm>
            <a:off x="1081585" y="1552210"/>
            <a:ext cx="6983647" cy="481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44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Box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ERROR_MESSAGE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INFORMATION_MESSAGE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WARNING_MESSAGE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QUESTION_MESSAGE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PLAIN_MESSAGE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obtaining </a:t>
            </a:r>
            <a:r>
              <a:rPr lang="en-US" dirty="0" smtClean="0"/>
              <a:t>input: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1.Getting Input from Input </a:t>
            </a:r>
            <a:r>
              <a:rPr lang="en-US" dirty="0" smtClean="0"/>
              <a:t>Dialogs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2.Getting Input from Console.</a:t>
            </a:r>
          </a:p>
        </p:txBody>
      </p:sp>
    </p:spTree>
    <p:extLst>
      <p:ext uri="{BB962C8B-B14F-4D97-AF65-F5344CB8AC3E}">
        <p14:creationId xmlns:p14="http://schemas.microsoft.com/office/powerpoint/2010/main" val="325879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Input from Input Dialog Boxes </a:t>
            </a:r>
            <a:r>
              <a:rPr lang="en-US" sz="2700" dirty="0"/>
              <a:t>(1)</a:t>
            </a:r>
            <a:endParaRPr lang="en-US" sz="27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t="21154" r="22910" b="6250"/>
          <a:stretch/>
        </p:blipFill>
        <p:spPr bwMode="auto">
          <a:xfrm>
            <a:off x="990600" y="1371600"/>
            <a:ext cx="6809393" cy="531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826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Input from Input Dialog Boxes</a:t>
            </a:r>
            <a:r>
              <a:rPr lang="en-US" sz="2700" dirty="0"/>
              <a:t>(2)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returned from the input dialog box is a string.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enter a numeric value such as 123, it returns “123”.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obtain the input as a number, you have to convert a string into a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0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string into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  <a:r>
              <a:rPr lang="en-US" dirty="0"/>
              <a:t>, you can use the static </a:t>
            </a:r>
            <a:r>
              <a:rPr lang="en-US" b="1" dirty="0" err="1" smtClean="0"/>
              <a:t>parseInt</a:t>
            </a:r>
            <a:r>
              <a:rPr lang="en-US" dirty="0" smtClean="0"/>
              <a:t> method </a:t>
            </a:r>
            <a:r>
              <a:rPr lang="en-US" dirty="0"/>
              <a:t>in the </a:t>
            </a:r>
            <a:r>
              <a:rPr lang="en-US" b="1" dirty="0" smtClean="0"/>
              <a:t>Integer</a:t>
            </a:r>
            <a:r>
              <a:rPr lang="en-US" dirty="0" smtClean="0"/>
              <a:t> class </a:t>
            </a:r>
            <a:r>
              <a:rPr lang="en-US" dirty="0"/>
              <a:t>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value </a:t>
            </a:r>
            <a:r>
              <a:rPr lang="en-US" b="1" dirty="0"/>
              <a:t>= </a:t>
            </a:r>
            <a:r>
              <a:rPr lang="en-US" b="1" dirty="0" err="1"/>
              <a:t>Integer.parseInt</a:t>
            </a:r>
            <a:r>
              <a:rPr lang="en-US" b="1" dirty="0"/>
              <a:t>(string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where string is </a:t>
            </a:r>
            <a:r>
              <a:rPr lang="en-US" dirty="0"/>
              <a:t>a numeric string such as “123”. </a:t>
            </a:r>
          </a:p>
        </p:txBody>
      </p:sp>
    </p:spTree>
    <p:extLst>
      <p:ext uri="{BB962C8B-B14F-4D97-AF65-F5344CB8AC3E}">
        <p14:creationId xmlns:p14="http://schemas.microsoft.com/office/powerpoint/2010/main" val="235971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string into an double value, you can use the static </a:t>
            </a:r>
            <a:r>
              <a:rPr lang="en-US" b="1" dirty="0" err="1"/>
              <a:t>parseDoublemethod</a:t>
            </a:r>
            <a:r>
              <a:rPr lang="en-US" dirty="0"/>
              <a:t> in the Double class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value = </a:t>
            </a:r>
            <a:r>
              <a:rPr lang="en-US" dirty="0" err="1"/>
              <a:t>Double.parseDouble</a:t>
            </a:r>
            <a:r>
              <a:rPr lang="en-US" dirty="0"/>
              <a:t>(string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where string is </a:t>
            </a:r>
            <a:r>
              <a:rPr lang="en-US" dirty="0"/>
              <a:t>a numeric string such as “</a:t>
            </a:r>
            <a:r>
              <a:rPr lang="en-US" dirty="0" smtClean="0"/>
              <a:t>123.5”.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25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</a:t>
            </a:r>
            <a:r>
              <a:rPr lang="en-US" dirty="0" smtClean="0"/>
              <a:t>Time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obtains minutes and remaining seconds from an amount of time in seconds.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/>
              <a:t>5</a:t>
            </a:r>
            <a:r>
              <a:rPr lang="en-US" dirty="0" smtClean="0"/>
              <a:t>00 seconds </a:t>
            </a:r>
            <a:r>
              <a:rPr lang="en-US" dirty="0"/>
              <a:t>contains 8 minutes and 20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Type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smtClean="0"/>
              <a:t>String </a:t>
            </a:r>
            <a:r>
              <a:rPr lang="en-US" dirty="0" smtClean="0"/>
              <a:t>type </a:t>
            </a:r>
            <a:r>
              <a:rPr lang="en-US" dirty="0"/>
              <a:t>is not a primitive </a:t>
            </a:r>
            <a:r>
              <a:rPr lang="en-US" dirty="0" smtClean="0"/>
              <a:t>type,</a:t>
            </a:r>
            <a:r>
              <a:rPr lang="en-US" dirty="0"/>
              <a:t> It is known as a </a:t>
            </a:r>
            <a:r>
              <a:rPr lang="en-US" i="1" dirty="0"/>
              <a:t>reference type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char type only represents one character. </a:t>
            </a:r>
          </a:p>
          <a:p>
            <a:r>
              <a:rPr lang="en-US" dirty="0" smtClean="0"/>
              <a:t>To </a:t>
            </a:r>
            <a:r>
              <a:rPr lang="en-US" dirty="0"/>
              <a:t>represent a string of characters, use the data type called </a:t>
            </a:r>
            <a:r>
              <a:rPr lang="en-US" b="1" i="1" dirty="0"/>
              <a:t>String</a:t>
            </a:r>
            <a:r>
              <a:rPr lang="en-US" dirty="0"/>
              <a:t>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800" dirty="0">
                <a:cs typeface="Courier New" pitchFamily="49" charset="0"/>
              </a:rPr>
              <a:t>	</a:t>
            </a:r>
            <a:r>
              <a:rPr lang="en-US" b="1" dirty="0" smtClean="0"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message = "Welcome to Java";</a:t>
            </a:r>
          </a:p>
          <a:p>
            <a:r>
              <a:rPr lang="en-US" i="1" dirty="0" smtClean="0"/>
              <a:t>String </a:t>
            </a:r>
            <a:r>
              <a:rPr lang="en-US" dirty="0" smtClean="0"/>
              <a:t>is </a:t>
            </a:r>
            <a:r>
              <a:rPr lang="en-US" dirty="0"/>
              <a:t>a predefined class in the Java library just like the </a:t>
            </a:r>
            <a:r>
              <a:rPr lang="en-US" b="1" i="1" dirty="0" smtClean="0"/>
              <a:t>System </a:t>
            </a:r>
            <a:r>
              <a:rPr lang="en-US" dirty="0" smtClean="0"/>
              <a:t>class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Time (Solution Steps) </a:t>
            </a:r>
            <a:r>
              <a:rPr lang="en-US" sz="2200" dirty="0" smtClean="0"/>
              <a:t>(2)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must first ask for the seconds that the user wants to convert.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Seconds </a:t>
            </a:r>
            <a:r>
              <a:rPr lang="en-US" dirty="0"/>
              <a:t>must be converted to minute by (dividing it by 60)</a:t>
            </a:r>
          </a:p>
          <a:p>
            <a:r>
              <a:rPr lang="en-US" dirty="0" smtClean="0"/>
              <a:t>Since </a:t>
            </a:r>
            <a:r>
              <a:rPr lang="en-US" dirty="0"/>
              <a:t>there is 60 seconds in a minute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</a:t>
            </a:r>
            <a:r>
              <a:rPr lang="en-US" dirty="0"/>
              <a:t>may be seconds remain that cannot fit into a whole minute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Take </a:t>
            </a:r>
            <a:r>
              <a:rPr lang="en-US" dirty="0"/>
              <a:t>reminder of the division operation for the remaining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5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: Computing Time </a:t>
            </a:r>
            <a:r>
              <a:rPr lang="en-US" dirty="0" smtClean="0"/>
              <a:t>Program</a:t>
            </a:r>
            <a:r>
              <a:rPr lang="en-US" sz="2700" dirty="0" smtClean="0"/>
              <a:t>(3)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javax.swing.JOptionPane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DisplayTime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seconds = 500;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minutes = seconds / 60;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remainingSeconds</a:t>
            </a:r>
            <a:r>
              <a:rPr lang="en-US" dirty="0"/>
              <a:t> = seconds % 60;</a:t>
            </a:r>
          </a:p>
          <a:p>
            <a:pPr marL="0" indent="0">
              <a:buNone/>
            </a:pPr>
            <a:r>
              <a:rPr lang="en-US" dirty="0" err="1"/>
              <a:t>JOptionPane.showMessageDialog</a:t>
            </a:r>
            <a:r>
              <a:rPr lang="en-US" dirty="0"/>
              <a:t>(null, seconds + </a:t>
            </a:r>
          </a:p>
          <a:p>
            <a:pPr marL="0" indent="0">
              <a:buNone/>
            </a:pPr>
            <a:r>
              <a:rPr lang="en-US" dirty="0"/>
              <a:t>“ seconds is " + minutes + " minutes and " + </a:t>
            </a:r>
            <a:r>
              <a:rPr lang="en-US" dirty="0" err="1"/>
              <a:t>remainingSeconds</a:t>
            </a:r>
            <a:r>
              <a:rPr lang="en-US" dirty="0"/>
              <a:t> + " seconds");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7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</a:t>
            </a:r>
            <a:r>
              <a:rPr lang="en-US" dirty="0"/>
              <a:t>Time Program (Using </a:t>
            </a:r>
            <a:r>
              <a:rPr lang="en-US" dirty="0" err="1"/>
              <a:t>InputDialog</a:t>
            </a:r>
            <a:r>
              <a:rPr lang="en-US" dirty="0"/>
              <a:t>) </a:t>
            </a:r>
            <a:r>
              <a:rPr lang="en-US" sz="2700" dirty="0"/>
              <a:t>(4)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javax.swing.JOptionPane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 </a:t>
            </a:r>
            <a:r>
              <a:rPr lang="en-US" dirty="0" err="1" smtClean="0"/>
              <a:t>DisplayTimeInMassage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seconds, minutes, </a:t>
            </a:r>
            <a:r>
              <a:rPr lang="en-US" dirty="0" err="1"/>
              <a:t>remainingSeconds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secondStr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secondStr</a:t>
            </a:r>
            <a:r>
              <a:rPr lang="en-US" dirty="0"/>
              <a:t> = </a:t>
            </a:r>
            <a:r>
              <a:rPr lang="en-US" dirty="0" err="1"/>
              <a:t>JOptionPane.showInputDialog</a:t>
            </a:r>
            <a:r>
              <a:rPr lang="en-US" dirty="0"/>
              <a:t>(null, "Enter time in seconds", "Convert Time", </a:t>
            </a:r>
            <a:r>
              <a:rPr lang="en-US" dirty="0" err="1"/>
              <a:t>JOptionPane.QUESTION_MESSAGE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seconds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secondStr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minutes = seconds / 60;</a:t>
            </a:r>
          </a:p>
          <a:p>
            <a:pPr marL="0" indent="0">
              <a:buNone/>
            </a:pPr>
            <a:r>
              <a:rPr lang="en-US" dirty="0" err="1"/>
              <a:t>remainingSeconds</a:t>
            </a:r>
            <a:r>
              <a:rPr lang="en-US" dirty="0"/>
              <a:t> = seconds % 60;</a:t>
            </a:r>
          </a:p>
          <a:p>
            <a:pPr marL="0" indent="0">
              <a:buNone/>
            </a:pPr>
            <a:r>
              <a:rPr lang="en-US" dirty="0" err="1"/>
              <a:t>JOptionPane.showMessageDialog</a:t>
            </a:r>
            <a:r>
              <a:rPr lang="en-US" dirty="0"/>
              <a:t>(null, seconds + " seconds is " + minutes + " minutes and " + </a:t>
            </a:r>
            <a:r>
              <a:rPr lang="en-US" dirty="0" err="1"/>
              <a:t>remainingSeconds</a:t>
            </a:r>
            <a:r>
              <a:rPr lang="en-US" dirty="0"/>
              <a:t> + " seconds");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0" t="31539" r="48643" b="51306"/>
          <a:stretch/>
        </p:blipFill>
        <p:spPr bwMode="auto">
          <a:xfrm>
            <a:off x="5867400" y="1828800"/>
            <a:ext cx="2915372" cy="125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1" t="38013" r="46643" b="45756"/>
          <a:stretch/>
        </p:blipFill>
        <p:spPr bwMode="auto">
          <a:xfrm>
            <a:off x="6076666" y="3886199"/>
            <a:ext cx="3029803" cy="118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029200" y="2667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29200" y="4724400"/>
            <a:ext cx="1047466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3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 from the Console </a:t>
            </a:r>
            <a:r>
              <a:rPr lang="en-US" sz="2000" dirty="0"/>
              <a:t>(1)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You may obtain input:</a:t>
            </a:r>
          </a:p>
          <a:p>
            <a:r>
              <a:rPr lang="en-US" dirty="0" smtClean="0"/>
              <a:t>From </a:t>
            </a:r>
            <a:r>
              <a:rPr lang="en-US" dirty="0" err="1"/>
              <a:t>JOptionPane.showInputDialog</a:t>
            </a:r>
            <a:r>
              <a:rPr lang="en-US" dirty="0"/>
              <a:t> method. Or, </a:t>
            </a:r>
          </a:p>
          <a:p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console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uses </a:t>
            </a:r>
            <a:r>
              <a:rPr lang="en-US" dirty="0" err="1"/>
              <a:t>System.out</a:t>
            </a:r>
            <a:r>
              <a:rPr lang="en-US" dirty="0"/>
              <a:t> to refer to the standard output device, and System.in to the standard input device.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b="1" i="1" dirty="0" smtClean="0"/>
              <a:t>Scanner </a:t>
            </a:r>
            <a:r>
              <a:rPr lang="en-US" dirty="0" smtClean="0"/>
              <a:t>class </a:t>
            </a:r>
            <a:r>
              <a:rPr lang="en-US" dirty="0"/>
              <a:t>for input from </a:t>
            </a:r>
            <a:r>
              <a:rPr lang="en-US" b="1" i="1" dirty="0"/>
              <a:t>console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 from the Console </a:t>
            </a:r>
            <a:r>
              <a:rPr lang="en-US" sz="2400" dirty="0"/>
              <a:t>(2)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1-import </a:t>
            </a:r>
            <a:r>
              <a:rPr lang="en-US" dirty="0"/>
              <a:t>class Scanner as follows: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2-Create a Scanner object </a:t>
            </a:r>
          </a:p>
          <a:p>
            <a:pPr marL="0" indent="0">
              <a:buNone/>
            </a:pPr>
            <a:r>
              <a:rPr lang="en-US" b="1" dirty="0" smtClean="0"/>
              <a:t>Scanner </a:t>
            </a:r>
            <a:r>
              <a:rPr lang="en-US" b="1" dirty="0"/>
              <a:t>scanner= new Scanner(System.in);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3-Use the methods for reading input:</a:t>
            </a:r>
          </a:p>
          <a:p>
            <a:r>
              <a:rPr lang="en-US" b="1" dirty="0" smtClean="0"/>
              <a:t>next</a:t>
            </a:r>
            <a:r>
              <a:rPr lang="en-US" b="1" dirty="0"/>
              <a:t>(): </a:t>
            </a:r>
            <a:r>
              <a:rPr lang="en-US" dirty="0"/>
              <a:t>reading a string. A string is delimited by spaces.</a:t>
            </a:r>
          </a:p>
          <a:p>
            <a:r>
              <a:rPr lang="en-US" sz="2500" b="1" dirty="0" err="1"/>
              <a:t>nextByte</a:t>
            </a:r>
            <a:r>
              <a:rPr lang="en-US" sz="2500" b="1" dirty="0"/>
              <a:t>(): </a:t>
            </a:r>
            <a:r>
              <a:rPr lang="en-US" dirty="0"/>
              <a:t>reading an integer of the </a:t>
            </a:r>
            <a:r>
              <a:rPr lang="en-US" i="1" dirty="0" smtClean="0"/>
              <a:t>byte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r>
              <a:rPr lang="en-US" sz="2500" b="1" dirty="0" err="1"/>
              <a:t>nextShort</a:t>
            </a:r>
            <a:r>
              <a:rPr lang="en-US" sz="2500" b="1" dirty="0"/>
              <a:t>(): </a:t>
            </a:r>
            <a:r>
              <a:rPr lang="en-US" dirty="0"/>
              <a:t>reading an integer of the </a:t>
            </a:r>
            <a:r>
              <a:rPr lang="en-US" i="1" dirty="0" smtClean="0"/>
              <a:t>short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r>
              <a:rPr lang="en-US" sz="2500" b="1" dirty="0" err="1"/>
              <a:t>nextInt</a:t>
            </a:r>
            <a:r>
              <a:rPr lang="en-US" sz="2500" b="1" dirty="0"/>
              <a:t>(): </a:t>
            </a:r>
            <a:r>
              <a:rPr lang="en-US" dirty="0"/>
              <a:t>reading an integer of the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r>
              <a:rPr lang="en-US" sz="2500" b="1" dirty="0" err="1"/>
              <a:t>nextLong</a:t>
            </a:r>
            <a:r>
              <a:rPr lang="en-US" sz="2500" b="1" dirty="0"/>
              <a:t>(): </a:t>
            </a:r>
            <a:r>
              <a:rPr lang="en-US" dirty="0"/>
              <a:t>reading an integer of the </a:t>
            </a:r>
            <a:r>
              <a:rPr lang="en-US" i="1" dirty="0" smtClean="0"/>
              <a:t>long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r>
              <a:rPr lang="en-US" sz="2500" b="1" dirty="0" err="1"/>
              <a:t>nextFloat</a:t>
            </a:r>
            <a:r>
              <a:rPr lang="en-US" sz="2500" b="1" dirty="0"/>
              <a:t>(): </a:t>
            </a:r>
            <a:r>
              <a:rPr lang="en-US" dirty="0"/>
              <a:t>reading a number of the </a:t>
            </a:r>
            <a:r>
              <a:rPr lang="en-US" i="1" dirty="0" smtClean="0"/>
              <a:t>float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r>
              <a:rPr lang="en-US" sz="2500" b="1" dirty="0" err="1"/>
              <a:t>nextDouble</a:t>
            </a:r>
            <a:r>
              <a:rPr lang="en-US" sz="2500" b="1" dirty="0"/>
              <a:t>(): </a:t>
            </a:r>
            <a:r>
              <a:rPr lang="en-US" dirty="0"/>
              <a:t>reading a number of the </a:t>
            </a:r>
            <a:r>
              <a:rPr lang="en-US" i="1" dirty="0" smtClean="0"/>
              <a:t>double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double d = </a:t>
            </a:r>
            <a:r>
              <a:rPr lang="en-US" dirty="0" err="1"/>
              <a:t>scanner.nextDouble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23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Various Types of Data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 </a:t>
            </a:r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TestScanner</a:t>
            </a:r>
            <a:r>
              <a:rPr lang="en-US" b="1" dirty="0"/>
              <a:t>{ </a:t>
            </a:r>
          </a:p>
          <a:p>
            <a:pPr marL="0" indent="0">
              <a:buNone/>
            </a:pPr>
            <a:r>
              <a:rPr lang="en-US" b="1" dirty="0"/>
              <a:t>public static void main(String [] </a:t>
            </a:r>
            <a:r>
              <a:rPr lang="en-US" b="1" dirty="0" err="1"/>
              <a:t>args</a:t>
            </a:r>
            <a:r>
              <a:rPr lang="en-US" b="1" dirty="0"/>
              <a:t>) { </a:t>
            </a:r>
          </a:p>
          <a:p>
            <a:pPr marL="0" indent="0">
              <a:buNone/>
            </a:pPr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 </a:t>
            </a:r>
            <a:r>
              <a:rPr lang="en-US" b="1" dirty="0" smtClean="0"/>
              <a:t>    // </a:t>
            </a:r>
            <a:r>
              <a:rPr lang="en-US" b="1" dirty="0"/>
              <a:t>Create a Scanner</a:t>
            </a:r>
          </a:p>
          <a:p>
            <a:pPr marL="0" indent="0">
              <a:buNone/>
            </a:pPr>
            <a:r>
              <a:rPr lang="en-US" b="1" dirty="0" err="1" smtClean="0"/>
              <a:t>System.out.print</a:t>
            </a:r>
            <a:r>
              <a:rPr lang="en-US" b="1" dirty="0"/>
              <a:t>("Enter an integer: </a:t>
            </a:r>
            <a:r>
              <a:rPr lang="en-US" b="1" dirty="0" smtClean="0"/>
              <a:t>");  </a:t>
            </a:r>
            <a:r>
              <a:rPr lang="en-US" b="1" dirty="0"/>
              <a:t>// Prompt the user to enter an </a:t>
            </a:r>
            <a:r>
              <a:rPr lang="en-US" b="1" dirty="0" smtClean="0"/>
              <a:t>integer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intintValue</a:t>
            </a:r>
            <a:r>
              <a:rPr lang="en-US" b="1" dirty="0"/>
              <a:t>= </a:t>
            </a:r>
            <a:r>
              <a:rPr lang="en-US" b="1" dirty="0" err="1"/>
              <a:t>scanner.nextInt</a:t>
            </a:r>
            <a:r>
              <a:rPr lang="en-US" b="1" dirty="0"/>
              <a:t>();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(“The integer value is " + </a:t>
            </a:r>
            <a:r>
              <a:rPr lang="en-US" b="1" dirty="0" err="1"/>
              <a:t>intValue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 smtClean="0"/>
              <a:t>System.out.print</a:t>
            </a:r>
            <a:r>
              <a:rPr lang="en-US" b="1" dirty="0" smtClean="0"/>
              <a:t>("Enter a double value: "); // Prompt the user to enter a double value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double </a:t>
            </a:r>
            <a:r>
              <a:rPr lang="en-US" b="1" dirty="0" err="1"/>
              <a:t>doubleValue</a:t>
            </a:r>
            <a:r>
              <a:rPr lang="en-US" b="1" dirty="0"/>
              <a:t>= </a:t>
            </a:r>
            <a:r>
              <a:rPr lang="en-US" b="1" dirty="0" err="1"/>
              <a:t>scanner.nextDouble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(“the double value is “ + </a:t>
            </a:r>
            <a:r>
              <a:rPr lang="en-US" b="1" dirty="0" err="1"/>
              <a:t>doubleValue</a:t>
            </a:r>
            <a:r>
              <a:rPr lang="en-US" b="1" dirty="0"/>
              <a:t>);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System.out.print</a:t>
            </a:r>
            <a:r>
              <a:rPr lang="en-US" b="1" dirty="0"/>
              <a:t>("Enter a string without space: "); </a:t>
            </a:r>
            <a:r>
              <a:rPr lang="en-US" b="1" dirty="0"/>
              <a:t>// Prompt the user to enter a string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String string= </a:t>
            </a:r>
            <a:r>
              <a:rPr lang="en-US" b="1" dirty="0" err="1"/>
              <a:t>scanner.next</a:t>
            </a:r>
            <a:r>
              <a:rPr lang="en-US" b="1" dirty="0"/>
              <a:t>();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(“The string is " + string); </a:t>
            </a:r>
          </a:p>
          <a:p>
            <a:pPr marL="0" indent="0">
              <a:buNone/>
            </a:pPr>
            <a:r>
              <a:rPr lang="en-US" b="1" dirty="0"/>
              <a:t>} </a:t>
            </a:r>
          </a:p>
          <a:p>
            <a:pPr marL="0" indent="0">
              <a:buNone/>
            </a:pPr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00869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Example: Computing Time Program (Using console) </a:t>
            </a:r>
            <a:endParaRPr lang="en-US" sz="27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53623"/>
            <a:ext cx="4095750" cy="66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4876800"/>
            <a:ext cx="7219950" cy="76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 </a:t>
            </a:r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DisplayTimeScanner</a:t>
            </a:r>
            <a:r>
              <a:rPr lang="en-US" b="1" dirty="0"/>
              <a:t> { </a:t>
            </a:r>
          </a:p>
          <a:p>
            <a:pPr marL="0" indent="0">
              <a:buNone/>
            </a:pPr>
            <a:r>
              <a:rPr lang="en-US" b="1" dirty="0"/>
              <a:t>public static void main(String [] </a:t>
            </a:r>
            <a:r>
              <a:rPr lang="en-US" b="1" dirty="0" err="1"/>
              <a:t>args</a:t>
            </a:r>
            <a:r>
              <a:rPr lang="en-US" b="1" dirty="0"/>
              <a:t>) { 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seconds, minutes, </a:t>
            </a:r>
            <a:r>
              <a:rPr lang="en-US" b="1" dirty="0" err="1"/>
              <a:t>remainingSeconds</a:t>
            </a:r>
            <a:r>
              <a:rPr lang="en-US" b="1" dirty="0"/>
              <a:t>; </a:t>
            </a:r>
          </a:p>
          <a:p>
            <a:pPr marL="0" indent="0">
              <a:buNone/>
            </a:pPr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 </a:t>
            </a:r>
          </a:p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("Enter time in seconds: "); </a:t>
            </a:r>
          </a:p>
          <a:p>
            <a:pPr marL="0" indent="0">
              <a:buNone/>
            </a:pPr>
            <a:r>
              <a:rPr lang="en-US" b="1" dirty="0"/>
              <a:t>seconds= </a:t>
            </a:r>
            <a:r>
              <a:rPr lang="en-US" b="1" dirty="0" err="1"/>
              <a:t>scanner.nextInt</a:t>
            </a:r>
            <a:r>
              <a:rPr lang="en-US" b="1" dirty="0"/>
              <a:t>(); </a:t>
            </a:r>
          </a:p>
          <a:p>
            <a:pPr marL="0" indent="0">
              <a:buNone/>
            </a:pPr>
            <a:r>
              <a:rPr lang="en-US" b="1" dirty="0"/>
              <a:t>minutes = seconds / 60;</a:t>
            </a:r>
          </a:p>
          <a:p>
            <a:pPr marL="0" indent="0">
              <a:buNone/>
            </a:pPr>
            <a:r>
              <a:rPr lang="en-US" b="1" dirty="0" err="1"/>
              <a:t>remainingSeconds</a:t>
            </a:r>
            <a:r>
              <a:rPr lang="en-US" b="1" dirty="0"/>
              <a:t> = seconds % 60;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(seconds + “ seconds is " + minutes + " minutes and " + </a:t>
            </a:r>
            <a:r>
              <a:rPr lang="en-US" b="1" dirty="0" err="1"/>
              <a:t>remainingSeconds</a:t>
            </a:r>
            <a:r>
              <a:rPr lang="en-US" b="1" dirty="0"/>
              <a:t> + " seconds“);</a:t>
            </a:r>
          </a:p>
          <a:p>
            <a:pPr marL="0" indent="0">
              <a:buNone/>
            </a:pPr>
            <a:r>
              <a:rPr lang="en-US" b="1" dirty="0"/>
              <a:t>} </a:t>
            </a:r>
          </a:p>
          <a:p>
            <a:pPr marL="0" indent="0">
              <a:buNone/>
            </a:pPr>
            <a:r>
              <a:rPr lang="en-US" b="1" dirty="0"/>
              <a:t>} 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5638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4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Sometimes it is necessary to mix numeric values of different types in a computation.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always assign a value to a numeric variable whose type supports a larger range of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yte  </a:t>
            </a:r>
            <a:r>
              <a:rPr lang="en-US" dirty="0" err="1" smtClean="0"/>
              <a:t>i</a:t>
            </a:r>
            <a:r>
              <a:rPr lang="en-US" dirty="0" smtClean="0"/>
              <a:t>=100</a:t>
            </a:r>
            <a:r>
              <a:rPr lang="en-US" dirty="0"/>
              <a:t>;</a:t>
            </a:r>
          </a:p>
          <a:p>
            <a:r>
              <a:rPr lang="en-US" dirty="0"/>
              <a:t>l</a:t>
            </a:r>
            <a:r>
              <a:rPr lang="en-US" dirty="0" smtClean="0"/>
              <a:t>ong k=</a:t>
            </a:r>
            <a:r>
              <a:rPr lang="en-US" dirty="0" err="1" smtClean="0"/>
              <a:t>i</a:t>
            </a:r>
            <a:r>
              <a:rPr lang="en-US" dirty="0" smtClean="0"/>
              <a:t>*3+4</a:t>
            </a:r>
            <a:r>
              <a:rPr lang="en-US" dirty="0"/>
              <a:t>;</a:t>
            </a:r>
          </a:p>
          <a:p>
            <a:r>
              <a:rPr lang="en-US" dirty="0" smtClean="0"/>
              <a:t>Double d=</a:t>
            </a:r>
            <a:r>
              <a:rPr lang="en-US" dirty="0" err="1" smtClean="0"/>
              <a:t>i</a:t>
            </a:r>
            <a:r>
              <a:rPr lang="en-US" dirty="0" smtClean="0"/>
              <a:t>*3.1+k/2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x=k;                //(</a:t>
            </a:r>
            <a:r>
              <a:rPr lang="en-US" dirty="0"/>
              <a:t>Wrong)</a:t>
            </a:r>
          </a:p>
          <a:p>
            <a:r>
              <a:rPr lang="en-US" dirty="0"/>
              <a:t>l</a:t>
            </a:r>
            <a:r>
              <a:rPr lang="en-US" dirty="0" smtClean="0"/>
              <a:t>ong k=x;             //(</a:t>
            </a:r>
            <a:r>
              <a:rPr lang="en-US" dirty="0" err="1" smtClean="0"/>
              <a:t>fine,implicit</a:t>
            </a:r>
            <a:r>
              <a:rPr lang="en-US" dirty="0" smtClean="0"/>
              <a:t> casting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7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of numeric types based on the following rules: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one of the operands is double, the other is converted into double.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Otherwise</a:t>
            </a:r>
            <a:r>
              <a:rPr lang="en-US" dirty="0"/>
              <a:t>, if one of the operands is float, the other is converted into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Otherwise</a:t>
            </a:r>
            <a:r>
              <a:rPr lang="en-US" dirty="0"/>
              <a:t>, if one of the operands is long, the other is converted into long.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Otherwise</a:t>
            </a:r>
            <a:r>
              <a:rPr lang="en-US" dirty="0"/>
              <a:t>, both operands are converted into </a:t>
            </a:r>
            <a:r>
              <a:rPr lang="en-US" b="1" dirty="0" err="1"/>
              <a:t>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42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Casting</a:t>
            </a:r>
            <a:r>
              <a:rPr lang="en-US" dirty="0" err="1"/>
              <a:t>is</a:t>
            </a:r>
            <a:r>
              <a:rPr lang="en-US" dirty="0"/>
              <a:t> an operation that converts a value of one data type into a value of another data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Two </a:t>
            </a:r>
            <a:r>
              <a:rPr lang="en-US" dirty="0"/>
              <a:t>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Implicit</a:t>
            </a:r>
            <a:r>
              <a:rPr lang="en-US" dirty="0"/>
              <a:t>: Casting a variable of a type with a small range to a variable of a type with a larger range.</a:t>
            </a:r>
          </a:p>
          <a:p>
            <a:pPr marL="0" indent="0">
              <a:buNone/>
            </a:pPr>
            <a:r>
              <a:rPr lang="en-US" dirty="0" smtClean="0"/>
              <a:t>        Example</a:t>
            </a:r>
            <a:r>
              <a:rPr lang="en-US" dirty="0"/>
              <a:t>: double d = 3; (type </a:t>
            </a:r>
            <a:r>
              <a:rPr lang="en-US" dirty="0" smtClean="0"/>
              <a:t>widening)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i="1" dirty="0" smtClean="0"/>
              <a:t>Explicit</a:t>
            </a:r>
            <a:r>
              <a:rPr lang="en-US" dirty="0"/>
              <a:t>: Casting a variable of a type with a large range to a variable of a type with a smaller range.</a:t>
            </a:r>
          </a:p>
          <a:p>
            <a:pPr marL="0" indent="0">
              <a:buNone/>
            </a:pPr>
            <a:r>
              <a:rPr lang="en-US" dirty="0" smtClean="0"/>
              <a:t>       Example:</a:t>
            </a:r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 smtClean="0"/>
              <a:t>) 3.0</a:t>
            </a:r>
            <a:r>
              <a:rPr lang="en-US" dirty="0"/>
              <a:t>; (type narrowing)</a:t>
            </a:r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wrong ?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5/2.0;</a:t>
            </a:r>
          </a:p>
        </p:txBody>
      </p:sp>
    </p:spTree>
    <p:extLst>
      <p:ext uri="{BB962C8B-B14F-4D97-AF65-F5344CB8AC3E}">
        <p14:creationId xmlns:p14="http://schemas.microsoft.com/office/powerpoint/2010/main" val="53974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create String object 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two ways to create String object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new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37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Casting between char and 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/>
              <a:t>= 'a</a:t>
            </a:r>
            <a:r>
              <a:rPr lang="en-US" dirty="0" smtClean="0"/>
              <a:t>';                  </a:t>
            </a:r>
            <a:r>
              <a:rPr lang="en-US" dirty="0"/>
              <a:t>// Same as inti</a:t>
            </a:r>
            <a:r>
              <a:rPr lang="en-US" dirty="0" smtClean="0"/>
              <a:t>= (</a:t>
            </a:r>
            <a:r>
              <a:rPr lang="en-US" dirty="0" err="1"/>
              <a:t>int</a:t>
            </a:r>
            <a:r>
              <a:rPr lang="en-US" dirty="0" smtClean="0"/>
              <a:t>)   'a';</a:t>
            </a:r>
          </a:p>
          <a:p>
            <a:endParaRPr lang="en-US" dirty="0"/>
          </a:p>
          <a:p>
            <a:r>
              <a:rPr lang="en-US" dirty="0"/>
              <a:t>char c = 97</a:t>
            </a:r>
            <a:r>
              <a:rPr lang="en-US" dirty="0" smtClean="0"/>
              <a:t>;            </a:t>
            </a:r>
            <a:r>
              <a:rPr lang="en-US" dirty="0"/>
              <a:t>// Same as char c = (char</a:t>
            </a:r>
            <a:r>
              <a:rPr lang="en-US" dirty="0" smtClean="0"/>
              <a:t>) 97;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/>
              <a:t>= '2' + '3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   j </a:t>
            </a:r>
            <a:r>
              <a:rPr lang="en-US" dirty="0"/>
              <a:t>= 2 + 'a'; </a:t>
            </a:r>
            <a:r>
              <a:rPr lang="en-US" dirty="0" smtClean="0"/>
              <a:t>            //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)'a' is 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45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docs.oracle.com/javase/tutorial/java/nutsandbolts/datatypes.html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www.javatpoint.com/variable-datatype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math.hws.edu/javanotes/c1/s4.html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JAVA PROGRAMMING</a:t>
            </a:r>
            <a:r>
              <a:rPr lang="en-US" dirty="0"/>
              <a:t> </a:t>
            </a:r>
            <a:r>
              <a:rPr lang="en-US" dirty="0" smtClean="0"/>
              <a:t>COMPREHENSIVE VERSION 10th Edition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aul </a:t>
            </a:r>
            <a:r>
              <a:rPr lang="en-US" dirty="0" err="1" smtClean="0"/>
              <a:t>Deitel</a:t>
            </a:r>
            <a:r>
              <a:rPr lang="en-US" dirty="0" smtClean="0"/>
              <a:t> , </a:t>
            </a:r>
            <a:r>
              <a:rPr lang="en-US" dirty="0"/>
              <a:t>“Java How to Program”, 9thed.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7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/>
              <a:t> </a:t>
            </a:r>
            <a:r>
              <a:rPr lang="en-US" sz="6600" dirty="0" smtClean="0"/>
              <a:t>      </a:t>
            </a: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27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1)String </a:t>
            </a:r>
            <a:r>
              <a:rPr lang="en-US" b="1" dirty="0"/>
              <a:t>literal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String </a:t>
            </a:r>
            <a:r>
              <a:rPr lang="en-US" sz="2800" b="1" dirty="0"/>
              <a:t>literal</a:t>
            </a:r>
            <a:r>
              <a:rPr lang="en-US" sz="2800" dirty="0"/>
              <a:t> is </a:t>
            </a:r>
            <a:r>
              <a:rPr lang="en-US" sz="2800" b="1" dirty="0"/>
              <a:t>created</a:t>
            </a:r>
            <a:r>
              <a:rPr lang="en-US" sz="2800" dirty="0"/>
              <a:t> by </a:t>
            </a:r>
            <a:r>
              <a:rPr lang="en-US" sz="2800" b="1" dirty="0"/>
              <a:t>double quote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For  </a:t>
            </a:r>
            <a:r>
              <a:rPr lang="en-US" sz="2800" dirty="0"/>
              <a:t>Example:       String  </a:t>
            </a:r>
            <a:r>
              <a:rPr lang="en-US" sz="2800" b="1" dirty="0"/>
              <a:t>s</a:t>
            </a:r>
            <a:r>
              <a:rPr lang="en-US" sz="2800" dirty="0"/>
              <a:t> = "Hello";</a:t>
            </a:r>
          </a:p>
          <a:p>
            <a:pPr>
              <a:buNone/>
            </a:pPr>
            <a:r>
              <a:rPr lang="en-US" sz="2800" dirty="0"/>
              <a:t>In this case, "</a:t>
            </a:r>
            <a:r>
              <a:rPr lang="en-US" sz="2800" dirty="0" smtClean="0"/>
              <a:t>Hello" </a:t>
            </a:r>
            <a:r>
              <a:rPr lang="en-US" sz="2800" b="1" dirty="0"/>
              <a:t>is a string literal</a:t>
            </a:r>
            <a:r>
              <a:rPr lang="en-US" sz="2800" dirty="0"/>
              <a:t> a </a:t>
            </a:r>
            <a:r>
              <a:rPr lang="en-US" sz="2800" b="1" dirty="0"/>
              <a:t>series</a:t>
            </a:r>
            <a:r>
              <a:rPr lang="en-US" sz="2800" dirty="0"/>
              <a:t> of </a:t>
            </a:r>
            <a:r>
              <a:rPr lang="en-US" sz="2800" b="1" dirty="0"/>
              <a:t>characters</a:t>
            </a:r>
            <a:r>
              <a:rPr lang="en-US" sz="2800" dirty="0"/>
              <a:t> in </a:t>
            </a:r>
            <a:r>
              <a:rPr lang="en-US" sz="2800" dirty="0" smtClean="0"/>
              <a:t>your code </a:t>
            </a:r>
            <a:r>
              <a:rPr lang="en-US" sz="2800" dirty="0"/>
              <a:t>that is </a:t>
            </a:r>
            <a:r>
              <a:rPr lang="en-US" sz="2800" b="1" dirty="0"/>
              <a:t>enclosed in double quotes</a:t>
            </a:r>
            <a:r>
              <a:rPr lang="en-US" sz="2800" dirty="0"/>
              <a:t>. </a:t>
            </a:r>
          </a:p>
          <a:p>
            <a:pPr>
              <a:buNone/>
            </a:pPr>
            <a:endParaRPr lang="en-US" sz="200" dirty="0"/>
          </a:p>
          <a:p>
            <a:r>
              <a:rPr lang="en-US" dirty="0" smtClean="0"/>
              <a:t>For </a:t>
            </a:r>
            <a:r>
              <a:rPr lang="en-US" dirty="0"/>
              <a:t>example: 	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String</a:t>
            </a:r>
            <a:r>
              <a:rPr lang="en-US" dirty="0"/>
              <a:t> </a:t>
            </a:r>
            <a:r>
              <a:rPr lang="en-US" sz="2800" b="1" dirty="0"/>
              <a:t>s1</a:t>
            </a:r>
            <a:r>
              <a:rPr lang="en-US" dirty="0"/>
              <a:t>="</a:t>
            </a:r>
            <a:r>
              <a:rPr lang="en-US" dirty="0" smtClean="0"/>
              <a:t>Welcome“</a:t>
            </a:r>
          </a:p>
          <a:p>
            <a:pPr marL="0" indent="0">
              <a:buNone/>
            </a:pPr>
            <a:r>
              <a:rPr lang="en-US" dirty="0" smtClean="0"/>
              <a:t>      String </a:t>
            </a:r>
            <a:r>
              <a:rPr lang="en-US" sz="2800" b="1" dirty="0" smtClean="0"/>
              <a:t>s2</a:t>
            </a:r>
            <a:r>
              <a:rPr lang="en-US" dirty="0" smtClean="0"/>
              <a:t>=“this is java code"; </a:t>
            </a:r>
            <a:r>
              <a:rPr lang="en-US" sz="2800" dirty="0" smtClean="0"/>
              <a:t>  </a:t>
            </a:r>
          </a:p>
          <a:p>
            <a:pPr>
              <a:buNone/>
            </a:pPr>
            <a:r>
              <a:rPr lang="en-US" sz="2800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7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2) By new keyword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with any other object, you can create String objects by using the new keyword and a constructor</a:t>
            </a:r>
            <a:r>
              <a:rPr lang="en-US" sz="2800" dirty="0"/>
              <a:t>.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String s = new String("Welcome");    </a:t>
            </a:r>
            <a:r>
              <a:rPr lang="en-US" dirty="0"/>
              <a:t>//</a:t>
            </a:r>
            <a:r>
              <a:rPr lang="en-US" sz="2000" dirty="0"/>
              <a:t>creates two objects and one </a:t>
            </a:r>
            <a:r>
              <a:rPr lang="en-US" sz="2000" dirty="0" smtClean="0"/>
              <a:t>reference</a:t>
            </a:r>
            <a:r>
              <a:rPr lang="en-US" sz="2000" dirty="0"/>
              <a:t> variable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sz="1050" dirty="0"/>
              <a:t> </a:t>
            </a:r>
            <a:r>
              <a:rPr lang="en-US" sz="2000" dirty="0"/>
              <a:t>Example to Create String :</a:t>
            </a:r>
          </a:p>
          <a:p>
            <a:pPr>
              <a:buNone/>
            </a:pPr>
            <a:r>
              <a:rPr lang="en-US" sz="2000" dirty="0"/>
              <a:t>	class Simple{   </a:t>
            </a:r>
          </a:p>
          <a:p>
            <a:pPr>
              <a:buNone/>
            </a:pPr>
            <a:r>
              <a:rPr lang="en-US" sz="2000" dirty="0"/>
              <a:t>	public static void main(String </a:t>
            </a:r>
            <a:r>
              <a:rPr lang="en-US" sz="2000" dirty="0" err="1"/>
              <a:t>args</a:t>
            </a:r>
            <a:r>
              <a:rPr lang="en-US" sz="2000" dirty="0"/>
              <a:t>[]){   	 	     </a:t>
            </a:r>
          </a:p>
          <a:p>
            <a:pPr>
              <a:buNone/>
            </a:pPr>
            <a:r>
              <a:rPr lang="en-US" sz="2000" dirty="0"/>
              <a:t>			String  </a:t>
            </a:r>
            <a:r>
              <a:rPr lang="en-US" sz="2000" dirty="0" smtClean="0"/>
              <a:t>s= </a:t>
            </a:r>
            <a:r>
              <a:rPr lang="en-US" sz="2000" dirty="0"/>
              <a:t>"Slaw";   </a:t>
            </a:r>
          </a:p>
          <a:p>
            <a:pPr>
              <a:buNone/>
            </a:pPr>
            <a:r>
              <a:rPr lang="en-US" sz="2000" dirty="0"/>
              <a:t>			String c = new String("Kurdistan");        </a:t>
            </a:r>
          </a:p>
          <a:p>
            <a:pPr>
              <a:buNone/>
            </a:pPr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(s + "  " + c);    </a:t>
            </a:r>
          </a:p>
          <a:p>
            <a:pPr>
              <a:buNone/>
            </a:pPr>
            <a:r>
              <a:rPr lang="en-US" sz="2000" dirty="0"/>
              <a:t>    }  </a:t>
            </a:r>
          </a:p>
          <a:p>
            <a:pPr>
              <a:buNone/>
            </a:pPr>
            <a:r>
              <a:rPr lang="en-US" sz="2000" dirty="0"/>
              <a:t>}  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 dirty="0"/>
              <a:t>String</a:t>
            </a:r>
            <a:r>
              <a:rPr lang="en-US" b="1" dirty="0"/>
              <a:t> </a:t>
            </a:r>
            <a:r>
              <a:rPr lang="en-US" b="1" dirty="0" err="1"/>
              <a:t>conctnation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1-   </a:t>
            </a:r>
            <a:r>
              <a:rPr lang="en-US" dirty="0">
                <a:effectLst>
                  <a:outerShdw blurRad="50800" dist="50800" dir="5400000" algn="ctr" rotWithShape="0">
                    <a:srgbClr val="FF5050"/>
                  </a:outerShdw>
                </a:effectLst>
              </a:rPr>
              <a:t>// Three strings are concatenated</a:t>
            </a:r>
            <a:endParaRPr lang="en-US" sz="2000" dirty="0">
              <a:effectLst>
                <a:outerShdw blurRad="50800" dist="50800" dir="5400000" algn="ctr" rotWithShape="0">
                  <a:srgbClr val="FF5050"/>
                </a:outerShdw>
              </a:effectLst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sz="11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	String  message = "Welcome " + "to " + "Java</a:t>
            </a:r>
            <a:r>
              <a:rPr lang="en-US" dirty="0" smtClean="0">
                <a:cs typeface="Times New Roman" pitchFamily="18" charset="0"/>
              </a:rPr>
              <a:t>"       </a:t>
            </a: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      </a:t>
            </a:r>
            <a:r>
              <a:rPr lang="en-US" sz="2000" dirty="0">
                <a:solidFill>
                  <a:srgbClr val="660033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// message becomes Welcome to Java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 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 2-  </a:t>
            </a:r>
            <a:r>
              <a:rPr lang="en-US" dirty="0">
                <a:effectLst>
                  <a:outerShdw blurRad="50800" dist="50800" dir="5400000" algn="ctr" rotWithShape="0">
                    <a:srgbClr val="FF5050"/>
                  </a:outerShdw>
                </a:effectLst>
              </a:rPr>
              <a:t>// String Chapter is concatenated with number 2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sz="11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	String  s = "Chapter " + 2;            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         </a:t>
            </a:r>
            <a:r>
              <a:rPr lang="en-US" sz="2000" dirty="0">
                <a:solidFill>
                  <a:srgbClr val="660033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// s becomes Chapter 2</a:t>
            </a:r>
            <a:endParaRPr lang="en-US" sz="1800" dirty="0">
              <a:solidFill>
                <a:srgbClr val="660033"/>
              </a:solidFill>
              <a:effectLst>
                <a:outerShdw blurRad="50800" dist="50800" dir="5400000" algn="ctr" rotWithShape="0">
                  <a:srgbClr val="FFFF00"/>
                </a:outerShdw>
              </a:effectLst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 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3-  </a:t>
            </a:r>
            <a:r>
              <a:rPr lang="en-US" dirty="0">
                <a:effectLst>
                  <a:outerShdw blurRad="50800" dist="50800" dir="5400000" algn="ctr" rotWithShape="0">
                    <a:srgbClr val="FF5050"/>
                  </a:outerShdw>
                </a:effectLst>
              </a:rPr>
              <a:t>// String Supplement is concatenated with character B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sz="12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	String  g = “Group of  " + 'B';        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          </a:t>
            </a:r>
            <a:r>
              <a:rPr lang="en-US" sz="2000" dirty="0">
                <a:solidFill>
                  <a:srgbClr val="660033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// </a:t>
            </a:r>
            <a:r>
              <a:rPr lang="en-US" sz="2000" dirty="0" smtClean="0">
                <a:solidFill>
                  <a:srgbClr val="660033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g </a:t>
            </a:r>
            <a:r>
              <a:rPr lang="en-US" sz="2000" dirty="0">
                <a:solidFill>
                  <a:srgbClr val="660033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becomes Group of  B</a:t>
            </a:r>
          </a:p>
        </p:txBody>
      </p:sp>
    </p:spTree>
    <p:extLst>
      <p:ext uri="{BB962C8B-B14F-4D97-AF65-F5344CB8AC3E}">
        <p14:creationId xmlns:p14="http://schemas.microsoft.com/office/powerpoint/2010/main" val="132888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Simple1{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String s= "hi" ;</a:t>
            </a:r>
          </a:p>
          <a:p>
            <a:pPr marL="0" indent="0">
              <a:buNone/>
            </a:pPr>
            <a:r>
              <a:rPr lang="en-US" dirty="0"/>
              <a:t>		String c =new String(" student");</a:t>
            </a:r>
          </a:p>
          <a:p>
            <a:pPr marL="0" indent="0">
              <a:buNone/>
            </a:pPr>
            <a:r>
              <a:rPr lang="en-US" dirty="0"/>
              <a:t>System .</a:t>
            </a:r>
            <a:r>
              <a:rPr lang="en-US" dirty="0" err="1"/>
              <a:t>out.println</a:t>
            </a:r>
            <a:r>
              <a:rPr lang="en-US" dirty="0"/>
              <a:t>(s+" "+c);</a:t>
            </a:r>
          </a:p>
          <a:p>
            <a:pPr marL="0" indent="0">
              <a:buNone/>
            </a:pPr>
            <a:r>
              <a:rPr lang="en-US" dirty="0"/>
              <a:t>	String  message = "Welcome " + "to " + "Java";</a:t>
            </a:r>
          </a:p>
          <a:p>
            <a:pPr marL="0" indent="0">
              <a:buNone/>
            </a:pPr>
            <a:r>
              <a:rPr lang="en-US" dirty="0"/>
              <a:t>System .</a:t>
            </a:r>
            <a:r>
              <a:rPr lang="en-US" dirty="0" err="1"/>
              <a:t>out.println</a:t>
            </a:r>
            <a:r>
              <a:rPr lang="en-US" dirty="0"/>
              <a:t>(message);</a:t>
            </a:r>
          </a:p>
          <a:p>
            <a:pPr marL="0" indent="0">
              <a:buNone/>
            </a:pPr>
            <a:r>
              <a:rPr lang="en-US" dirty="0"/>
              <a:t>	String  </a:t>
            </a:r>
            <a:r>
              <a:rPr lang="en-US" dirty="0" err="1"/>
              <a:t>concat</a:t>
            </a:r>
            <a:r>
              <a:rPr lang="en-US" dirty="0"/>
              <a:t> = "Chapter " + 2;</a:t>
            </a:r>
          </a:p>
          <a:p>
            <a:pPr marL="0" indent="0">
              <a:buNone/>
            </a:pPr>
            <a:r>
              <a:rPr lang="en-US" dirty="0"/>
              <a:t>System .</a:t>
            </a:r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concat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String  g = "Group of  " + 'B';</a:t>
            </a:r>
          </a:p>
          <a:p>
            <a:pPr marL="0" indent="0">
              <a:buNone/>
            </a:pPr>
            <a:r>
              <a:rPr lang="en-US" dirty="0"/>
              <a:t>System .</a:t>
            </a:r>
            <a:r>
              <a:rPr lang="en-US" dirty="0" err="1"/>
              <a:t>out.println</a:t>
            </a:r>
            <a:r>
              <a:rPr lang="en-US" dirty="0"/>
              <a:t>(g);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8" t="33269" r="48840" b="60045"/>
          <a:stretch/>
        </p:blipFill>
        <p:spPr bwMode="auto">
          <a:xfrm>
            <a:off x="5382762" y="4724400"/>
            <a:ext cx="3238785" cy="118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Length() ,</a:t>
            </a:r>
            <a:r>
              <a:rPr lang="en-US" b="1" dirty="0" err="1" smtClean="0"/>
              <a:t>charAt</a:t>
            </a:r>
            <a:r>
              <a:rPr lang="en-US" b="1" dirty="0" smtClean="0"/>
              <a:t>() equals and </a:t>
            </a:r>
            <a:r>
              <a:rPr lang="en-US" b="1" dirty="0" err="1" smtClean="0"/>
              <a:t>compareTo</a:t>
            </a:r>
            <a:r>
              <a:rPr lang="en-US" b="1" dirty="0" smtClean="0"/>
              <a:t>() methods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Length() </a:t>
            </a:r>
            <a:r>
              <a:rPr lang="en-US" dirty="0" smtClean="0"/>
              <a:t>:The </a:t>
            </a:r>
            <a:r>
              <a:rPr lang="en-US" b="1" dirty="0"/>
              <a:t>length of any String variable is the total number of all characters between quotations marks </a:t>
            </a:r>
            <a:r>
              <a:rPr lang="en-US" dirty="0"/>
              <a:t>including white </a:t>
            </a:r>
            <a:r>
              <a:rPr lang="en-US" dirty="0" smtClean="0"/>
              <a:t>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charAt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 To </a:t>
            </a:r>
            <a:r>
              <a:rPr lang="en-US" dirty="0"/>
              <a:t>obtain the character at the nth position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quals() : use for equality test ,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result is either </a:t>
            </a:r>
            <a:r>
              <a:rPr lang="en-US" dirty="0" smtClean="0"/>
              <a:t>true or false.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compareTo</a:t>
            </a:r>
            <a:r>
              <a:rPr lang="en-US" dirty="0" smtClean="0"/>
              <a:t>() : use for comparing two strings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result </a:t>
            </a:r>
            <a:r>
              <a:rPr lang="en-US" dirty="0"/>
              <a:t>is either:</a:t>
            </a:r>
          </a:p>
          <a:p>
            <a:r>
              <a:rPr lang="en-US" dirty="0" smtClean="0"/>
              <a:t>   = </a:t>
            </a:r>
            <a:r>
              <a:rPr lang="en-US" dirty="0"/>
              <a:t>0 if the two strings are equals</a:t>
            </a:r>
          </a:p>
          <a:p>
            <a:r>
              <a:rPr lang="en-US" dirty="0" smtClean="0"/>
              <a:t>   &gt; </a:t>
            </a:r>
            <a:r>
              <a:rPr lang="en-US" dirty="0"/>
              <a:t>0 if the first string is </a:t>
            </a:r>
            <a:r>
              <a:rPr lang="en-US" dirty="0" smtClean="0"/>
              <a:t>greater than </a:t>
            </a:r>
            <a:r>
              <a:rPr lang="en-US" dirty="0"/>
              <a:t>the test string</a:t>
            </a:r>
          </a:p>
          <a:p>
            <a:r>
              <a:rPr lang="en-US" dirty="0" smtClean="0"/>
              <a:t>   &lt; </a:t>
            </a:r>
            <a:r>
              <a:rPr lang="en-US" dirty="0"/>
              <a:t>0 if the first string is smaller than the test string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4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13019</TotalTime>
  <Words>1792</Words>
  <Application>Microsoft Office PowerPoint</Application>
  <PresentationFormat>On-screen Show (4:3)</PresentationFormat>
  <Paragraphs>334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Elementary Programming (2) </vt:lpstr>
      <vt:lpstr>Objectives</vt:lpstr>
      <vt:lpstr>The String Type  </vt:lpstr>
      <vt:lpstr>How to create String object ?</vt:lpstr>
      <vt:lpstr>1)String literal :</vt:lpstr>
      <vt:lpstr>2) By new keyword:</vt:lpstr>
      <vt:lpstr>String conctnation </vt:lpstr>
      <vt:lpstr>Example</vt:lpstr>
      <vt:lpstr>Length() ,charAt() equals and compareTo() methods </vt:lpstr>
      <vt:lpstr>Example</vt:lpstr>
      <vt:lpstr>Substring(),  toLowerCase() and toUpperCase()  methods</vt:lpstr>
      <vt:lpstr>Example</vt:lpstr>
      <vt:lpstr>contain() method</vt:lpstr>
      <vt:lpstr>Programming Errors</vt:lpstr>
      <vt:lpstr>Compilation Errors (1)</vt:lpstr>
      <vt:lpstr>Compilation Errors (2)</vt:lpstr>
      <vt:lpstr>Runtime Errors (1)</vt:lpstr>
      <vt:lpstr>Runtime Errors (2)</vt:lpstr>
      <vt:lpstr>Logic Errors (1)</vt:lpstr>
      <vt:lpstr>Logic Errors (2)</vt:lpstr>
      <vt:lpstr>Displaying Message in Dialog Box</vt:lpstr>
      <vt:lpstr>Example: Displaying Message in Dialog Box</vt:lpstr>
      <vt:lpstr>Dialog Box Messages</vt:lpstr>
      <vt:lpstr>Getting Input</vt:lpstr>
      <vt:lpstr>Getting Input from Input Dialog Boxes (1)</vt:lpstr>
      <vt:lpstr>Getting Input from Input Dialog Boxes(2)</vt:lpstr>
      <vt:lpstr>Converting Strings to Integers</vt:lpstr>
      <vt:lpstr>Converting Strings to Doubles</vt:lpstr>
      <vt:lpstr>Example: Computing Time(1)</vt:lpstr>
      <vt:lpstr>Example: Computing Time (Solution Steps) (2)</vt:lpstr>
      <vt:lpstr>Solution : Computing Time Program(3)</vt:lpstr>
      <vt:lpstr>Computing Time Program (Using InputDialog) (4)</vt:lpstr>
      <vt:lpstr>Getting Input from the Console (1)</vt:lpstr>
      <vt:lpstr>Getting Input from the Console (2)</vt:lpstr>
      <vt:lpstr>Reading Various Types of Data From Console</vt:lpstr>
      <vt:lpstr> Example: Computing Time Program (Using console) </vt:lpstr>
      <vt:lpstr>Numeric Type Conversion</vt:lpstr>
      <vt:lpstr>Conversion Rules</vt:lpstr>
      <vt:lpstr>Type Casting</vt:lpstr>
      <vt:lpstr>Casting between char and Numeric Types</vt:lpstr>
      <vt:lpstr>Reference </vt:lpstr>
      <vt:lpstr>PowerPoint Presentation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Tara</cp:lastModifiedBy>
  <cp:revision>126</cp:revision>
  <dcterms:created xsi:type="dcterms:W3CDTF">2016-01-05T13:15:28Z</dcterms:created>
  <dcterms:modified xsi:type="dcterms:W3CDTF">2016-02-06T08:59:40Z</dcterms:modified>
</cp:coreProperties>
</file>