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0" r:id="rId3"/>
    <p:sldId id="290" r:id="rId4"/>
    <p:sldId id="303" r:id="rId5"/>
    <p:sldId id="291" r:id="rId6"/>
    <p:sldId id="293" r:id="rId7"/>
    <p:sldId id="304" r:id="rId8"/>
    <p:sldId id="307" r:id="rId9"/>
    <p:sldId id="294" r:id="rId10"/>
    <p:sldId id="308" r:id="rId11"/>
    <p:sldId id="309" r:id="rId12"/>
    <p:sldId id="295" r:id="rId13"/>
    <p:sldId id="305" r:id="rId14"/>
    <p:sldId id="306" r:id="rId15"/>
    <p:sldId id="296" r:id="rId16"/>
    <p:sldId id="297" r:id="rId17"/>
    <p:sldId id="302" r:id="rId18"/>
    <p:sldId id="299" r:id="rId19"/>
    <p:sldId id="301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4107A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2/25/2015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3723-44C7-49CB-97EF-C3D7D202D8F2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BC5-6D85-4D8D-AA8E-6E59F09ACA12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C88-A724-4643-B01B-59E68817F9F1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3C2-BF9E-4549-A717-B6356EEB3A91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AD3A-B89E-4436-8748-E5E92E291C8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B8-4961-4044-999B-1CB171283A84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04B-B5CF-43A0-9D1E-0569520C54F9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EC5-C20F-4C6D-9443-131CF7EDC35B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B0C-91C0-4AB4-A44F-CBB17AFB70A0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C58B-1261-4783-8593-4A337781E4B6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2185-B640-40B3-A44E-30CB75BC5E5B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workedcranfield.com/cell/Assigment%20Submissions/research%20philosophy%20-%20issue%201%20-%20final.pdf" TargetMode="External"/><Relationship Id="rId2" Type="http://schemas.openxmlformats.org/officeDocument/2006/relationships/hyperlink" Target="http://www.ipl.org/div/aplus/step1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s.cityu.edu.hk/staff/isrobert/phd/ch3.pdf" TargetMode="External"/><Relationship Id="rId4" Type="http://schemas.openxmlformats.org/officeDocument/2006/relationships/hyperlink" Target="http://repository.wit.ie/1466/1/Choosing_the_Appropriate_Methodology_Understanding_Research_Philosophy_(RIKON_Group)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15556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42910" y="307181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GB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158328"/>
            <a:ext cx="2895600" cy="563148"/>
          </a:xfrm>
        </p:spPr>
        <p:txBody>
          <a:bodyPr/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Human Development University   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Computer Science Department 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857224" y="6356350"/>
            <a:ext cx="1733576" cy="365125"/>
          </a:xfrm>
        </p:spPr>
        <p:txBody>
          <a:bodyPr/>
          <a:lstStyle/>
          <a:p>
            <a:fld id="{DC07CD82-4EA1-4A77-B62C-18203B3521C6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67585" name="Picture 1" descr="C:\Users\Hoger\Desktop\student seminars\Learn_Do_Re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175" y="1756583"/>
            <a:ext cx="7143800" cy="27622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32240" y="6295859"/>
            <a:ext cx="198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Omed Hassan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C28A3E-B21A-4F2B-8360-C362D3498EC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233322" y="313088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623" y="300239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2: Identify the problem research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Footer Placeholder 21"/>
          <p:cNvSpPr txBox="1">
            <a:spLocks/>
          </p:cNvSpPr>
          <p:nvPr/>
        </p:nvSpPr>
        <p:spPr>
          <a:xfrm>
            <a:off x="3214678" y="62865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17" name="Date Placeholder 23"/>
          <p:cNvSpPr txBox="1">
            <a:spLocks/>
          </p:cNvSpPr>
          <p:nvPr/>
        </p:nvSpPr>
        <p:spPr>
          <a:xfrm>
            <a:off x="642910" y="6286520"/>
            <a:ext cx="173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0F2760-0181-45CE-98F9-066D4FB78F08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417638"/>
            <a:ext cx="796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 </a:t>
            </a:r>
            <a:r>
              <a:rPr lang="en-US" sz="3200" dirty="0">
                <a:solidFill>
                  <a:schemeClr val="bg1">
                    <a:lumMod val="25000"/>
                  </a:schemeClr>
                </a:solidFill>
              </a:rPr>
              <a:t>A research problem is an issue or concern that an investigator presents and justifies in a research study.  </a:t>
            </a:r>
            <a:endParaRPr lang="en-US" sz="3200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25000"/>
                </a:schemeClr>
              </a:solidFill>
              <a:latin typeface="Bodoni M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>
                  <a:lumMod val="25000"/>
                </a:schemeClr>
              </a:solidFill>
              <a:latin typeface="Bodoni M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25000"/>
                </a:schemeClr>
              </a:solidFill>
              <a:latin typeface="Bodoni M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78" y="2854335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6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28" y="6126164"/>
            <a:ext cx="2095472" cy="595312"/>
          </a:xfrm>
        </p:spPr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C28A3E-B21A-4F2B-8360-C362D3498EC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61908" y="147947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623" y="300239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2: Identify the problem research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Footer Placeholder 21"/>
          <p:cNvSpPr txBox="1">
            <a:spLocks/>
          </p:cNvSpPr>
          <p:nvPr/>
        </p:nvSpPr>
        <p:spPr>
          <a:xfrm>
            <a:off x="3214678" y="62865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17" name="Date Placeholder 23"/>
          <p:cNvSpPr txBox="1">
            <a:spLocks/>
          </p:cNvSpPr>
          <p:nvPr/>
        </p:nvSpPr>
        <p:spPr>
          <a:xfrm>
            <a:off x="642910" y="6286520"/>
            <a:ext cx="173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0F2760-0181-45CE-98F9-066D4FB78F08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417638"/>
            <a:ext cx="7962928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3891A7"/>
              </a:buClr>
              <a:buSzPct val="8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A problem that someone would like to research</a:t>
            </a: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chemeClr val="bg1">
                  <a:lumMod val="25000"/>
                </a:schemeClr>
              </a:solidFill>
              <a:ea typeface="SimSun" charset="0"/>
              <a:cs typeface="SimSun" charset="0"/>
            </a:endParaRP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3891A7"/>
              </a:buClr>
              <a:buSzPct val="8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Anything that a person find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unsatisfactory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 or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unsettling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, </a:t>
            </a:r>
            <a:r>
              <a:rPr lang="en-US" sz="2800" b="1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a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difficulty</a:t>
            </a:r>
            <a:r>
              <a:rPr lang="en-US" sz="2800" b="1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 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of some sort, a state of affairs that </a:t>
            </a:r>
            <a:r>
              <a:rPr lang="en-US" sz="2800" i="1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need to be changed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.</a:t>
            </a: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chemeClr val="bg1">
                  <a:lumMod val="25000"/>
                </a:schemeClr>
              </a:solidFill>
              <a:ea typeface="SimSun" charset="0"/>
              <a:cs typeface="SimSun" charset="0"/>
            </a:endParaRPr>
          </a:p>
          <a:p>
            <a:pPr marL="271463" indent="-271463">
              <a:lnSpc>
                <a:spcPct val="90000"/>
              </a:lnSpc>
              <a:spcBef>
                <a:spcPts val="700"/>
              </a:spcBef>
              <a:buClr>
                <a:srgbClr val="3891A7"/>
              </a:buClr>
              <a:buSzPct val="85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A problems involve areas of concerns to researchers, for condition they want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to improve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, difficulties they want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to eliminate</a:t>
            </a:r>
            <a:r>
              <a:rPr lang="en-US" sz="2800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, questions for which they want </a:t>
            </a:r>
            <a:r>
              <a:rPr lang="en-US" sz="2800" b="1" i="1" u="sng" dirty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to seek answers</a:t>
            </a:r>
            <a:r>
              <a:rPr lang="en-US" sz="2800" b="1" dirty="0" smtClean="0">
                <a:solidFill>
                  <a:schemeClr val="bg1">
                    <a:lumMod val="25000"/>
                  </a:schemeClr>
                </a:solidFill>
                <a:ea typeface="SimSun" charset="0"/>
                <a:cs typeface="SimSun" charset="0"/>
              </a:rPr>
              <a:t>.</a:t>
            </a:r>
            <a:endParaRPr lang="en-US" b="1" dirty="0" smtClean="0">
              <a:solidFill>
                <a:schemeClr val="bg1">
                  <a:lumMod val="25000"/>
                </a:schemeClr>
              </a:solidFill>
              <a:latin typeface="Bodoni M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25000"/>
                </a:schemeClr>
              </a:solidFill>
              <a:latin typeface="Bodoni MT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3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3: Literature Review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D9F6204C-894E-44E7-B4B4-B5C9C599343F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196752"/>
            <a:ext cx="81775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is literature review?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As a name applies it is a review of all literature done so far on your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is usually written as separate chapter.</a:t>
            </a:r>
          </a:p>
          <a:p>
            <a:endParaRPr lang="en-GB" sz="2400" b="1" i="1" dirty="0" smtClean="0"/>
          </a:p>
          <a:p>
            <a:endParaRPr lang="en-GB" sz="2400" b="1" i="1" dirty="0"/>
          </a:p>
          <a:p>
            <a:r>
              <a:rPr lang="en-GB" sz="2400" b="1" i="1" dirty="0" smtClean="0"/>
              <a:t>Functions of a literature review</a:t>
            </a:r>
          </a:p>
          <a:p>
            <a:r>
              <a:rPr lang="en-GB" sz="2400" dirty="0"/>
              <a:t>There are 4 thing sets out to </a:t>
            </a:r>
            <a:r>
              <a:rPr lang="en-GB" sz="2400" dirty="0" smtClean="0"/>
              <a:t>do: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Focus on previous research.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Shown how your study fills the “gap”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The necessity for your study.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Sets boundaries(Limitation of the studies).</a:t>
            </a:r>
          </a:p>
          <a:p>
            <a:r>
              <a:rPr lang="en-GB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42844" y="170883"/>
            <a:ext cx="8858312" cy="6572296"/>
          </a:xfrm>
          <a:prstGeom prst="roundRect">
            <a:avLst>
              <a:gd name="adj" fmla="val 3825"/>
            </a:avLst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3: Literature Review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Footer Placeholder 21"/>
          <p:cNvSpPr txBox="1">
            <a:spLocks/>
          </p:cNvSpPr>
          <p:nvPr/>
        </p:nvSpPr>
        <p:spPr>
          <a:xfrm>
            <a:off x="3214678" y="62865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13" name="Date Placeholder 23"/>
          <p:cNvSpPr txBox="1">
            <a:spLocks/>
          </p:cNvSpPr>
          <p:nvPr/>
        </p:nvSpPr>
        <p:spPr>
          <a:xfrm>
            <a:off x="642910" y="6286520"/>
            <a:ext cx="173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F6204C-894E-44E7-B4B4-B5C9C599343F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1196752"/>
            <a:ext cx="81775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/>
              <a:t>Scope and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void verbosity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/>
                </a:solidFill>
              </a:rPr>
              <a:t>literate.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Brief but focus.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ctr"/>
            <a:r>
              <a:rPr lang="en-GB" sz="2000" dirty="0" smtClean="0"/>
              <a:t>It should be include:</a:t>
            </a:r>
          </a:p>
          <a:p>
            <a:endParaRPr lang="en-GB" sz="2000" dirty="0" smtClean="0"/>
          </a:p>
          <a:p>
            <a:r>
              <a:rPr lang="en-GB" sz="2000" dirty="0" smtClean="0"/>
              <a:t> 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400" dirty="0" smtClean="0"/>
              <a:t>A summery of existing knowledge                                                 Critical                                                                                 Evaluation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486" y="3356992"/>
            <a:ext cx="226752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57170" y="3374885"/>
            <a:ext cx="3299206" cy="156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C28A3E-B21A-4F2B-8360-C362D3498EC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42844" y="170883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3: Literature Review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Footer Placeholder 21"/>
          <p:cNvSpPr txBox="1">
            <a:spLocks/>
          </p:cNvSpPr>
          <p:nvPr/>
        </p:nvSpPr>
        <p:spPr>
          <a:xfrm>
            <a:off x="3214678" y="628652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16" name="Date Placeholder 23"/>
          <p:cNvSpPr txBox="1">
            <a:spLocks/>
          </p:cNvSpPr>
          <p:nvPr/>
        </p:nvSpPr>
        <p:spPr>
          <a:xfrm>
            <a:off x="642910" y="6286520"/>
            <a:ext cx="173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F6204C-894E-44E7-B4B4-B5C9C599343F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910" y="1229265"/>
            <a:ext cx="81775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Basically the literature review sees to answer the following questions: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What has been done before?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What have others said?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What is the relevance?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What is deference?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Agreement /Disagreement?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Are there flows?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4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15556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90876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How much historical background we need?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How up to date must information be?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smtClean="0"/>
              <a:t>Do we need to collect from multiple sources?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How much data do you need?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3: Type and amount of information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25DC4908-67BF-47FC-940E-4497B1447682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91140" name="Picture 4" descr="C:\Users\Hoger\Desktop\student seminars\blog-topic-rese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573016"/>
            <a:ext cx="428628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9244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4: Collect Data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E3A026B-0AA1-4BDC-B1AA-A832E206963C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 l="16960" t="21857" r="15389" b="9071"/>
          <a:stretch>
            <a:fillRect/>
          </a:stretch>
        </p:blipFill>
        <p:spPr bwMode="auto">
          <a:xfrm>
            <a:off x="714348" y="1285860"/>
            <a:ext cx="778674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5: Analyse </a:t>
            </a:r>
            <a:r>
              <a:rPr lang="en-GB" sz="3200" b="1" dirty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interpret </a:t>
            </a:r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C5A7E10D-9EC9-4993-88F2-251C1DB8E8FA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6010"/>
            <a:ext cx="760149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 I need an analysis plan?</a:t>
            </a:r>
            <a:endParaRPr lang="en-US" sz="2400" dirty="0" smtClean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make sure the questions and your data collection instrument will get the information you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align your desired “report” with the results of analysis and interpretation.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improve reliability--consistent measures over time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smtClean="0"/>
              <a:t>Quantitative </a:t>
            </a:r>
            <a:r>
              <a:rPr lang="en-US" sz="2000" b="1" dirty="0"/>
              <a:t>Data </a:t>
            </a:r>
            <a:endParaRPr lang="en-US" sz="2000" b="1" dirty="0" smtClean="0"/>
          </a:p>
          <a:p>
            <a:r>
              <a:rPr lang="en-US" sz="2000" dirty="0" smtClean="0"/>
              <a:t>Is presented </a:t>
            </a:r>
            <a:r>
              <a:rPr lang="en-US" sz="2000" dirty="0"/>
              <a:t>in a numerical </a:t>
            </a:r>
            <a:r>
              <a:rPr lang="en-US" sz="2000" dirty="0" smtClean="0"/>
              <a:t>format collected </a:t>
            </a:r>
            <a:r>
              <a:rPr lang="en-US" sz="2000" dirty="0"/>
              <a:t>in a standardized </a:t>
            </a:r>
            <a:r>
              <a:rPr lang="en-US" sz="2000" dirty="0" smtClean="0"/>
              <a:t>manner e.g</a:t>
            </a:r>
            <a:r>
              <a:rPr lang="en-US" sz="2000" dirty="0"/>
              <a:t>. surveys, closed-ended interviews, </a:t>
            </a:r>
            <a:r>
              <a:rPr lang="en-US" sz="2000" dirty="0" smtClean="0"/>
              <a:t>tests.</a:t>
            </a:r>
          </a:p>
          <a:p>
            <a:r>
              <a:rPr lang="en-US" sz="2000" b="1" dirty="0" smtClean="0"/>
              <a:t>Qualitative </a:t>
            </a:r>
            <a:r>
              <a:rPr lang="en-US" sz="2000" b="1" dirty="0"/>
              <a:t>data </a:t>
            </a:r>
            <a:endParaRPr lang="en-US" sz="2000" b="1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gather in </a:t>
            </a:r>
            <a:r>
              <a:rPr lang="en-US" sz="2000" dirty="0" smtClean="0"/>
              <a:t>extension </a:t>
            </a:r>
            <a:r>
              <a:rPr lang="en-US" sz="2000" dirty="0"/>
              <a:t>are more generalizable than </a:t>
            </a:r>
            <a:r>
              <a:rPr lang="en-US" sz="2000" dirty="0" smtClean="0"/>
              <a:t>quantitative </a:t>
            </a:r>
            <a:r>
              <a:rPr lang="en-US" sz="2000" dirty="0"/>
              <a:t>data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7329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Stage6:Report and evaluate research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83A09825-49F6-439C-8BC0-61716421A8F3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340768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Report research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Determine the  audience for the report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Structure the report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Write the report sensitively and accurately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/>
          </a:p>
          <a:p>
            <a:r>
              <a:rPr lang="en-GB" sz="2400" dirty="0" smtClean="0"/>
              <a:t>Evaluate research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Assess the  quality of research using recognized stands in a discipline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/>
              <a:t>Standards can come from the academic community, school districts, or federal or state agencies.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6907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7459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hlinkClick r:id="rId2"/>
              </a:rPr>
              <a:t>http://www.ipl.org/div/aplus/step1.htm</a:t>
            </a:r>
            <a:r>
              <a:rPr lang="en-US" sz="2800" b="1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hlinkClick r:id="rId3"/>
              </a:rPr>
              <a:t>http://www.networkedcranfield.com/cell/Assigment%20Submissions/research%20philosophy%20-%20issue%201%20-%20final.pdf</a:t>
            </a:r>
            <a:r>
              <a:rPr lang="en-US" sz="2800" b="1" dirty="0" smtClean="0"/>
              <a:t>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hlinkClick r:id="rId4"/>
              </a:rPr>
              <a:t>http://repository.wit.ie/1466/1/Choosing_the_Appropriate_Methodology_Understanding_Research_Philosophy_(RIKON_Group).pdf</a:t>
            </a:r>
            <a:r>
              <a:rPr lang="en-US" sz="2800" b="1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 smtClean="0">
                <a:hlinkClick r:id="rId5"/>
              </a:rPr>
              <a:t>http://www.is.cityu.edu.hk/staff/isrobert/phd/ch3.pdf</a:t>
            </a:r>
            <a:r>
              <a:rPr lang="en-US" sz="2800" b="1" dirty="0" smtClean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Useful references     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A1777A04-1246-4E90-AE13-3524B62546AA}" type="datetime1">
              <a:rPr lang="en-GB" sz="900" smtClean="0"/>
              <a:pPr/>
              <a:t>25/02/2015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413516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What is research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Why research is done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GB" sz="2800" b="1" dirty="0" smtClean="0">
                <a:solidFill>
                  <a:srgbClr val="24107A"/>
                </a:solidFill>
              </a:rPr>
              <a:t> Steps involved in carrying out a research</a:t>
            </a: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8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  <a:p>
            <a:pPr>
              <a:lnSpc>
                <a:spcPct val="90000"/>
              </a:lnSpc>
              <a:defRPr/>
            </a:pPr>
            <a:endParaRPr lang="en-CA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details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66561" name="Picture 1" descr="C:\Users\Hoger\Desktop\re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357430"/>
            <a:ext cx="6038850" cy="4095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</a:t>
            </a:r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6B5B913-1377-409B-8D70-2F3082A6CAA1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214422"/>
            <a:ext cx="8072494" cy="40934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dirty="0" smtClean="0"/>
          </a:p>
        </p:txBody>
      </p:sp>
      <p:sp>
        <p:nvSpPr>
          <p:cNvPr id="15" name="TextBox 14"/>
          <p:cNvSpPr txBox="1"/>
          <p:nvPr/>
        </p:nvSpPr>
        <p:spPr>
          <a:xfrm rot="20324696">
            <a:off x="2567291" y="2426652"/>
            <a:ext cx="459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Thank you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??????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6907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research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16E3FE1B-7A74-4825-932A-ACFDB82D269A}" type="datetime1">
              <a:rPr lang="en-GB" sz="900" smtClean="0"/>
              <a:pPr/>
              <a:t>25/02/2015</a:t>
            </a:fld>
            <a:endParaRPr lang="en-GB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340768"/>
            <a:ext cx="7836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Research can be defined </a:t>
            </a:r>
            <a:r>
              <a:rPr lang="en-GB" sz="2400" dirty="0" smtClean="0"/>
              <a:t>as: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S</a:t>
            </a:r>
            <a:r>
              <a:rPr lang="en-GB" sz="2400" dirty="0" smtClean="0"/>
              <a:t>earch </a:t>
            </a:r>
            <a:r>
              <a:rPr lang="en-GB" sz="2400" dirty="0"/>
              <a:t>for </a:t>
            </a:r>
            <a:r>
              <a:rPr lang="en-GB" sz="2400" dirty="0" smtClean="0"/>
              <a:t>knowledge.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/>
              <a:t>A</a:t>
            </a:r>
            <a:r>
              <a:rPr lang="en-GB" sz="2400" dirty="0" smtClean="0"/>
              <a:t>ny </a:t>
            </a:r>
            <a:r>
              <a:rPr lang="en-GB" sz="2400" dirty="0"/>
              <a:t>systematic investigation, with an open mind</a:t>
            </a:r>
            <a:r>
              <a:rPr lang="en-GB" sz="2400" dirty="0" smtClean="0"/>
              <a:t>, to </a:t>
            </a:r>
            <a:r>
              <a:rPr lang="en-GB" sz="2400" dirty="0"/>
              <a:t>establish novel facts, solve new or existing problems</a:t>
            </a:r>
            <a:r>
              <a:rPr lang="en-GB" sz="2400" dirty="0" smtClean="0"/>
              <a:t>, prove </a:t>
            </a:r>
            <a:r>
              <a:rPr lang="en-GB" sz="2400" dirty="0"/>
              <a:t>new ideas, or develop new theories. 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research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16E3FE1B-7A74-4825-932A-ACFDB82D269A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 l="18553" t="23017" r="19454" b="9284"/>
          <a:stretch>
            <a:fillRect/>
          </a:stretch>
        </p:blipFill>
        <p:spPr bwMode="auto">
          <a:xfrm>
            <a:off x="857224" y="1268760"/>
            <a:ext cx="750099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0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1675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Why research is done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2408038-BB15-457F-BED7-6EF42CE8580E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87042" name="Picture 2" descr="C:\Users\Hoger\Desktop\student seminars\ques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2071702" cy="285752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142976" y="4643446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When we have  questions</a:t>
            </a:r>
            <a:endParaRPr lang="en-GB" sz="2000" b="1" dirty="0"/>
          </a:p>
        </p:txBody>
      </p:sp>
      <p:pic>
        <p:nvPicPr>
          <p:cNvPr id="87043" name="Picture 3" descr="C:\Users\Hoger\Desktop\student seminars\InformationRese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857364"/>
            <a:ext cx="2143140" cy="292895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500430" y="4786322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When we need information</a:t>
            </a:r>
            <a:endParaRPr lang="en-GB" sz="2000" b="1" dirty="0"/>
          </a:p>
        </p:txBody>
      </p:sp>
      <p:pic>
        <p:nvPicPr>
          <p:cNvPr id="87044" name="Picture 4" descr="C:\Users\Hoger\Desktop\problem%20solve-thum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928802"/>
            <a:ext cx="2143140" cy="292895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15074" y="4857760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When we have a problem </a:t>
            </a: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5078313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How much time can you devote to it?</a:t>
            </a:r>
          </a:p>
          <a:p>
            <a:pPr lvl="1"/>
            <a:r>
              <a:rPr lang="en-US" sz="2400" b="1" dirty="0" smtClean="0"/>
              <a:t>- In what increments?</a:t>
            </a:r>
          </a:p>
          <a:p>
            <a:pPr lvl="1"/>
            <a:r>
              <a:rPr lang="en-US" sz="2400" b="1" dirty="0" smtClean="0"/>
              <a:t>- Over what period?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If you don’t set a time frame for research and writing, you will read and write endlessly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Set research time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pic>
        <p:nvPicPr>
          <p:cNvPr id="89090" name="Picture 2" descr="C:\Users\Hoger\Desktop\Time-for-Change-Job-Search-Strate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86124"/>
            <a:ext cx="5286412" cy="2928958"/>
          </a:xfrm>
          <a:prstGeom prst="rect">
            <a:avLst/>
          </a:prstGeom>
          <a:noFill/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E4D40AE3-DFA3-41B2-A213-DED5AA309C1A}" type="datetime1">
              <a:rPr lang="en-GB" sz="900" smtClean="0"/>
              <a:pPr/>
              <a:t>25/02/2015</a:t>
            </a:fld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31" y="1316667"/>
            <a:ext cx="8229600" cy="4525963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r</a:t>
            </a:r>
            <a:r>
              <a:rPr lang="en-GB" dirty="0" smtClean="0"/>
              <a:t>esearch </a:t>
            </a:r>
            <a:r>
              <a:rPr lang="en-GB" dirty="0"/>
              <a:t>process consists of series of actions or </a:t>
            </a:r>
            <a:r>
              <a:rPr lang="en-GB" dirty="0" smtClean="0"/>
              <a:t>steps necessary </a:t>
            </a:r>
            <a:r>
              <a:rPr lang="en-GB" dirty="0"/>
              <a:t>to effectively carry out research and the </a:t>
            </a:r>
            <a:r>
              <a:rPr lang="en-GB" dirty="0" smtClean="0"/>
              <a:t>desired sequencing of these steps. </a:t>
            </a:r>
          </a:p>
          <a:p>
            <a:r>
              <a:rPr lang="en-GB" dirty="0" smtClean="0"/>
              <a:t>To produce new knowledge, or to offer a new manner of understanding present knowledge.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651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52436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6670" y="343895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esearch  Process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9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97180"/>
            <a:ext cx="8321040" cy="1120458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Research Processes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1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16632" y="1173056"/>
            <a:ext cx="1584176" cy="1228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Choosing a topic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663100" y="1412776"/>
            <a:ext cx="1828780" cy="921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Report and evaluate research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87714" y="3089830"/>
            <a:ext cx="1879828" cy="1115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Analyse </a:t>
            </a:r>
            <a:r>
              <a:rPr lang="en-GB" dirty="0"/>
              <a:t>and interpret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4727022" y="4988289"/>
            <a:ext cx="1879848" cy="113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and amount of information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732570" y="1916832"/>
            <a:ext cx="1580456" cy="1147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Identify the research problem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872866" y="4028794"/>
            <a:ext cx="1587566" cy="991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Literature review</a:t>
            </a:r>
          </a:p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1927628" y="5027430"/>
            <a:ext cx="1879848" cy="113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 data</a:t>
            </a:r>
            <a:endParaRPr lang="en-GB" dirty="0"/>
          </a:p>
        </p:txBody>
      </p:sp>
      <p:sp>
        <p:nvSpPr>
          <p:cNvPr id="22" name="Notched Right Arrow 21"/>
          <p:cNvSpPr/>
          <p:nvPr/>
        </p:nvSpPr>
        <p:spPr>
          <a:xfrm rot="1343074">
            <a:off x="6065513" y="1783200"/>
            <a:ext cx="864096" cy="268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7100130" y="3387407"/>
            <a:ext cx="864096" cy="268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Notched Right Arrow 25"/>
          <p:cNvSpPr/>
          <p:nvPr/>
        </p:nvSpPr>
        <p:spPr>
          <a:xfrm rot="8808432">
            <a:off x="6593257" y="5220621"/>
            <a:ext cx="864096" cy="268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Notched Right Arrow 26"/>
          <p:cNvSpPr/>
          <p:nvPr/>
        </p:nvSpPr>
        <p:spPr>
          <a:xfrm rot="10800000">
            <a:off x="3825960" y="5569679"/>
            <a:ext cx="864096" cy="268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Notched Right Arrow 27"/>
          <p:cNvSpPr/>
          <p:nvPr/>
        </p:nvSpPr>
        <p:spPr>
          <a:xfrm rot="14943929">
            <a:off x="1843762" y="4511199"/>
            <a:ext cx="864096" cy="2689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otched Right Arrow 28"/>
          <p:cNvSpPr/>
          <p:nvPr/>
        </p:nvSpPr>
        <p:spPr>
          <a:xfrm rot="18301710">
            <a:off x="1434048" y="2630233"/>
            <a:ext cx="864096" cy="1994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9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4893647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There are three possibilities </a:t>
            </a:r>
          </a:p>
          <a:p>
            <a:r>
              <a:rPr lang="en-US" sz="2400" b="1" dirty="0" smtClean="0"/>
              <a:t>1- Topic is given to you with a title </a:t>
            </a:r>
          </a:p>
          <a:p>
            <a:r>
              <a:rPr lang="en-US" sz="2400" b="1" dirty="0" smtClean="0"/>
              <a:t>2- Topic is given to you with out a title</a:t>
            </a:r>
          </a:p>
          <a:p>
            <a:r>
              <a:rPr lang="en-US" sz="2400" b="1" dirty="0" smtClean="0"/>
              <a:t>3- Topic and title are unknown / new research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sz="2400" b="1" dirty="0" smtClean="0"/>
          </a:p>
          <a:p>
            <a:endParaRPr lang="en-US" sz="3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 1: Choosing a topic      </a:t>
            </a:r>
            <a:endParaRPr lang="en-GB" sz="3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BB0F2760-0181-45CE-98F9-066D4FB78F08}" type="datetime1">
              <a:rPr lang="en-GB" sz="900" smtClean="0"/>
              <a:pPr/>
              <a:t>25/02/2015</a:t>
            </a:fld>
            <a:endParaRPr lang="en-GB" sz="900" dirty="0"/>
          </a:p>
        </p:txBody>
      </p:sp>
      <p:pic>
        <p:nvPicPr>
          <p:cNvPr id="90114" name="Picture 2" descr="C:\Users\Hoger\Desktop\student seminars\venn-select-speech-topi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78016"/>
            <a:ext cx="3810000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6502</TotalTime>
  <Words>846</Words>
  <Application>Microsoft Office PowerPoint</Application>
  <PresentationFormat>On-screen Show (4:3)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Arial</vt:lpstr>
      <vt:lpstr>Bodoni MT</vt:lpstr>
      <vt:lpstr>Calibri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Omed Ahmed</cp:lastModifiedBy>
  <cp:revision>423</cp:revision>
  <dcterms:created xsi:type="dcterms:W3CDTF">2011-09-22T23:33:55Z</dcterms:created>
  <dcterms:modified xsi:type="dcterms:W3CDTF">2015-02-25T07:55:04Z</dcterms:modified>
</cp:coreProperties>
</file>