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65" r:id="rId4"/>
    <p:sldId id="366" r:id="rId5"/>
    <p:sldId id="367" r:id="rId6"/>
    <p:sldId id="371" r:id="rId7"/>
    <p:sldId id="369" r:id="rId8"/>
    <p:sldId id="368" r:id="rId9"/>
    <p:sldId id="372" r:id="rId10"/>
    <p:sldId id="375" r:id="rId11"/>
    <p:sldId id="373" r:id="rId12"/>
    <p:sldId id="3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4107A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844" autoAdjust="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5/7/2014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8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3723-44C7-49CB-97EF-C3D7D202D8F2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BC5-6D85-4D8D-AA8E-6E59F09ACA12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C88-A724-4643-B01B-59E68817F9F1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3C2-BF9E-4549-A717-B6356EEB3A91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AD3A-B89E-4436-8748-E5E92E291C8F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B8-4961-4044-999B-1CB171283A84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04B-B5CF-43A0-9D1E-0569520C54F9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EC5-C20F-4C6D-9443-131CF7EDC35B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B0C-91C0-4AB4-A44F-CBB17AFB70A0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C58B-1261-4783-8593-4A337781E4B6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2185-B640-40B3-A44E-30CB75BC5E5B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AdvertiseYourBusinessForFre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307181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GB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800" dirty="0" smtClean="0"/>
              <a:t>Human Development University                                             Computer Science Department </a:t>
            </a:r>
            <a:endParaRPr lang="en-GB" sz="8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857224" y="6356350"/>
            <a:ext cx="1733576" cy="365125"/>
          </a:xfrm>
        </p:spPr>
        <p:txBody>
          <a:bodyPr/>
          <a:lstStyle/>
          <a:p>
            <a:fld id="{DC07CD82-4EA1-4A77-B62C-18203B3521C6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1214422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Lecture 8</a:t>
            </a:r>
          </a:p>
          <a:p>
            <a:pPr algn="ctr"/>
            <a:endParaRPr lang="en-GB" sz="7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GB" sz="7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Translation </a:t>
            </a:r>
            <a:endParaRPr lang="en-GB" sz="7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C:\Users\UHD\Desktop\translation-advanced-resource-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76500"/>
            <a:ext cx="4357718" cy="3595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42844" y="16907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-1535155" y="2764712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Heptagon 9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Source language </a:t>
            </a:r>
            <a:r>
              <a:rPr lang="en-GB" sz="3600" b="1" dirty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translation</a:t>
            </a:r>
          </a:p>
        </p:txBody>
      </p:sp>
      <p:sp>
        <p:nvSpPr>
          <p:cNvPr id="12" name="Footer Placeholder 21"/>
          <p:cNvSpPr txBox="1">
            <a:spLocks/>
          </p:cNvSpPr>
          <p:nvPr/>
        </p:nvSpPr>
        <p:spPr>
          <a:xfrm>
            <a:off x="3214678" y="62865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13" name="Date Placeholder 23"/>
          <p:cNvSpPr txBox="1">
            <a:spLocks/>
          </p:cNvSpPr>
          <p:nvPr/>
        </p:nvSpPr>
        <p:spPr>
          <a:xfrm>
            <a:off x="642910" y="6286520"/>
            <a:ext cx="173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5" y="1122848"/>
            <a:ext cx="8392446" cy="409342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3) </a:t>
            </a:r>
            <a:r>
              <a:rPr lang="en-US" sz="3200" b="1" dirty="0" smtClean="0">
                <a:solidFill>
                  <a:srgbClr val="FF0000"/>
                </a:solidFill>
              </a:rPr>
              <a:t>faithful translation:</a:t>
            </a:r>
            <a:endParaRPr lang="en-US" sz="3200" b="1" dirty="0" smtClean="0"/>
          </a:p>
          <a:p>
            <a:r>
              <a:rPr lang="en-US" sz="2800" dirty="0" smtClean="0"/>
              <a:t>stays, if possible, within the constraints of the grammatical structures of the target text.</a:t>
            </a:r>
          </a:p>
          <a:p>
            <a:r>
              <a:rPr lang="en-GB" sz="2800" dirty="0" smtClean="0">
                <a:solidFill>
                  <a:schemeClr val="tx2"/>
                </a:solidFill>
              </a:rPr>
              <a:t>I played football </a:t>
            </a:r>
          </a:p>
          <a:p>
            <a:r>
              <a:rPr lang="en-GB" sz="2800" dirty="0" smtClean="0">
                <a:solidFill>
                  <a:schemeClr val="tx2"/>
                </a:solidFill>
              </a:rPr>
              <a:t>I have played football </a:t>
            </a:r>
          </a:p>
          <a:p>
            <a:r>
              <a:rPr lang="en-US" sz="3200" b="1" dirty="0" smtClean="0"/>
              <a:t>4) </a:t>
            </a:r>
            <a:r>
              <a:rPr lang="en-US" sz="3200" b="1" dirty="0" smtClean="0">
                <a:solidFill>
                  <a:srgbClr val="FF0000"/>
                </a:solidFill>
              </a:rPr>
              <a:t>semantic translation: </a:t>
            </a:r>
            <a:r>
              <a:rPr lang="en-US" sz="2800" dirty="0" smtClean="0"/>
              <a:t>more emphasis on naturalness than </a:t>
            </a:r>
            <a:r>
              <a:rPr lang="en-US" sz="2800" dirty="0"/>
              <a:t>in faithful translation;</a:t>
            </a:r>
            <a:endParaRPr lang="en-US" sz="2800" dirty="0" smtClean="0"/>
          </a:p>
          <a:p>
            <a:r>
              <a:rPr lang="en-GB" sz="2800" b="1" dirty="0" smtClean="0">
                <a:solidFill>
                  <a:schemeClr val="tx2"/>
                </a:solidFill>
              </a:rPr>
              <a:t>“we will</a:t>
            </a:r>
            <a:r>
              <a:rPr lang="en-GB" sz="2800" dirty="0" smtClean="0">
                <a:solidFill>
                  <a:schemeClr val="tx2"/>
                </a:solidFill>
              </a:rPr>
              <a:t> not tire,</a:t>
            </a:r>
            <a:r>
              <a:rPr lang="en-GB" sz="2800" dirty="0">
                <a:solidFill>
                  <a:schemeClr val="tx2"/>
                </a:solidFill>
              </a:rPr>
              <a:t> </a:t>
            </a:r>
            <a:r>
              <a:rPr lang="en-GB" sz="2800" b="1" dirty="0">
                <a:solidFill>
                  <a:schemeClr val="tx2"/>
                </a:solidFill>
              </a:rPr>
              <a:t>we will</a:t>
            </a:r>
            <a:r>
              <a:rPr lang="en-GB" sz="2800" dirty="0">
                <a:solidFill>
                  <a:schemeClr val="tx2"/>
                </a:solidFill>
              </a:rPr>
              <a:t> not falter, and </a:t>
            </a:r>
            <a:r>
              <a:rPr lang="en-GB" sz="2800" b="1" dirty="0">
                <a:solidFill>
                  <a:schemeClr val="tx2"/>
                </a:solidFill>
              </a:rPr>
              <a:t>we will</a:t>
            </a:r>
            <a:r>
              <a:rPr lang="en-GB" sz="2800" dirty="0">
                <a:solidFill>
                  <a:schemeClr val="tx2"/>
                </a:solidFill>
              </a:rPr>
              <a:t> not fail</a:t>
            </a:r>
            <a:r>
              <a:rPr lang="en-GB" sz="2800" dirty="0" smtClean="0">
                <a:solidFill>
                  <a:schemeClr val="tx2"/>
                </a:solidFill>
              </a:rPr>
              <a:t>.” </a:t>
            </a:r>
            <a:r>
              <a:rPr lang="en-GB" sz="2800" dirty="0">
                <a:solidFill>
                  <a:schemeClr val="tx2"/>
                </a:solidFill>
              </a:rPr>
              <a:t>president </a:t>
            </a:r>
            <a:r>
              <a:rPr lang="en-GB" sz="2800" dirty="0" smtClean="0">
                <a:solidFill>
                  <a:schemeClr val="tx2"/>
                </a:solidFill>
              </a:rPr>
              <a:t>Bush says.</a:t>
            </a:r>
            <a:r>
              <a:rPr lang="en-US" sz="2800" dirty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37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692696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47177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27080" y="7548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Target language focus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060" y="764704"/>
            <a:ext cx="8105554" cy="507831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adaptation</a:t>
            </a:r>
            <a:r>
              <a:rPr lang="en-US" sz="2800" dirty="0" smtClean="0"/>
              <a:t>: the freest form of translation and</a:t>
            </a:r>
          </a:p>
          <a:p>
            <a:r>
              <a:rPr lang="en-US" sz="2800" dirty="0" smtClean="0"/>
              <a:t>more of a target language/culture based interpretation of the source text </a:t>
            </a:r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 free translation</a:t>
            </a:r>
            <a:r>
              <a:rPr lang="en-US" sz="3200" b="1" dirty="0" smtClean="0"/>
              <a:t>: </a:t>
            </a:r>
            <a:r>
              <a:rPr lang="en-US" sz="2800" dirty="0" smtClean="0"/>
              <a:t>focuses on the content of the target text rather than the form. </a:t>
            </a:r>
          </a:p>
          <a:p>
            <a:r>
              <a:rPr lang="en-US" sz="2800" dirty="0" smtClean="0"/>
              <a:t>Meaning is important…..</a:t>
            </a:r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3) idiomatic translation: </a:t>
            </a:r>
            <a:r>
              <a:rPr lang="en-US" sz="2800" dirty="0" smtClean="0"/>
              <a:t>makes use of idioms and phrases that are not present in the source text.</a:t>
            </a:r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4) communicative translation: </a:t>
            </a:r>
            <a:r>
              <a:rPr lang="en-US" sz="2800" dirty="0" smtClean="0"/>
              <a:t>aims at reproducing the exact message of the source text content-wise and context-wise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Types of translation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214422"/>
            <a:ext cx="7929618" cy="403187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Financial translation and interpretation 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Legal translation and interpretation 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Literary translation 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Medical translation and interpretation 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Scientific translation and interpretation 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Technical translation and interpretation </a:t>
            </a:r>
          </a:p>
          <a:p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 smtClean="0"/>
          </a:p>
        </p:txBody>
      </p:sp>
      <p:pic>
        <p:nvPicPr>
          <p:cNvPr id="5122" name="Picture 2" descr="C:\Users\UHD\Desktop\medic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643446"/>
            <a:ext cx="1785950" cy="1000132"/>
          </a:xfrm>
          <a:prstGeom prst="rect">
            <a:avLst/>
          </a:prstGeom>
          <a:noFill/>
        </p:spPr>
      </p:pic>
      <p:pic>
        <p:nvPicPr>
          <p:cNvPr id="5123" name="Picture 3" descr="C:\Users\UHD\Desktop\technic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643446"/>
            <a:ext cx="1857388" cy="1071570"/>
          </a:xfrm>
          <a:prstGeom prst="rect">
            <a:avLst/>
          </a:prstGeom>
          <a:noFill/>
        </p:spPr>
      </p:pic>
      <p:pic>
        <p:nvPicPr>
          <p:cNvPr id="5124" name="Picture 4" descr="C:\Users\UHD\Desktop\iicmanager_upload_img_londra_traduzioni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572008"/>
            <a:ext cx="2286016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72272"/>
            <a:ext cx="571472" cy="285728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</a:t>
            </a:r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6B5B913-1377-409B-8D70-2F3082A6CAA1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214422"/>
            <a:ext cx="8072494" cy="40934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dirty="0" smtClean="0"/>
          </a:p>
        </p:txBody>
      </p:sp>
      <p:sp>
        <p:nvSpPr>
          <p:cNvPr id="15" name="TextBox 14"/>
          <p:cNvSpPr txBox="1"/>
          <p:nvPr/>
        </p:nvSpPr>
        <p:spPr>
          <a:xfrm rot="20324696">
            <a:off x="2567291" y="2426652"/>
            <a:ext cx="459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Thank you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??????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 details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1071547"/>
            <a:ext cx="8072494" cy="29238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24107A"/>
                </a:solidFill>
              </a:rPr>
              <a:t> What is translation</a:t>
            </a:r>
          </a:p>
          <a:p>
            <a:pPr lv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24107A"/>
                </a:solidFill>
              </a:rPr>
              <a:t> Translation process </a:t>
            </a:r>
          </a:p>
          <a:p>
            <a:pPr lv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24107A"/>
                </a:solidFill>
              </a:rPr>
              <a:t> Translation types </a:t>
            </a:r>
          </a:p>
          <a:p>
            <a:pPr lvl="0">
              <a:buFont typeface="Arial" pitchFamily="34" charset="0"/>
              <a:buChar char="•"/>
            </a:pPr>
            <a:r>
              <a:rPr lang="en-GB" sz="4000" b="1" dirty="0" smtClean="0">
                <a:solidFill>
                  <a:srgbClr val="24107A"/>
                </a:solidFill>
              </a:rPr>
              <a:t> Translation strategies </a:t>
            </a:r>
          </a:p>
          <a:p>
            <a:pPr lvl="0"/>
            <a:endParaRPr lang="en-GB" sz="2400" b="1" dirty="0" smtClean="0">
              <a:solidFill>
                <a:srgbClr val="2410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What is translation     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2"/>
            <a:ext cx="7929618" cy="403187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</p:txBody>
      </p:sp>
      <p:pic>
        <p:nvPicPr>
          <p:cNvPr id="2050" name="Picture 2" descr="C:\Users\UHD\Desktop\Adobe_Illustrator_Tex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357298"/>
            <a:ext cx="2357454" cy="2143140"/>
          </a:xfrm>
          <a:prstGeom prst="rect">
            <a:avLst/>
          </a:prstGeom>
          <a:noFill/>
        </p:spPr>
      </p:pic>
      <p:pic>
        <p:nvPicPr>
          <p:cNvPr id="2051" name="Picture 3" descr="C:\Users\UHD\Desktop\Adobe_GoLive_TEX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2643206" cy="2214578"/>
          </a:xfrm>
          <a:prstGeom prst="rect">
            <a:avLst/>
          </a:prstGeom>
          <a:noFill/>
        </p:spPr>
      </p:pic>
      <p:pic>
        <p:nvPicPr>
          <p:cNvPr id="2052" name="Picture 4" descr="C:\Users\UHD\Desktop\kh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786190"/>
            <a:ext cx="2466975" cy="184785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71472" y="357187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Source Language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86512" y="3429000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Target Language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571501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Translator</a:t>
            </a:r>
            <a:endParaRPr lang="en-US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571736" y="2786058"/>
            <a:ext cx="1285884" cy="1285884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393537" y="2893215"/>
            <a:ext cx="1143008" cy="107157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UHD\Desktop\untitled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071546"/>
            <a:ext cx="2500330" cy="2357454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 rot="5400000" flipH="1" flipV="1">
            <a:off x="4001290" y="3713958"/>
            <a:ext cx="1285884" cy="1588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Translation process     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2"/>
            <a:ext cx="7929618" cy="255454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786190"/>
            <a:ext cx="5715040" cy="258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UHD\Desktop\what is transal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85860"/>
            <a:ext cx="6500858" cy="260033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57224" y="2000240"/>
            <a:ext cx="928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1.</a:t>
            </a:r>
            <a:endParaRPr lang="en-US" sz="6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662" y="4214818"/>
            <a:ext cx="8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2.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Professional translation stages      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2"/>
            <a:ext cx="7929618" cy="403187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</p:txBody>
      </p:sp>
      <p:pic>
        <p:nvPicPr>
          <p:cNvPr id="3074" name="Picture 2" descr="C:\Users\UHD\Desktop\translation-pro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28670"/>
            <a:ext cx="7000924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Translation terminology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214422"/>
            <a:ext cx="7929618" cy="501675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b="1" i="1" dirty="0" smtClean="0">
                <a:solidFill>
                  <a:srgbClr val="FF0000"/>
                </a:solidFill>
              </a:rPr>
              <a:t>Source language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The language of the original message. </a:t>
            </a:r>
          </a:p>
          <a:p>
            <a:pPr>
              <a:buFont typeface="Arial" pitchFamily="34" charset="0"/>
              <a:buChar char="•"/>
            </a:pPr>
            <a:r>
              <a:rPr lang="en-GB" sz="3200" b="1" i="1" dirty="0" smtClean="0">
                <a:solidFill>
                  <a:srgbClr val="FF0000"/>
                </a:solidFill>
              </a:rPr>
              <a:t>Target language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The language of the resulting translation or interpretation. </a:t>
            </a:r>
          </a:p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b="1" i="1" dirty="0" smtClean="0"/>
              <a:t>A language</a:t>
            </a:r>
            <a:r>
              <a:rPr lang="en-GB" sz="3200" b="1" dirty="0" smtClean="0"/>
              <a:t> </a:t>
            </a:r>
            <a:r>
              <a:rPr lang="en-GB" sz="3200" dirty="0" smtClean="0"/>
              <a:t>- Native language</a:t>
            </a:r>
            <a:br>
              <a:rPr lang="en-GB" sz="3200" dirty="0" smtClean="0"/>
            </a:br>
            <a:r>
              <a:rPr lang="en-GB" sz="3200" b="1" i="1" dirty="0" smtClean="0"/>
              <a:t>B language</a:t>
            </a:r>
            <a:r>
              <a:rPr lang="en-GB" sz="3200" b="1" dirty="0" smtClean="0"/>
              <a:t> </a:t>
            </a:r>
            <a:r>
              <a:rPr lang="en-GB" sz="3200" dirty="0" smtClean="0"/>
              <a:t>- Fluent language</a:t>
            </a:r>
            <a:br>
              <a:rPr lang="en-GB" sz="3200" dirty="0" smtClean="0"/>
            </a:br>
            <a:r>
              <a:rPr lang="en-GB" sz="3200" b="1" i="1" dirty="0" smtClean="0"/>
              <a:t>C language</a:t>
            </a:r>
            <a:r>
              <a:rPr lang="en-GB" sz="3200" b="1" dirty="0" smtClean="0"/>
              <a:t> </a:t>
            </a:r>
            <a:r>
              <a:rPr lang="en-GB" sz="3200" dirty="0" smtClean="0"/>
              <a:t>- Working language</a:t>
            </a:r>
            <a:br>
              <a:rPr lang="en-GB" sz="3200" dirty="0" smtClean="0"/>
            </a:br>
            <a:endParaRPr lang="en-GB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Translation vs. Interpretation      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2"/>
            <a:ext cx="7929618" cy="501675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Translation is written </a:t>
            </a:r>
            <a:r>
              <a:rPr lang="en-GB" sz="3200" dirty="0" smtClean="0"/>
              <a:t>- it involves taking a written text (such as a book or an article) and translating it in writing into the target language. </a:t>
            </a:r>
            <a:endParaRPr lang="en-US" sz="3200" dirty="0" smtClean="0"/>
          </a:p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b="1" dirty="0" smtClean="0">
                <a:solidFill>
                  <a:srgbClr val="FF0000"/>
                </a:solidFill>
              </a:rPr>
              <a:t>Interpretation is oral </a:t>
            </a:r>
            <a:r>
              <a:rPr lang="en-GB" sz="3200" dirty="0" smtClean="0"/>
              <a:t>- it refers to listening to something spoken (a speech or phone conversation) and interpreting it, orally, into the target language.</a:t>
            </a:r>
          </a:p>
          <a:p>
            <a:endParaRPr lang="en-GB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Translation strategies      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2"/>
            <a:ext cx="7929618" cy="255454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 l="22511" t="18554" r="22035" b="31641"/>
          <a:stretch>
            <a:fillRect/>
          </a:stretch>
        </p:blipFill>
        <p:spPr bwMode="auto">
          <a:xfrm>
            <a:off x="857224" y="1285860"/>
            <a:ext cx="764386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764712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3265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Source language </a:t>
            </a:r>
            <a:r>
              <a:rPr lang="en-GB" sz="3600" b="1" dirty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ranslation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07/05/2014</a:t>
            </a:fld>
            <a:endParaRPr lang="en-GB" sz="9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858016" y="6286520"/>
            <a:ext cx="1733576" cy="365125"/>
          </a:xfrm>
        </p:spPr>
        <p:txBody>
          <a:bodyPr/>
          <a:lstStyle/>
          <a:p>
            <a:r>
              <a:rPr lang="en-GB" sz="800" dirty="0" smtClean="0"/>
              <a:t>Mr. </a:t>
            </a:r>
            <a:r>
              <a:rPr lang="en-GB" sz="900" dirty="0" err="1" smtClean="0"/>
              <a:t>Hoger</a:t>
            </a:r>
            <a:r>
              <a:rPr lang="en-GB" sz="800" dirty="0" smtClean="0"/>
              <a:t> Mahmud</a:t>
            </a:r>
            <a:endParaRPr lang="en-GB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1090718"/>
            <a:ext cx="8643965" cy="513986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1) </a:t>
            </a:r>
            <a:r>
              <a:rPr lang="en-US" sz="3200" b="1" dirty="0" smtClean="0">
                <a:solidFill>
                  <a:srgbClr val="FF0000"/>
                </a:solidFill>
              </a:rPr>
              <a:t>word-for-word translation</a:t>
            </a:r>
            <a:r>
              <a:rPr lang="en-US" sz="3200" b="1" dirty="0" smtClean="0"/>
              <a:t>: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word-for-word translation does not alter the grammar at all; you keep everything in the same order: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2400" b="1" i="1" dirty="0" smtClean="0">
                <a:solidFill>
                  <a:schemeClr val="tx2"/>
                </a:solidFill>
              </a:rPr>
              <a:t>I go to school</a:t>
            </a:r>
            <a:r>
              <a:rPr lang="en-GB" sz="2400" b="1" i="1" dirty="0" smtClean="0">
                <a:solidFill>
                  <a:schemeClr val="tx2"/>
                </a:solidFill>
              </a:rPr>
              <a:t>.</a:t>
            </a:r>
            <a:r>
              <a:rPr lang="en-GB" sz="2400" b="1" i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GB" sz="2400" b="1" i="1" dirty="0" smtClean="0">
              <a:solidFill>
                <a:schemeClr val="tx2"/>
              </a:solidFill>
            </a:endParaRPr>
          </a:p>
          <a:p>
            <a:r>
              <a:rPr lang="en-GB" sz="2400" b="1" i="1" dirty="0" smtClean="0">
                <a:solidFill>
                  <a:schemeClr val="tx2"/>
                </a:solidFill>
              </a:rPr>
              <a:t>The boy is eating the lunch</a:t>
            </a:r>
            <a:r>
              <a:rPr lang="en-GB" sz="2400" b="1" i="1" dirty="0" smtClean="0">
                <a:solidFill>
                  <a:schemeClr val="tx2"/>
                </a:solidFill>
              </a:rPr>
              <a:t>.</a:t>
            </a:r>
            <a:r>
              <a:rPr lang="en-GB" sz="2400" b="1" i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GB" sz="2400" b="1" i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Your English is a little rusty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  <a:r>
              <a:rPr lang="en-US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3200" b="1" dirty="0" smtClean="0"/>
              <a:t>2) </a:t>
            </a:r>
            <a:r>
              <a:rPr lang="en-US" sz="3200" b="1" dirty="0" smtClean="0">
                <a:solidFill>
                  <a:srgbClr val="FF0000"/>
                </a:solidFill>
              </a:rPr>
              <a:t>literal translation</a:t>
            </a:r>
            <a:r>
              <a:rPr lang="en-US" sz="3200" b="1" dirty="0" smtClean="0"/>
              <a:t>: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literal translation preserves the meaning of the words, but rearranges them so that they fit the syntax of their new language:</a:t>
            </a:r>
            <a:r>
              <a:rPr lang="en-GB" sz="2400" dirty="0">
                <a:solidFill>
                  <a:schemeClr val="tx2"/>
                </a:solidFill>
              </a:rPr>
              <a:t> </a:t>
            </a:r>
            <a:br>
              <a:rPr lang="en-GB" sz="2400" dirty="0">
                <a:solidFill>
                  <a:schemeClr val="tx2"/>
                </a:solidFill>
              </a:rPr>
            </a:br>
            <a:r>
              <a:rPr lang="en-GB" sz="2400" b="1" dirty="0" smtClean="0">
                <a:solidFill>
                  <a:schemeClr val="tx2"/>
                </a:solidFill>
              </a:rPr>
              <a:t>Give me a hand </a:t>
            </a:r>
            <a:r>
              <a:rPr lang="en-GB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GB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Sleep on it </a:t>
            </a:r>
            <a:endParaRPr lang="en-GB" sz="24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GB" sz="2400" b="1" dirty="0" smtClean="0">
                <a:solidFill>
                  <a:schemeClr val="tx2"/>
                </a:solidFill>
              </a:rPr>
              <a:t>Like the back of my hand </a:t>
            </a:r>
            <a:r>
              <a:rPr lang="en-GB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GB" sz="2400" b="1" dirty="0">
                <a:hlinkClick r:id="rId2"/>
              </a:rPr>
              <a:t>Advertise Your Business </a:t>
            </a:r>
            <a:r>
              <a:rPr lang="en-GB" sz="2400" b="1" dirty="0" smtClean="0">
                <a:hlinkClick r:id="rId2"/>
              </a:rPr>
              <a:t>Here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395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Omed Ahmed</cp:lastModifiedBy>
  <cp:revision>629</cp:revision>
  <dcterms:created xsi:type="dcterms:W3CDTF">2011-09-22T23:33:55Z</dcterms:created>
  <dcterms:modified xsi:type="dcterms:W3CDTF">2014-05-07T05:32:37Z</dcterms:modified>
</cp:coreProperties>
</file>