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56" r:id="rId2"/>
    <p:sldId id="257" r:id="rId3"/>
    <p:sldId id="258" r:id="rId4"/>
    <p:sldId id="269" r:id="rId5"/>
    <p:sldId id="270" r:id="rId6"/>
    <p:sldId id="271" r:id="rId7"/>
    <p:sldId id="285" r:id="rId8"/>
    <p:sldId id="272" r:id="rId9"/>
    <p:sldId id="273" r:id="rId10"/>
    <p:sldId id="274" r:id="rId11"/>
    <p:sldId id="275" r:id="rId12"/>
    <p:sldId id="276" r:id="rId13"/>
    <p:sldId id="278" r:id="rId14"/>
    <p:sldId id="286" r:id="rId15"/>
    <p:sldId id="279" r:id="rId16"/>
    <p:sldId id="280" r:id="rId17"/>
    <p:sldId id="281"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79" autoAdjust="0"/>
  </p:normalViewPr>
  <p:slideViewPr>
    <p:cSldViewPr>
      <p:cViewPr varScale="1">
        <p:scale>
          <a:sx n="65" d="100"/>
          <a:sy n="65" d="100"/>
        </p:scale>
        <p:origin x="15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2D2115-DE4F-4FB8-BC2D-69A9CA293DD2}" type="datetimeFigureOut">
              <a:rPr lang="en-US" smtClean="0"/>
              <a:pPr/>
              <a:t>12/23/2014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8A74E-C02E-4073-B46F-412CF21CF8CD}" type="slidenum">
              <a:rPr lang="en-US" smtClean="0"/>
              <a:pPr/>
              <a:t>‹#›</a:t>
            </a:fld>
            <a:endParaRPr lang="en-US"/>
          </a:p>
        </p:txBody>
      </p:sp>
    </p:spTree>
    <p:extLst>
      <p:ext uri="{BB962C8B-B14F-4D97-AF65-F5344CB8AC3E}">
        <p14:creationId xmlns:p14="http://schemas.microsoft.com/office/powerpoint/2010/main" val="3883773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5774C-3D9B-4E4E-A4E6-386AD23778BD}" type="datetimeFigureOut">
              <a:rPr lang="en-US" smtClean="0"/>
              <a:pPr/>
              <a:t>12/23/2014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6AB99B-0EAF-4800-A17E-9E0B54B44398}" type="slidenum">
              <a:rPr lang="en-US" smtClean="0"/>
              <a:pPr/>
              <a:t>‹#›</a:t>
            </a:fld>
            <a:endParaRPr lang="en-US"/>
          </a:p>
        </p:txBody>
      </p:sp>
    </p:spTree>
    <p:extLst>
      <p:ext uri="{BB962C8B-B14F-4D97-AF65-F5344CB8AC3E}">
        <p14:creationId xmlns:p14="http://schemas.microsoft.com/office/powerpoint/2010/main" val="10121507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6AB99B-0EAF-4800-A17E-9E0B54B44398}" type="slidenum">
              <a:rPr lang="en-US" smtClean="0"/>
              <a:pPr/>
              <a:t>1</a:t>
            </a:fld>
            <a:endParaRPr lang="en-US"/>
          </a:p>
        </p:txBody>
      </p:sp>
    </p:spTree>
    <p:extLst>
      <p:ext uri="{BB962C8B-B14F-4D97-AF65-F5344CB8AC3E}">
        <p14:creationId xmlns:p14="http://schemas.microsoft.com/office/powerpoint/2010/main" val="70435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BA6AB99B-0EAF-4800-A17E-9E0B54B44398}" type="slidenum">
              <a:rPr lang="en-US" smtClean="0"/>
              <a:pPr/>
              <a:t>2</a:t>
            </a:fld>
            <a:endParaRPr lang="en-US"/>
          </a:p>
        </p:txBody>
      </p:sp>
    </p:spTree>
    <p:extLst>
      <p:ext uri="{BB962C8B-B14F-4D97-AF65-F5344CB8AC3E}">
        <p14:creationId xmlns:p14="http://schemas.microsoft.com/office/powerpoint/2010/main" val="361520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A6AB99B-0EAF-4800-A17E-9E0B54B44398}" type="slidenum">
              <a:rPr lang="en-US" smtClean="0"/>
              <a:pPr/>
              <a:t>7</a:t>
            </a:fld>
            <a:endParaRPr lang="en-US"/>
          </a:p>
        </p:txBody>
      </p:sp>
    </p:spTree>
    <p:extLst>
      <p:ext uri="{BB962C8B-B14F-4D97-AF65-F5344CB8AC3E}">
        <p14:creationId xmlns:p14="http://schemas.microsoft.com/office/powerpoint/2010/main" val="13715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B99B-0EAF-4800-A17E-9E0B54B44398}" type="slidenum">
              <a:rPr lang="en-US" smtClean="0"/>
              <a:pPr/>
              <a:t>8</a:t>
            </a:fld>
            <a:endParaRPr lang="en-US"/>
          </a:p>
        </p:txBody>
      </p:sp>
    </p:spTree>
    <p:extLst>
      <p:ext uri="{BB962C8B-B14F-4D97-AF65-F5344CB8AC3E}">
        <p14:creationId xmlns:p14="http://schemas.microsoft.com/office/powerpoint/2010/main" val="218494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918EC93-5B22-47B0-B6B3-A1EB4637E7B8}" type="datetime1">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210235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20DAE08-8219-4F6C-AD63-C4A1BDD4F71D}" type="datetime1">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333520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99490B-BAA4-4EE7-A471-952A28A34CD9}" type="datetime1">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126190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A679212-6D71-4A70-B1C3-D28C36C5605A}" type="datetime1">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52987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4E86C0-8C35-4B9C-A5B8-4FB915515C04}" type="datetime1">
              <a:rPr lang="en-US" smtClean="0"/>
              <a:pPr/>
              <a:t>12/23/2014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175182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D6975F-FED6-4FA9-AA2F-E1ECDC4D2BDD}" type="datetime1">
              <a:rPr lang="en-US" smtClean="0"/>
              <a:pPr/>
              <a:t>12/23/2014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9270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6C31951-25C5-46AD-BFAA-3A132261B8A2}" type="datetime1">
              <a:rPr lang="en-US" smtClean="0"/>
              <a:pPr/>
              <a:t>12/23/2014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187440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E60FD1-2F81-40D0-BA42-F0F5B1870FD9}" type="datetime1">
              <a:rPr lang="en-US" smtClean="0"/>
              <a:pPr/>
              <a:t>12/23/2014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201239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0D30C-D459-44D4-B0B7-23B7959BF7B0}" type="datetime1">
              <a:rPr lang="en-US" smtClean="0"/>
              <a:pPr/>
              <a:t>12/23/2014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326314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8D18A-9EAB-4732-A1A2-D9972C5FBF0D}" type="datetime1">
              <a:rPr lang="en-US" smtClean="0"/>
              <a:pPr/>
              <a:t>12/23/2014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391803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733D7-DA24-4CAA-BAE9-56380E670EFD}" type="datetime1">
              <a:rPr lang="en-US" smtClean="0"/>
              <a:pPr/>
              <a:t>12/23/2014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770C6-5DFF-42B0-B123-717D6DC7D1D0}" type="slidenum">
              <a:rPr lang="en-US" smtClean="0"/>
              <a:pPr/>
              <a:t>‹#›</a:t>
            </a:fld>
            <a:endParaRPr lang="en-US"/>
          </a:p>
        </p:txBody>
      </p:sp>
    </p:spTree>
    <p:extLst>
      <p:ext uri="{BB962C8B-B14F-4D97-AF65-F5344CB8AC3E}">
        <p14:creationId xmlns:p14="http://schemas.microsoft.com/office/powerpoint/2010/main" val="6849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E13C77C-9658-47ED-992A-80BE97F5F608}" type="datetime1">
              <a:rPr lang="en-US" smtClean="0"/>
              <a:pPr/>
              <a:t>12/23/2014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C770C6-5DFF-42B0-B123-717D6DC7D1D0}" type="slidenum">
              <a:rPr lang="en-US" smtClean="0"/>
              <a:pPr/>
              <a:t>‹#›</a:t>
            </a:fld>
            <a:endParaRPr lang="en-US"/>
          </a:p>
        </p:txBody>
      </p:sp>
    </p:spTree>
    <p:extLst>
      <p:ext uri="{BB962C8B-B14F-4D97-AF65-F5344CB8AC3E}">
        <p14:creationId xmlns:p14="http://schemas.microsoft.com/office/powerpoint/2010/main" val="3462809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1.bp.blogspot.com/-UhGYcY2nOms/TlglROYxlUI/AAAAAAAAAGw/dSI7g_VjtTA/s1600/informal+letter+format.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76400"/>
            <a:ext cx="7809271" cy="1372562"/>
          </a:xfrm>
        </p:spPr>
        <p:txBody>
          <a:bodyPr>
            <a:normAutofit/>
          </a:bodyPr>
          <a:lstStyle/>
          <a:p>
            <a:pPr algn="ctr"/>
            <a:r>
              <a:rPr lang="en-US" b="1" dirty="0" smtClean="0">
                <a:effectLst/>
              </a:rPr>
              <a:t/>
            </a:r>
            <a:br>
              <a:rPr lang="en-US" b="1" dirty="0" smtClean="0">
                <a:effectLst/>
              </a:rPr>
            </a:br>
            <a:r>
              <a:rPr lang="en-US" b="1" dirty="0" smtClean="0">
                <a:effectLst/>
              </a:rPr>
              <a:t>Formal </a:t>
            </a:r>
            <a:r>
              <a:rPr lang="en-US" b="1" dirty="0" smtClean="0">
                <a:effectLst/>
              </a:rPr>
              <a:t>letter and informal letter</a:t>
            </a:r>
            <a:endParaRPr lang="en-US" b="1" dirty="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65127"/>
            <a:ext cx="7886700" cy="473074"/>
          </a:xfrm>
        </p:spPr>
        <p:txBody>
          <a:bodyPr>
            <a:normAutofit fontScale="90000"/>
          </a:bodyPr>
          <a:lstStyle/>
          <a:p>
            <a:r>
              <a:rPr lang="en-US" b="1" dirty="0" smtClean="0">
                <a:solidFill>
                  <a:schemeClr val="accent1">
                    <a:lumMod val="50000"/>
                  </a:schemeClr>
                </a:solidFill>
              </a:rPr>
              <a:t>The language used is simple and friendly</a:t>
            </a:r>
            <a:endParaRPr lang="en-US" b="1" dirty="0">
              <a:solidFill>
                <a:schemeClr val="accent1">
                  <a:lumMod val="50000"/>
                </a:schemeClr>
              </a:solidFill>
            </a:endParaRPr>
          </a:p>
        </p:txBody>
      </p:sp>
      <p:sp>
        <p:nvSpPr>
          <p:cNvPr id="2" name="Content Placeholder 1"/>
          <p:cNvSpPr>
            <a:spLocks noGrp="1"/>
          </p:cNvSpPr>
          <p:nvPr>
            <p:ph idx="1"/>
          </p:nvPr>
        </p:nvSpPr>
        <p:spPr>
          <a:xfrm>
            <a:off x="609600" y="1066800"/>
            <a:ext cx="7886700" cy="4351338"/>
          </a:xfrm>
        </p:spPr>
        <p:txBody>
          <a:bodyPr/>
          <a:lstStyle/>
          <a:p>
            <a:pPr>
              <a:buNone/>
            </a:pPr>
            <a:r>
              <a:rPr lang="en-US" dirty="0" smtClean="0"/>
              <a:t> </a:t>
            </a:r>
          </a:p>
          <a:p>
            <a:pPr lvl="0">
              <a:buNone/>
            </a:pPr>
            <a:r>
              <a:rPr lang="en-US" dirty="0" smtClean="0"/>
              <a:t>You can use contractions such as </a:t>
            </a:r>
            <a:r>
              <a:rPr lang="en-US" i="1" dirty="0" smtClean="0"/>
              <a:t>can’t</a:t>
            </a:r>
            <a:r>
              <a:rPr lang="en-US" dirty="0" smtClean="0"/>
              <a:t>, </a:t>
            </a:r>
            <a:r>
              <a:rPr lang="en-US" i="1" dirty="0" smtClean="0"/>
              <a:t>I’m</a:t>
            </a:r>
            <a:r>
              <a:rPr lang="en-US" dirty="0" smtClean="0"/>
              <a:t>, </a:t>
            </a:r>
            <a:r>
              <a:rPr lang="en-US" i="1" dirty="0" smtClean="0"/>
              <a:t>won’t</a:t>
            </a:r>
            <a:r>
              <a:rPr lang="en-US" dirty="0" smtClean="0"/>
              <a:t>, </a:t>
            </a:r>
            <a:r>
              <a:rPr lang="en-US" i="1" dirty="0" smtClean="0"/>
              <a:t>you’re</a:t>
            </a:r>
            <a:r>
              <a:rPr lang="en-US" dirty="0" smtClean="0"/>
              <a:t> and so on.</a:t>
            </a:r>
          </a:p>
          <a:p>
            <a:pPr lvl="0">
              <a:buNone/>
            </a:pPr>
            <a:r>
              <a:rPr lang="en-US" dirty="0" smtClean="0"/>
              <a:t>For examination, do not use slang like, </a:t>
            </a:r>
            <a:r>
              <a:rPr lang="en-US" i="1" dirty="0" smtClean="0"/>
              <a:t>“Hey, </a:t>
            </a:r>
            <a:r>
              <a:rPr lang="en-US" i="1" dirty="0" err="1" smtClean="0"/>
              <a:t>Wassup</a:t>
            </a:r>
            <a:r>
              <a:rPr lang="en-US" i="1" dirty="0" smtClean="0"/>
              <a:t>.” , “</a:t>
            </a:r>
            <a:r>
              <a:rPr lang="en-US" i="1" dirty="0" err="1" smtClean="0"/>
              <a:t>gonna</a:t>
            </a:r>
            <a:r>
              <a:rPr lang="en-US" i="1" dirty="0" smtClean="0"/>
              <a:t>” , “</a:t>
            </a:r>
            <a:r>
              <a:rPr lang="en-US" i="1" dirty="0" err="1" smtClean="0"/>
              <a:t>kinda</a:t>
            </a:r>
            <a:r>
              <a:rPr lang="en-US" i="1" dirty="0" smtClean="0"/>
              <a:t>”, “</a:t>
            </a:r>
            <a:r>
              <a:rPr lang="en-US" i="1" dirty="0" err="1" smtClean="0"/>
              <a:t>wanna</a:t>
            </a:r>
            <a:r>
              <a:rPr lang="en-US" i="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886700" cy="473074"/>
          </a:xfrm>
        </p:spPr>
        <p:txBody>
          <a:bodyPr>
            <a:normAutofit fontScale="90000"/>
          </a:bodyPr>
          <a:lstStyle/>
          <a:p>
            <a:r>
              <a:rPr lang="en-US" b="1" dirty="0" smtClean="0">
                <a:solidFill>
                  <a:schemeClr val="accent1">
                    <a:lumMod val="50000"/>
                  </a:schemeClr>
                </a:solidFill>
              </a:rPr>
              <a:t>The format of writing an informal letter</a:t>
            </a:r>
            <a:endParaRPr lang="en-US" b="1" dirty="0">
              <a:solidFill>
                <a:schemeClr val="accent1">
                  <a:lumMod val="50000"/>
                </a:schemeClr>
              </a:solidFill>
            </a:endParaRPr>
          </a:p>
        </p:txBody>
      </p:sp>
      <p:sp>
        <p:nvSpPr>
          <p:cNvPr id="2" name="Content Placeholder 1"/>
          <p:cNvSpPr>
            <a:spLocks noGrp="1"/>
          </p:cNvSpPr>
          <p:nvPr>
            <p:ph idx="1"/>
          </p:nvPr>
        </p:nvSpPr>
        <p:spPr>
          <a:xfrm>
            <a:off x="457200" y="914400"/>
            <a:ext cx="7886700" cy="4351338"/>
          </a:xfrm>
        </p:spPr>
        <p:txBody>
          <a:bodyPr>
            <a:normAutofit lnSpcReduction="10000"/>
          </a:bodyPr>
          <a:lstStyle/>
          <a:p>
            <a:pPr>
              <a:buNone/>
            </a:pPr>
            <a:r>
              <a:rPr lang="en-US" b="1" dirty="0" smtClean="0"/>
              <a:t>Format</a:t>
            </a:r>
            <a:endParaRPr lang="en-US" dirty="0" smtClean="0"/>
          </a:p>
          <a:p>
            <a:pPr>
              <a:buNone/>
            </a:pPr>
            <a:r>
              <a:rPr lang="en-US" b="1" dirty="0" smtClean="0"/>
              <a:t>Explanation</a:t>
            </a:r>
            <a:endParaRPr lang="en-US" dirty="0" smtClean="0"/>
          </a:p>
          <a:p>
            <a:pPr>
              <a:buNone/>
            </a:pPr>
            <a:r>
              <a:rPr lang="en-US" dirty="0" smtClean="0"/>
              <a:t>Address</a:t>
            </a:r>
          </a:p>
          <a:p>
            <a:pPr>
              <a:buNone/>
            </a:pPr>
            <a:r>
              <a:rPr lang="en-US" dirty="0" smtClean="0"/>
              <a:t>·  The writer’s address is written at the </a:t>
            </a:r>
            <a:r>
              <a:rPr lang="en-US" b="1" dirty="0" smtClean="0"/>
              <a:t>top right-hand corner</a:t>
            </a:r>
            <a:endParaRPr lang="en-US" dirty="0" smtClean="0"/>
          </a:p>
          <a:p>
            <a:pPr>
              <a:buNone/>
            </a:pPr>
            <a:r>
              <a:rPr lang="en-US" dirty="0" smtClean="0"/>
              <a:t>·   For example:</a:t>
            </a:r>
          </a:p>
          <a:p>
            <a:pPr>
              <a:buNone/>
            </a:pPr>
            <a:r>
              <a:rPr lang="en-US" dirty="0" smtClean="0"/>
              <a:t>25, </a:t>
            </a:r>
            <a:r>
              <a:rPr lang="en-US" dirty="0" err="1" smtClean="0"/>
              <a:t>Jalan</a:t>
            </a:r>
            <a:r>
              <a:rPr lang="en-US" dirty="0" smtClean="0"/>
              <a:t> </a:t>
            </a:r>
            <a:r>
              <a:rPr lang="en-US" dirty="0" err="1" smtClean="0"/>
              <a:t>Tebing</a:t>
            </a:r>
            <a:r>
              <a:rPr lang="en-US" dirty="0" smtClean="0"/>
              <a:t> 8/8,</a:t>
            </a:r>
          </a:p>
          <a:p>
            <a:pPr>
              <a:buNone/>
            </a:pPr>
            <a:r>
              <a:rPr lang="en-US" dirty="0" err="1" smtClean="0"/>
              <a:t>Seksyen</a:t>
            </a:r>
            <a:r>
              <a:rPr lang="en-US" dirty="0" smtClean="0"/>
              <a:t> 8,</a:t>
            </a:r>
          </a:p>
          <a:p>
            <a:pPr>
              <a:buNone/>
            </a:pPr>
            <a:r>
              <a:rPr lang="en-US" dirty="0" smtClean="0"/>
              <a:t>40000 Shah </a:t>
            </a:r>
            <a:r>
              <a:rPr lang="en-US" dirty="0" err="1" smtClean="0"/>
              <a:t>Alam</a:t>
            </a:r>
            <a:r>
              <a:rPr lang="en-US" dirty="0" smtClean="0"/>
              <a:t>,</a:t>
            </a:r>
          </a:p>
          <a:p>
            <a:pPr>
              <a:buNone/>
            </a:pPr>
            <a:r>
              <a:rPr lang="en-US" dirty="0" smtClean="0"/>
              <a:t>Selangor </a:t>
            </a:r>
            <a:r>
              <a:rPr lang="en-US" dirty="0" err="1" smtClean="0"/>
              <a:t>Darul</a:t>
            </a:r>
            <a:r>
              <a:rPr lang="en-US" dirty="0" smtClean="0"/>
              <a:t> </a:t>
            </a:r>
            <a:r>
              <a:rPr lang="en-US" dirty="0" err="1" smtClean="0"/>
              <a:t>Ehsan</a:t>
            </a:r>
            <a:r>
              <a:rPr lang="en-US" dirty="0" smtClean="0"/>
              <a:t>.</a:t>
            </a:r>
          </a:p>
          <a:p>
            <a:pPr>
              <a:buNone/>
            </a:pPr>
            <a:r>
              <a:rPr lang="en-US" dirty="0" smtClean="0"/>
              <a:t>Date</a:t>
            </a:r>
          </a:p>
          <a:p>
            <a:pPr>
              <a:buNone/>
            </a:pPr>
            <a:r>
              <a:rPr lang="en-US" dirty="0" smtClean="0"/>
              <a:t>·        Written </a:t>
            </a:r>
            <a:r>
              <a:rPr lang="en-US" b="1" dirty="0" smtClean="0"/>
              <a:t>below</a:t>
            </a:r>
            <a:r>
              <a:rPr lang="en-US" dirty="0" smtClean="0"/>
              <a:t> the </a:t>
            </a:r>
            <a:r>
              <a:rPr lang="en-US" b="1" dirty="0" smtClean="0"/>
              <a:t>address. </a:t>
            </a:r>
            <a:endParaRPr lang="en-US" dirty="0" smtClean="0"/>
          </a:p>
          <a:p>
            <a:pPr>
              <a:buNone/>
            </a:pPr>
            <a:r>
              <a:rPr lang="en-US" dirty="0" smtClean="0"/>
              <a:t>For example: 6 June 2011 For example: 6 June 2011</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396874"/>
          </a:xfrm>
        </p:spPr>
        <p:txBody>
          <a:bodyPr>
            <a:normAutofit fontScale="90000"/>
          </a:bodyPr>
          <a:lstStyle/>
          <a:p>
            <a:r>
              <a:rPr lang="en-US" b="1" dirty="0" smtClean="0">
                <a:solidFill>
                  <a:schemeClr val="accent1">
                    <a:lumMod val="50000"/>
                  </a:schemeClr>
                </a:solidFill>
              </a:rPr>
              <a:t>Greeting</a:t>
            </a:r>
            <a:endParaRPr lang="en-US" b="1" dirty="0">
              <a:solidFill>
                <a:schemeClr val="accent1">
                  <a:lumMod val="50000"/>
                </a:schemeClr>
              </a:solidFill>
            </a:endParaRPr>
          </a:p>
        </p:txBody>
      </p:sp>
      <p:sp>
        <p:nvSpPr>
          <p:cNvPr id="2" name="Content Placeholder 1"/>
          <p:cNvSpPr>
            <a:spLocks noGrp="1"/>
          </p:cNvSpPr>
          <p:nvPr>
            <p:ph idx="1"/>
          </p:nvPr>
        </p:nvSpPr>
        <p:spPr>
          <a:xfrm>
            <a:off x="606526" y="1066800"/>
            <a:ext cx="8308873" cy="5105400"/>
          </a:xfrm>
        </p:spPr>
        <p:txBody>
          <a:bodyPr>
            <a:normAutofit/>
          </a:bodyPr>
          <a:lstStyle/>
          <a:p>
            <a:endParaRPr lang="en-US" dirty="0" smtClean="0"/>
          </a:p>
          <a:p>
            <a:pPr>
              <a:buNone/>
            </a:pPr>
            <a:r>
              <a:rPr lang="en-US" dirty="0" smtClean="0"/>
              <a:t>·        Written on the </a:t>
            </a:r>
            <a:r>
              <a:rPr lang="en-US" b="1" dirty="0" smtClean="0"/>
              <a:t>left-hand side of the letter</a:t>
            </a:r>
            <a:r>
              <a:rPr lang="en-US" dirty="0" smtClean="0"/>
              <a:t>. </a:t>
            </a:r>
          </a:p>
          <a:p>
            <a:pPr>
              <a:buNone/>
            </a:pPr>
            <a:r>
              <a:rPr lang="en-US" dirty="0" smtClean="0"/>
              <a:t>Begin with:</a:t>
            </a:r>
          </a:p>
          <a:p>
            <a:pPr>
              <a:buNone/>
            </a:pPr>
            <a:r>
              <a:rPr lang="en-US" dirty="0" smtClean="0"/>
              <a:t>Ø  Dear........, </a:t>
            </a:r>
          </a:p>
          <a:p>
            <a:pPr>
              <a:buNone/>
            </a:pPr>
            <a:r>
              <a:rPr lang="en-US" dirty="0" smtClean="0"/>
              <a:t>For example: Dear </a:t>
            </a:r>
            <a:r>
              <a:rPr lang="en-US" dirty="0" err="1" smtClean="0"/>
              <a:t>Amin</a:t>
            </a:r>
            <a:r>
              <a:rPr lang="en-US" dirty="0" smtClean="0"/>
              <a:t>, Dear </a:t>
            </a:r>
            <a:r>
              <a:rPr lang="en-US" dirty="0" err="1" smtClean="0"/>
              <a:t>Latifah</a:t>
            </a:r>
            <a:r>
              <a:rPr lang="en-US" dirty="0" smtClean="0"/>
              <a:t>,</a:t>
            </a:r>
          </a:p>
          <a:p>
            <a:pPr>
              <a:buNone/>
            </a:pPr>
            <a:r>
              <a:rPr lang="en-US" dirty="0" smtClean="0"/>
              <a:t> </a:t>
            </a:r>
          </a:p>
          <a:p>
            <a:pPr>
              <a:buNone/>
            </a:pPr>
            <a:r>
              <a:rPr lang="en-US" dirty="0" smtClean="0"/>
              <a:t>Ø  Dearest…….., or My dear…., (for close friends &amp; family)</a:t>
            </a:r>
          </a:p>
          <a:p>
            <a:pPr>
              <a:buNone/>
            </a:pPr>
            <a:r>
              <a:rPr lang="en-US" dirty="0" smtClean="0"/>
              <a:t>For example: Dearest father, My dear Uncle </a:t>
            </a:r>
            <a:r>
              <a:rPr lang="en-US" dirty="0" err="1" smtClean="0"/>
              <a:t>Syed</a:t>
            </a:r>
            <a:r>
              <a:rPr lang="en-US" dirty="0" smtClean="0"/>
              <a:t>, Dearest </a:t>
            </a:r>
            <a:r>
              <a:rPr lang="en-US" dirty="0" err="1" smtClean="0"/>
              <a:t>Siti</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65127"/>
            <a:ext cx="7886700" cy="473074"/>
          </a:xfrm>
        </p:spPr>
        <p:txBody>
          <a:bodyPr>
            <a:normAutofit fontScale="90000"/>
          </a:bodyPr>
          <a:lstStyle/>
          <a:p>
            <a:r>
              <a:rPr lang="en-US" b="1" dirty="0" smtClean="0">
                <a:solidFill>
                  <a:schemeClr val="accent1">
                    <a:lumMod val="50000"/>
                  </a:schemeClr>
                </a:solidFill>
              </a:rPr>
              <a:t>Opening(1</a:t>
            </a:r>
            <a:r>
              <a:rPr lang="en-US" b="1" baseline="30000" dirty="0" smtClean="0">
                <a:solidFill>
                  <a:schemeClr val="accent1">
                    <a:lumMod val="50000"/>
                  </a:schemeClr>
                </a:solidFill>
              </a:rPr>
              <a:t>st</a:t>
            </a:r>
            <a:r>
              <a:rPr lang="en-US" b="1" dirty="0" smtClean="0">
                <a:solidFill>
                  <a:schemeClr val="accent1">
                    <a:lumMod val="50000"/>
                  </a:schemeClr>
                </a:solidFill>
              </a:rPr>
              <a:t> paragraph)</a:t>
            </a:r>
            <a:endParaRPr lang="en-US" b="1" dirty="0">
              <a:solidFill>
                <a:schemeClr val="accent1">
                  <a:lumMod val="50000"/>
                </a:schemeClr>
              </a:solidFill>
            </a:endParaRPr>
          </a:p>
        </p:txBody>
      </p:sp>
      <p:sp>
        <p:nvSpPr>
          <p:cNvPr id="2" name="Content Placeholder 1"/>
          <p:cNvSpPr>
            <a:spLocks noGrp="1"/>
          </p:cNvSpPr>
          <p:nvPr>
            <p:ph idx="1"/>
          </p:nvPr>
        </p:nvSpPr>
        <p:spPr>
          <a:xfrm>
            <a:off x="609600" y="1143000"/>
            <a:ext cx="7886700" cy="4351338"/>
          </a:xfrm>
        </p:spPr>
        <p:txBody>
          <a:bodyPr>
            <a:normAutofit fontScale="85000" lnSpcReduction="20000"/>
          </a:bodyPr>
          <a:lstStyle/>
          <a:p>
            <a:pPr>
              <a:buNone/>
            </a:pPr>
            <a:r>
              <a:rPr lang="en-US" dirty="0" smtClean="0"/>
              <a:t>You may begin your letter by:</a:t>
            </a:r>
          </a:p>
          <a:p>
            <a:pPr>
              <a:buNone/>
            </a:pPr>
            <a:r>
              <a:rPr lang="en-US" dirty="0" smtClean="0"/>
              <a:t>·        Asking about the person’s health. For example:</a:t>
            </a:r>
          </a:p>
          <a:p>
            <a:pPr>
              <a:buNone/>
            </a:pPr>
            <a:r>
              <a:rPr lang="en-US" dirty="0" smtClean="0"/>
              <a:t>Ø  How are you? I hope that you’re in the pink.</a:t>
            </a:r>
          </a:p>
          <a:p>
            <a:pPr>
              <a:buNone/>
            </a:pPr>
            <a:r>
              <a:rPr lang="en-US" dirty="0" smtClean="0"/>
              <a:t>Ø  How’s your family getting on?</a:t>
            </a:r>
          </a:p>
          <a:p>
            <a:pPr>
              <a:buNone/>
            </a:pPr>
            <a:r>
              <a:rPr lang="en-US" dirty="0" smtClean="0"/>
              <a:t>Ø  I’m fine and I hope you’re fine too.</a:t>
            </a:r>
          </a:p>
          <a:p>
            <a:pPr>
              <a:buNone/>
            </a:pPr>
            <a:r>
              <a:rPr lang="en-US" dirty="0" smtClean="0"/>
              <a:t>Ø  I hope that you’re as fit as a fiddle.</a:t>
            </a:r>
          </a:p>
          <a:p>
            <a:pPr>
              <a:buNone/>
            </a:pPr>
            <a:r>
              <a:rPr lang="en-US" dirty="0" smtClean="0"/>
              <a:t> </a:t>
            </a:r>
          </a:p>
          <a:p>
            <a:pPr>
              <a:buNone/>
            </a:pPr>
            <a:r>
              <a:rPr lang="en-US" dirty="0" smtClean="0"/>
              <a:t>·        Asking what the reader had been up to?</a:t>
            </a:r>
          </a:p>
          <a:p>
            <a:pPr>
              <a:buNone/>
            </a:pPr>
            <a:r>
              <a:rPr lang="en-US" dirty="0" smtClean="0"/>
              <a:t>Ø  How’s the weather at your place?  Not too hot I hope.   </a:t>
            </a:r>
          </a:p>
          <a:p>
            <a:pPr>
              <a:buNone/>
            </a:pPr>
            <a:r>
              <a:rPr lang="en-US" dirty="0" smtClean="0"/>
              <a:t>Ø  Did you get to visit your grandparents?  </a:t>
            </a:r>
          </a:p>
          <a:p>
            <a:pPr>
              <a:buNone/>
            </a:pPr>
            <a:r>
              <a:rPr lang="en-US" dirty="0" smtClean="0"/>
              <a:t>Ø  Did you go on your trip to Paris as you had hoped?  They say Paris is a beautiful city.</a:t>
            </a:r>
          </a:p>
          <a:p>
            <a:pPr>
              <a:buNone/>
            </a:pPr>
            <a:r>
              <a:rPr lang="en-US" dirty="0" smtClean="0"/>
              <a:t>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473074"/>
          </a:xfrm>
        </p:spPr>
        <p:txBody>
          <a:bodyPr>
            <a:normAutofit fontScale="90000"/>
          </a:bodyPr>
          <a:lstStyle/>
          <a:p>
            <a:r>
              <a:rPr lang="en-US" b="1" dirty="0" smtClean="0"/>
              <a:t>Expressing happiness and sorrow</a:t>
            </a:r>
            <a:endParaRPr lang="en-US" b="1" dirty="0"/>
          </a:p>
        </p:txBody>
      </p:sp>
      <p:sp>
        <p:nvSpPr>
          <p:cNvPr id="2" name="Content Placeholder 1"/>
          <p:cNvSpPr>
            <a:spLocks noGrp="1"/>
          </p:cNvSpPr>
          <p:nvPr>
            <p:ph idx="1"/>
          </p:nvPr>
        </p:nvSpPr>
        <p:spPr>
          <a:xfrm>
            <a:off x="628650" y="1058862"/>
            <a:ext cx="7886700" cy="5113338"/>
          </a:xfrm>
        </p:spPr>
        <p:txBody>
          <a:bodyPr>
            <a:normAutofit/>
          </a:bodyPr>
          <a:lstStyle/>
          <a:p>
            <a:pPr>
              <a:buNone/>
            </a:pPr>
            <a:r>
              <a:rPr lang="en-US" dirty="0" smtClean="0"/>
              <a:t>·        Expressing happiness: For example:</a:t>
            </a:r>
          </a:p>
          <a:p>
            <a:pPr>
              <a:buNone/>
            </a:pPr>
            <a:r>
              <a:rPr lang="en-US" dirty="0" smtClean="0"/>
              <a:t>Ø  I received your letter on…</a:t>
            </a:r>
          </a:p>
          <a:p>
            <a:pPr>
              <a:buNone/>
            </a:pPr>
            <a:r>
              <a:rPr lang="en-US" dirty="0" smtClean="0"/>
              <a:t>Ø  I’m happy to receive your letter…</a:t>
            </a:r>
          </a:p>
          <a:p>
            <a:pPr>
              <a:buNone/>
            </a:pPr>
            <a:r>
              <a:rPr lang="en-US" dirty="0" smtClean="0"/>
              <a:t>Ø  Thank you for your letter which I received…..</a:t>
            </a:r>
          </a:p>
          <a:p>
            <a:pPr>
              <a:buNone/>
            </a:pPr>
            <a:r>
              <a:rPr lang="en-US" dirty="0" smtClean="0"/>
              <a:t>Ø  I’m so glad to hear…..</a:t>
            </a:r>
          </a:p>
          <a:p>
            <a:pPr>
              <a:buNone/>
            </a:pPr>
            <a:r>
              <a:rPr lang="en-US" dirty="0" smtClean="0"/>
              <a:t>Ø  I’m glad to learn that….</a:t>
            </a:r>
          </a:p>
          <a:p>
            <a:pPr>
              <a:buNone/>
            </a:pPr>
            <a:r>
              <a:rPr lang="en-US" dirty="0" smtClean="0"/>
              <a:t> </a:t>
            </a:r>
          </a:p>
          <a:p>
            <a:pPr>
              <a:buNone/>
            </a:pPr>
            <a:r>
              <a:rPr lang="en-US" dirty="0" smtClean="0"/>
              <a:t>·        Expressing sorrow:</a:t>
            </a:r>
          </a:p>
          <a:p>
            <a:pPr>
              <a:buNone/>
            </a:pPr>
            <a:r>
              <a:rPr lang="en-US" dirty="0" smtClean="0"/>
              <a:t>Ø  I’m sorry to hear that…..</a:t>
            </a:r>
          </a:p>
          <a:p>
            <a:pPr>
              <a:buNone/>
            </a:pPr>
            <a:r>
              <a:rPr lang="en-US" dirty="0" smtClean="0"/>
              <a:t> </a:t>
            </a:r>
          </a:p>
          <a:p>
            <a:pPr>
              <a:buNone/>
            </a:pPr>
            <a:r>
              <a:rPr lang="en-US" dirty="0" smtClean="0"/>
              <a:t>·        Expressing apology: </a:t>
            </a:r>
          </a:p>
          <a:p>
            <a:pPr>
              <a:buNone/>
            </a:pPr>
            <a:r>
              <a:rPr lang="en-US" dirty="0" smtClean="0"/>
              <a:t>Ø  I’d like to say sorry for…</a:t>
            </a:r>
          </a:p>
          <a:p>
            <a:pPr>
              <a:buNone/>
            </a:pPr>
            <a:r>
              <a:rPr lang="en-US" dirty="0" smtClean="0"/>
              <a:t>Ø  I’m sorry for not writing….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886700" cy="473074"/>
          </a:xfrm>
        </p:spPr>
        <p:txBody>
          <a:bodyPr>
            <a:normAutofit fontScale="90000"/>
          </a:bodyPr>
          <a:lstStyle/>
          <a:p>
            <a:r>
              <a:rPr lang="en-US" b="1" dirty="0" smtClean="0">
                <a:solidFill>
                  <a:schemeClr val="accent1">
                    <a:lumMod val="50000"/>
                  </a:schemeClr>
                </a:solidFill>
              </a:rPr>
              <a:t>Content(several paragraph)</a:t>
            </a:r>
            <a:endParaRPr lang="en-US" b="1" dirty="0">
              <a:solidFill>
                <a:schemeClr val="accent1">
                  <a:lumMod val="50000"/>
                </a:schemeClr>
              </a:solidFill>
            </a:endParaRPr>
          </a:p>
        </p:txBody>
      </p:sp>
      <p:sp>
        <p:nvSpPr>
          <p:cNvPr id="2" name="Content Placeholder 1"/>
          <p:cNvSpPr>
            <a:spLocks noGrp="1"/>
          </p:cNvSpPr>
          <p:nvPr>
            <p:ph idx="1"/>
          </p:nvPr>
        </p:nvSpPr>
        <p:spPr>
          <a:xfrm>
            <a:off x="457200" y="990600"/>
            <a:ext cx="7886700" cy="4351338"/>
          </a:xfrm>
        </p:spPr>
        <p:txBody>
          <a:bodyPr/>
          <a:lstStyle/>
          <a:p>
            <a:pPr>
              <a:buNone/>
            </a:pPr>
            <a:endParaRPr lang="en-US" dirty="0" smtClean="0"/>
          </a:p>
          <a:p>
            <a:pPr>
              <a:buNone/>
            </a:pPr>
            <a:r>
              <a:rPr lang="en-US" dirty="0" smtClean="0"/>
              <a:t>·        In the 2</a:t>
            </a:r>
            <a:r>
              <a:rPr lang="en-US" baseline="30000" dirty="0" smtClean="0"/>
              <a:t>nd</a:t>
            </a:r>
            <a:r>
              <a:rPr lang="en-US" dirty="0" smtClean="0"/>
              <a:t> paragraph, mention your main reason for writing the letter. You may use the following phrase:</a:t>
            </a:r>
          </a:p>
          <a:p>
            <a:pPr>
              <a:buNone/>
            </a:pPr>
            <a:r>
              <a:rPr lang="en-US" dirty="0" smtClean="0"/>
              <a:t>Ø  In your last letter, you wanted me to describe / advice…..</a:t>
            </a:r>
          </a:p>
          <a:p>
            <a:pPr>
              <a:buNone/>
            </a:pPr>
            <a:r>
              <a:rPr lang="en-US" dirty="0" smtClean="0"/>
              <a:t>Ø  I’m writing this letter to….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7886700" cy="473074"/>
          </a:xfrm>
        </p:spPr>
        <p:txBody>
          <a:bodyPr>
            <a:normAutofit fontScale="90000"/>
          </a:bodyPr>
          <a:lstStyle/>
          <a:p>
            <a:r>
              <a:rPr lang="en-US" b="1" dirty="0" smtClean="0">
                <a:solidFill>
                  <a:schemeClr val="accent1">
                    <a:lumMod val="50000"/>
                  </a:schemeClr>
                </a:solidFill>
              </a:rPr>
              <a:t>Closing(last paragraph)</a:t>
            </a:r>
            <a:endParaRPr lang="en-US" b="1" dirty="0">
              <a:solidFill>
                <a:schemeClr val="accent1">
                  <a:lumMod val="50000"/>
                </a:schemeClr>
              </a:solidFill>
            </a:endParaRPr>
          </a:p>
        </p:txBody>
      </p:sp>
      <p:sp>
        <p:nvSpPr>
          <p:cNvPr id="2" name="Content Placeholder 1"/>
          <p:cNvSpPr>
            <a:spLocks noGrp="1"/>
          </p:cNvSpPr>
          <p:nvPr>
            <p:ph idx="1"/>
          </p:nvPr>
        </p:nvSpPr>
        <p:spPr>
          <a:xfrm>
            <a:off x="628650" y="990600"/>
            <a:ext cx="7886700" cy="5186363"/>
          </a:xfrm>
        </p:spPr>
        <p:txBody>
          <a:bodyPr>
            <a:normAutofit lnSpcReduction="10000"/>
          </a:bodyPr>
          <a:lstStyle/>
          <a:p>
            <a:pPr>
              <a:buNone/>
            </a:pPr>
            <a:endParaRPr lang="en-US" dirty="0" smtClean="0"/>
          </a:p>
          <a:p>
            <a:pPr>
              <a:buNone/>
            </a:pPr>
            <a:r>
              <a:rPr lang="en-US" dirty="0" smtClean="0"/>
              <a:t>Inform the reader that you are ending the letter. You </a:t>
            </a:r>
            <a:r>
              <a:rPr lang="en-US" dirty="0" err="1" smtClean="0"/>
              <a:t>mayuse</a:t>
            </a:r>
            <a:r>
              <a:rPr lang="en-US" dirty="0" smtClean="0"/>
              <a:t> the following phrases:</a:t>
            </a:r>
          </a:p>
          <a:p>
            <a:pPr>
              <a:buNone/>
            </a:pPr>
            <a:r>
              <a:rPr lang="en-US" dirty="0" smtClean="0"/>
              <a:t>Ø  I’ll write again soon.</a:t>
            </a:r>
          </a:p>
          <a:p>
            <a:pPr>
              <a:buNone/>
            </a:pPr>
            <a:r>
              <a:rPr lang="en-US" dirty="0" smtClean="0"/>
              <a:t>Ø  Do write to me soon.</a:t>
            </a:r>
          </a:p>
          <a:p>
            <a:pPr>
              <a:buNone/>
            </a:pPr>
            <a:r>
              <a:rPr lang="en-US" dirty="0" smtClean="0"/>
              <a:t>Ø  Well, that’s about all for now.</a:t>
            </a:r>
          </a:p>
          <a:p>
            <a:pPr>
              <a:buNone/>
            </a:pPr>
            <a:r>
              <a:rPr lang="en-US" dirty="0" smtClean="0"/>
              <a:t>Ø  Please give/send my regards to…</a:t>
            </a:r>
          </a:p>
          <a:p>
            <a:pPr>
              <a:buNone/>
            </a:pPr>
            <a:r>
              <a:rPr lang="en-US" dirty="0" smtClean="0"/>
              <a:t>Ø  Please convey my warm regards to….</a:t>
            </a:r>
          </a:p>
          <a:p>
            <a:pPr>
              <a:buNone/>
            </a:pPr>
            <a:r>
              <a:rPr lang="en-US" dirty="0" smtClean="0"/>
              <a:t>Ø  Let me pen off here.</a:t>
            </a:r>
          </a:p>
          <a:p>
            <a:pPr>
              <a:buNone/>
            </a:pPr>
            <a:r>
              <a:rPr lang="en-US" dirty="0" smtClean="0"/>
              <a:t>Ø  Take care of yourself.</a:t>
            </a:r>
          </a:p>
          <a:p>
            <a:pPr>
              <a:buNone/>
            </a:pPr>
            <a:r>
              <a:rPr lang="en-US" dirty="0" smtClean="0"/>
              <a:t>Ø  Hope to hear from you soon.</a:t>
            </a:r>
          </a:p>
          <a:p>
            <a:pPr>
              <a:buNone/>
            </a:pPr>
            <a:r>
              <a:rPr lang="en-US" dirty="0" smtClean="0"/>
              <a:t>Ø  I’m looking forward to hearing from you soon.</a:t>
            </a:r>
          </a:p>
          <a:p>
            <a:pPr>
              <a:buNone/>
            </a:pPr>
            <a:r>
              <a:rPr lang="en-US" dirty="0" smtClean="0"/>
              <a:t>Ø  Hope to receive a reply from you.</a:t>
            </a:r>
          </a:p>
          <a:p>
            <a:pPr>
              <a:buNone/>
            </a:pPr>
            <a:r>
              <a:rPr lang="en-US" dirty="0" smtClean="0"/>
              <a:t>Ø  Bye / Goodbye.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7886700" cy="473074"/>
          </a:xfrm>
        </p:spPr>
        <p:txBody>
          <a:bodyPr>
            <a:normAutofit fontScale="90000"/>
          </a:bodyPr>
          <a:lstStyle/>
          <a:p>
            <a:r>
              <a:rPr lang="en-US" b="1" dirty="0" smtClean="0">
                <a:solidFill>
                  <a:schemeClr val="accent1">
                    <a:lumMod val="50000"/>
                  </a:schemeClr>
                </a:solidFill>
              </a:rPr>
              <a:t>Signing off</a:t>
            </a:r>
            <a:endParaRPr lang="en-US" b="1" dirty="0">
              <a:solidFill>
                <a:schemeClr val="accent1">
                  <a:lumMod val="50000"/>
                </a:schemeClr>
              </a:solidFill>
            </a:endParaRPr>
          </a:p>
        </p:txBody>
      </p:sp>
      <p:sp>
        <p:nvSpPr>
          <p:cNvPr id="2" name="Content Placeholder 1"/>
          <p:cNvSpPr>
            <a:spLocks noGrp="1"/>
          </p:cNvSpPr>
          <p:nvPr>
            <p:ph idx="1"/>
          </p:nvPr>
        </p:nvSpPr>
        <p:spPr>
          <a:xfrm>
            <a:off x="628650" y="1066800"/>
            <a:ext cx="7886700" cy="5110163"/>
          </a:xfrm>
        </p:spPr>
        <p:txBody>
          <a:bodyPr>
            <a:normAutofit/>
          </a:bodyPr>
          <a:lstStyle/>
          <a:p>
            <a:pPr>
              <a:buNone/>
            </a:pPr>
            <a:r>
              <a:rPr lang="en-US" dirty="0" smtClean="0"/>
              <a:t>Signing off</a:t>
            </a:r>
          </a:p>
          <a:p>
            <a:pPr>
              <a:buNone/>
            </a:pPr>
            <a:r>
              <a:rPr lang="en-US" dirty="0" smtClean="0"/>
              <a:t>If you are writing to your parents, you can sign </a:t>
            </a:r>
            <a:r>
              <a:rPr lang="en-US" dirty="0" err="1" smtClean="0"/>
              <a:t>ofusing</a:t>
            </a:r>
            <a:r>
              <a:rPr lang="en-US" dirty="0" smtClean="0"/>
              <a:t>:</a:t>
            </a:r>
          </a:p>
          <a:p>
            <a:pPr>
              <a:buNone/>
            </a:pPr>
            <a:r>
              <a:rPr lang="en-US" dirty="0" smtClean="0"/>
              <a:t>Ø  Your loving daughter,</a:t>
            </a:r>
          </a:p>
          <a:p>
            <a:pPr>
              <a:buNone/>
            </a:pPr>
            <a:r>
              <a:rPr lang="en-US" dirty="0" smtClean="0"/>
              <a:t>Ø  Yours lovingly,</a:t>
            </a:r>
          </a:p>
          <a:p>
            <a:pPr>
              <a:buNone/>
            </a:pPr>
            <a:r>
              <a:rPr lang="en-US" dirty="0" smtClean="0"/>
              <a:t>Ø  Yours affectionately</a:t>
            </a:r>
          </a:p>
          <a:p>
            <a:pPr>
              <a:buNone/>
            </a:pPr>
            <a:r>
              <a:rPr lang="en-US" dirty="0" smtClean="0"/>
              <a:t> </a:t>
            </a:r>
          </a:p>
          <a:p>
            <a:pPr>
              <a:buNone/>
            </a:pPr>
            <a:r>
              <a:rPr lang="en-US" dirty="0" smtClean="0"/>
              <a:t>If you are writing to friends or relatives, you can sign off using:</a:t>
            </a:r>
          </a:p>
          <a:p>
            <a:pPr>
              <a:buNone/>
            </a:pPr>
            <a:r>
              <a:rPr lang="en-US" dirty="0" smtClean="0"/>
              <a:t>Ø  Your friend,</a:t>
            </a:r>
          </a:p>
          <a:p>
            <a:pPr>
              <a:buNone/>
            </a:pPr>
            <a:r>
              <a:rPr lang="en-US" dirty="0" smtClean="0"/>
              <a:t>Ø  Yours sincerely,</a:t>
            </a:r>
          </a:p>
          <a:p>
            <a:pPr>
              <a:buNone/>
            </a:pPr>
            <a:r>
              <a:rPr lang="en-US" dirty="0" smtClean="0"/>
              <a:t>Ø  Yours faithfully,</a:t>
            </a:r>
          </a:p>
          <a:p>
            <a:pPr>
              <a:buNone/>
            </a:pPr>
            <a:r>
              <a:rPr lang="en-US" dirty="0" smtClean="0"/>
              <a:t>Ø  Your niece / nephew,</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127"/>
            <a:ext cx="7886700" cy="473074"/>
          </a:xfrm>
        </p:spPr>
        <p:txBody>
          <a:bodyPr>
            <a:normAutofit fontScale="90000"/>
          </a:bodyPr>
          <a:lstStyle/>
          <a:p>
            <a:r>
              <a:rPr lang="en-US" b="1" dirty="0" smtClean="0">
                <a:solidFill>
                  <a:schemeClr val="accent1">
                    <a:lumMod val="50000"/>
                  </a:schemeClr>
                </a:solidFill>
              </a:rPr>
              <a:t>Signature</a:t>
            </a:r>
            <a:endParaRPr lang="en-US" b="1" dirty="0">
              <a:solidFill>
                <a:schemeClr val="accent1">
                  <a:lumMod val="50000"/>
                </a:schemeClr>
              </a:solidFill>
            </a:endParaRPr>
          </a:p>
        </p:txBody>
      </p:sp>
      <p:sp>
        <p:nvSpPr>
          <p:cNvPr id="2" name="Content Placeholder 1"/>
          <p:cNvSpPr>
            <a:spLocks noGrp="1"/>
          </p:cNvSpPr>
          <p:nvPr>
            <p:ph idx="1"/>
          </p:nvPr>
        </p:nvSpPr>
        <p:spPr>
          <a:xfrm>
            <a:off x="628650" y="1219200"/>
            <a:ext cx="7886700" cy="4957763"/>
          </a:xfrm>
        </p:spPr>
        <p:txBody>
          <a:bodyPr/>
          <a:lstStyle/>
          <a:p>
            <a:pPr>
              <a:buNone/>
            </a:pPr>
            <a:r>
              <a:rPr lang="en-US" dirty="0" smtClean="0"/>
              <a:t>Sign your name at the </a:t>
            </a:r>
            <a:r>
              <a:rPr lang="en-US" b="1" dirty="0" smtClean="0"/>
              <a:t>bottom</a:t>
            </a:r>
            <a:r>
              <a:rPr lang="en-US" dirty="0" smtClean="0"/>
              <a:t> of the letter </a:t>
            </a:r>
            <a:r>
              <a:rPr lang="en-US" b="1" dirty="0" smtClean="0"/>
              <a:t>in the right-hand corner</a:t>
            </a:r>
            <a:r>
              <a:rPr lang="en-US" dirty="0" smtClean="0"/>
              <a:t>. </a:t>
            </a:r>
          </a:p>
          <a:p>
            <a:pPr>
              <a:buNone/>
            </a:pPr>
            <a:r>
              <a:rPr lang="en-US" dirty="0" smtClean="0"/>
              <a:t>For example:</a:t>
            </a:r>
          </a:p>
          <a:p>
            <a:pPr>
              <a:buNone/>
            </a:pPr>
            <a:r>
              <a:rPr lang="en-US" dirty="0" err="1" smtClean="0"/>
              <a:t>Nuurunnuha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473074"/>
          </a:xfrm>
        </p:spPr>
        <p:txBody>
          <a:bodyPr>
            <a:normAutofit fontScale="90000"/>
          </a:bodyPr>
          <a:lstStyle/>
          <a:p>
            <a:r>
              <a:rPr lang="en-US" b="1" dirty="0" err="1" smtClean="0">
                <a:solidFill>
                  <a:schemeClr val="accent1">
                    <a:lumMod val="50000"/>
                  </a:schemeClr>
                </a:solidFill>
              </a:rPr>
              <a:t>G.Sample</a:t>
            </a:r>
            <a:r>
              <a:rPr lang="en-US" b="1" dirty="0" smtClean="0">
                <a:solidFill>
                  <a:schemeClr val="accent1">
                    <a:lumMod val="50000"/>
                  </a:schemeClr>
                </a:solidFill>
              </a:rPr>
              <a:t> of formal letter</a:t>
            </a:r>
            <a:endParaRPr lang="en-US" b="1" dirty="0">
              <a:solidFill>
                <a:schemeClr val="accent1">
                  <a:lumMod val="50000"/>
                </a:schemeClr>
              </a:solidFill>
            </a:endParaRPr>
          </a:p>
        </p:txBody>
      </p:sp>
      <p:pic>
        <p:nvPicPr>
          <p:cNvPr id="4" name="Content Placeholder 3" descr="example of a formal letter"/>
          <p:cNvPicPr>
            <a:picLocks noGrp="1"/>
          </p:cNvPicPr>
          <p:nvPr>
            <p:ph idx="1"/>
          </p:nvPr>
        </p:nvPicPr>
        <p:blipFill>
          <a:blip r:embed="rId2"/>
          <a:srcRect/>
          <a:stretch>
            <a:fillRect/>
          </a:stretch>
        </p:blipFill>
        <p:spPr bwMode="auto">
          <a:xfrm>
            <a:off x="914400" y="1066800"/>
            <a:ext cx="71628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1948" y="381000"/>
            <a:ext cx="7886700" cy="473074"/>
          </a:xfrm>
        </p:spPr>
        <p:txBody>
          <a:bodyPr>
            <a:normAutofit fontScale="90000"/>
          </a:bodyPr>
          <a:lstStyle/>
          <a:p>
            <a:r>
              <a:rPr lang="en-US" b="1" dirty="0" smtClean="0">
                <a:solidFill>
                  <a:schemeClr val="accent1">
                    <a:lumMod val="50000"/>
                  </a:schemeClr>
                </a:solidFill>
                <a:effectLst/>
              </a:rPr>
              <a:t>Formal letter and informal letter</a:t>
            </a:r>
            <a:endParaRPr lang="en-US" b="1" dirty="0">
              <a:solidFill>
                <a:schemeClr val="accent1">
                  <a:lumMod val="50000"/>
                </a:schemeClr>
              </a:solidFill>
              <a:effectLst/>
            </a:endParaRPr>
          </a:p>
        </p:txBody>
      </p:sp>
      <p:sp>
        <p:nvSpPr>
          <p:cNvPr id="2" name="Content Placeholder 1"/>
          <p:cNvSpPr>
            <a:spLocks noGrp="1"/>
          </p:cNvSpPr>
          <p:nvPr>
            <p:ph idx="1"/>
          </p:nvPr>
        </p:nvSpPr>
        <p:spPr>
          <a:xfrm>
            <a:off x="471948" y="990600"/>
            <a:ext cx="8229600" cy="4525963"/>
          </a:xfrm>
        </p:spPr>
        <p:txBody>
          <a:bodyPr>
            <a:normAutofit/>
          </a:bodyPr>
          <a:lstStyle/>
          <a:p>
            <a:pPr marL="566928" indent="-457200">
              <a:buFont typeface="+mj-lt"/>
              <a:buAutoNum type="alphaUcPeriod"/>
            </a:pPr>
            <a:r>
              <a:rPr lang="en-US" dirty="0" smtClean="0"/>
              <a:t>Definition </a:t>
            </a:r>
            <a:r>
              <a:rPr lang="en-US" dirty="0" smtClean="0"/>
              <a:t>of formal letter and informal letter.</a:t>
            </a:r>
          </a:p>
          <a:p>
            <a:pPr marL="624078" indent="-514350">
              <a:buFont typeface="+mj-lt"/>
              <a:buAutoNum type="alphaUcPeriod"/>
            </a:pPr>
            <a:r>
              <a:rPr lang="en-US" dirty="0" smtClean="0"/>
              <a:t>Rules for writing formal letter.</a:t>
            </a:r>
          </a:p>
          <a:p>
            <a:pPr marL="624078" indent="-514350">
              <a:buFont typeface="+mj-lt"/>
              <a:buAutoNum type="alphaUcPeriod"/>
            </a:pPr>
            <a:r>
              <a:rPr lang="en-US" dirty="0" smtClean="0"/>
              <a:t>Content of formal letter</a:t>
            </a:r>
          </a:p>
          <a:p>
            <a:pPr marL="624078" indent="-514350">
              <a:buFont typeface="+mj-lt"/>
              <a:buAutoNum type="alphaUcPeriod"/>
            </a:pPr>
            <a:r>
              <a:rPr lang="en-US" dirty="0" smtClean="0"/>
              <a:t>The different from American style and British</a:t>
            </a:r>
          </a:p>
          <a:p>
            <a:pPr marL="624078" indent="-514350">
              <a:buFont typeface="+mj-lt"/>
              <a:buAutoNum type="alphaUcPeriod"/>
            </a:pPr>
            <a:r>
              <a:rPr lang="en-US" dirty="0" smtClean="0"/>
              <a:t>Abbreviation used in letter writing.</a:t>
            </a:r>
          </a:p>
          <a:p>
            <a:pPr marL="624078" indent="-514350">
              <a:buFont typeface="+mj-lt"/>
              <a:buAutoNum type="alphaUcPeriod"/>
            </a:pPr>
            <a:r>
              <a:rPr lang="en-US" dirty="0" smtClean="0"/>
              <a:t>The format of informal letter.</a:t>
            </a:r>
          </a:p>
          <a:p>
            <a:pPr marL="624078" indent="-514350">
              <a:buFont typeface="+mj-lt"/>
              <a:buAutoNum type="alphaUcPeriod"/>
            </a:pPr>
            <a:r>
              <a:rPr lang="en-US" dirty="0" smtClean="0"/>
              <a:t>Sample of formal letter.</a:t>
            </a:r>
          </a:p>
          <a:p>
            <a:pPr marL="624078" indent="-514350">
              <a:buFont typeface="+mj-lt"/>
              <a:buAutoNum type="alphaUcPeriod"/>
            </a:pPr>
            <a:r>
              <a:rPr lang="en-US" dirty="0" smtClean="0"/>
              <a:t>Sample of informal letter.</a:t>
            </a:r>
          </a:p>
          <a:p>
            <a:pPr marL="624078" indent="-514350">
              <a:buFont typeface="+mj-lt"/>
              <a:buAutoNum type="alphaUcPeriod"/>
            </a:pPr>
            <a:endParaRPr lang="en-US" dirty="0" smtClean="0"/>
          </a:p>
          <a:p>
            <a:pPr marL="624078" indent="-514350">
              <a:buFont typeface="+mj-lt"/>
              <a:buAutoNum type="alphaUcPeriod"/>
            </a:pPr>
            <a:endParaRPr lang="en-US" dirty="0" smtClean="0"/>
          </a:p>
          <a:p>
            <a:pPr marL="624078" indent="-514350">
              <a:buFont typeface="+mj-lt"/>
              <a:buAutoNum type="alphaUcPeriod"/>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886700" cy="547689"/>
          </a:xfrm>
        </p:spPr>
        <p:txBody>
          <a:bodyPr/>
          <a:lstStyle/>
          <a:p>
            <a:r>
              <a:rPr lang="en-US" b="1" dirty="0" err="1" smtClean="0">
                <a:solidFill>
                  <a:schemeClr val="accent1">
                    <a:lumMod val="50000"/>
                  </a:schemeClr>
                </a:solidFill>
              </a:rPr>
              <a:t>H.Sample</a:t>
            </a:r>
            <a:r>
              <a:rPr lang="en-US" b="1" dirty="0" smtClean="0">
                <a:solidFill>
                  <a:schemeClr val="accent1">
                    <a:lumMod val="50000"/>
                  </a:schemeClr>
                </a:solidFill>
              </a:rPr>
              <a:t> of informal letter</a:t>
            </a:r>
            <a:endParaRPr lang="en-US" b="1" dirty="0">
              <a:solidFill>
                <a:schemeClr val="accent1">
                  <a:lumMod val="50000"/>
                </a:schemeClr>
              </a:solidFill>
            </a:endParaRPr>
          </a:p>
        </p:txBody>
      </p:sp>
      <p:pic>
        <p:nvPicPr>
          <p:cNvPr id="4" name="Content Placeholder 3" descr="example of an informal letter"/>
          <p:cNvPicPr>
            <a:picLocks noGrp="1"/>
          </p:cNvPicPr>
          <p:nvPr>
            <p:ph idx="1"/>
          </p:nvPr>
        </p:nvPicPr>
        <p:blipFill>
          <a:blip r:embed="rId2"/>
          <a:stretch>
            <a:fillRect/>
          </a:stretch>
        </p:blipFill>
        <p:spPr bwMode="auto">
          <a:xfrm>
            <a:off x="762000" y="1066800"/>
            <a:ext cx="8077200" cy="4687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534400" cy="930274"/>
          </a:xfrm>
        </p:spPr>
        <p:txBody>
          <a:bodyPr>
            <a:normAutofit fontScale="90000"/>
          </a:bodyPr>
          <a:lstStyle/>
          <a:p>
            <a:r>
              <a:rPr lang="en-US" b="1" dirty="0" smtClean="0">
                <a:solidFill>
                  <a:schemeClr val="accent1">
                    <a:lumMod val="50000"/>
                  </a:schemeClr>
                </a:solidFill>
              </a:rPr>
              <a:t>A. DEFINITION OF FORMAL LETTER AND INFORMAL LETTER</a:t>
            </a:r>
            <a:endParaRPr lang="en-US" b="1" dirty="0">
              <a:solidFill>
                <a:schemeClr val="accent1">
                  <a:lumMod val="50000"/>
                </a:schemeClr>
              </a:solidFill>
            </a:endParaRPr>
          </a:p>
        </p:txBody>
      </p:sp>
      <p:sp>
        <p:nvSpPr>
          <p:cNvPr id="2" name="Content Placeholder 1"/>
          <p:cNvSpPr>
            <a:spLocks noGrp="1"/>
          </p:cNvSpPr>
          <p:nvPr>
            <p:ph idx="1"/>
          </p:nvPr>
        </p:nvSpPr>
        <p:spPr>
          <a:xfrm>
            <a:off x="609600" y="1066800"/>
            <a:ext cx="7886700" cy="4351338"/>
          </a:xfrm>
        </p:spPr>
        <p:txBody>
          <a:bodyPr/>
          <a:lstStyle/>
          <a:p>
            <a:pPr algn="just">
              <a:buFont typeface="Wingdings" panose="05000000000000000000" pitchFamily="2" charset="2"/>
              <a:buChar char="q"/>
            </a:pPr>
            <a:r>
              <a:rPr lang="en-US" dirty="0" smtClean="0"/>
              <a:t>A formal letter is a letter written to a business, a college, or any professional that are not considered friends or family.</a:t>
            </a:r>
          </a:p>
          <a:p>
            <a:pPr algn="just">
              <a:buNone/>
            </a:pPr>
            <a:endParaRPr lang="en-US" dirty="0" smtClean="0"/>
          </a:p>
          <a:p>
            <a:pPr algn="just">
              <a:buFont typeface="Wingdings" panose="05000000000000000000" pitchFamily="2" charset="2"/>
              <a:buChar char="q"/>
            </a:pPr>
            <a:r>
              <a:rPr lang="en-US" dirty="0" smtClean="0"/>
              <a:t>An  informal letter is a letter you would write to a friend or family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838200"/>
          </a:xfrm>
        </p:spPr>
        <p:txBody>
          <a:bodyPr>
            <a:normAutofit fontScale="90000"/>
          </a:bodyPr>
          <a:lstStyle/>
          <a:p>
            <a:r>
              <a:rPr lang="en-US" b="1" dirty="0" smtClean="0">
                <a:solidFill>
                  <a:schemeClr val="accent1">
                    <a:lumMod val="50000"/>
                  </a:schemeClr>
                </a:solidFill>
              </a:rPr>
              <a:t>B.RULES FOR WRITING FORMAL LETTER IN ENGLISH</a:t>
            </a:r>
            <a:endParaRPr lang="en-US" b="1" dirty="0">
              <a:solidFill>
                <a:schemeClr val="accent1">
                  <a:lumMod val="50000"/>
                </a:schemeClr>
              </a:solidFill>
            </a:endParaRPr>
          </a:p>
        </p:txBody>
      </p:sp>
      <p:sp>
        <p:nvSpPr>
          <p:cNvPr id="5" name="Content Placeholder 4"/>
          <p:cNvSpPr>
            <a:spLocks noGrp="1"/>
          </p:cNvSpPr>
          <p:nvPr>
            <p:ph sz="half" idx="2"/>
          </p:nvPr>
        </p:nvSpPr>
        <p:spPr>
          <a:xfrm>
            <a:off x="609600" y="1219200"/>
            <a:ext cx="3868340" cy="3684588"/>
          </a:xfrm>
        </p:spPr>
        <p:txBody>
          <a:bodyPr>
            <a:normAutofit/>
          </a:bodyPr>
          <a:lstStyle/>
          <a:p>
            <a:pPr>
              <a:buNone/>
            </a:pPr>
            <a:r>
              <a:rPr lang="en-US" b="1" dirty="0" smtClean="0"/>
              <a:t>Addresses:</a:t>
            </a:r>
          </a:p>
          <a:p>
            <a:pPr>
              <a:buNone/>
            </a:pPr>
            <a:r>
              <a:rPr lang="en-US" b="1" dirty="0" smtClean="0"/>
              <a:t>1) Your Address</a:t>
            </a:r>
            <a:r>
              <a:rPr lang="en-US" dirty="0" smtClean="0"/>
              <a:t/>
            </a:r>
            <a:br>
              <a:rPr lang="en-US" dirty="0" smtClean="0"/>
            </a:br>
            <a:r>
              <a:rPr lang="en-US" dirty="0" smtClean="0"/>
              <a:t>The return address should be written in the top right-hand corner of the letter.</a:t>
            </a:r>
          </a:p>
          <a:p>
            <a:pPr>
              <a:buNone/>
            </a:pPr>
            <a:r>
              <a:rPr lang="en-US" b="1" dirty="0" smtClean="0"/>
              <a:t>2) The Address of the person you are writing to</a:t>
            </a:r>
            <a:r>
              <a:rPr lang="en-US" dirty="0" smtClean="0"/>
              <a:t/>
            </a:r>
            <a:br>
              <a:rPr lang="en-US" dirty="0" smtClean="0"/>
            </a:br>
            <a:r>
              <a:rPr lang="en-US" dirty="0" smtClean="0"/>
              <a:t>The inside address should be written on the left, starting below your address.</a:t>
            </a:r>
            <a:endParaRPr lang="en-US" dirty="0"/>
          </a:p>
        </p:txBody>
      </p:sp>
      <p:sp>
        <p:nvSpPr>
          <p:cNvPr id="6" name="Content Placeholder 5"/>
          <p:cNvSpPr>
            <a:spLocks noGrp="1"/>
          </p:cNvSpPr>
          <p:nvPr>
            <p:ph sz="quarter" idx="4"/>
          </p:nvPr>
        </p:nvSpPr>
        <p:spPr>
          <a:xfrm>
            <a:off x="4876800" y="1238865"/>
            <a:ext cx="3887391" cy="3684588"/>
          </a:xfrm>
        </p:spPr>
        <p:txBody>
          <a:bodyPr/>
          <a:lstStyle/>
          <a:p>
            <a:pPr>
              <a:buNone/>
            </a:pPr>
            <a:r>
              <a:rPr lang="en-US" b="1" dirty="0" smtClean="0"/>
              <a:t>Date:</a:t>
            </a:r>
          </a:p>
          <a:p>
            <a:pPr>
              <a:buNone/>
            </a:pPr>
            <a:r>
              <a:rPr lang="en-US" dirty="0" smtClean="0"/>
              <a:t>Different people put the date on different sides of the page. You can write this on the right or the left on the line after the address you are writing to. Write the month as a word.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886700" cy="473074"/>
          </a:xfrm>
        </p:spPr>
        <p:txBody>
          <a:bodyPr>
            <a:normAutofit fontScale="90000"/>
          </a:bodyPr>
          <a:lstStyle/>
          <a:p>
            <a:r>
              <a:rPr lang="en-US" b="1" dirty="0" smtClean="0"/>
              <a:t>Salutation or greeting </a:t>
            </a:r>
            <a:r>
              <a:rPr lang="en-US" b="1" dirty="0" smtClean="0">
                <a:solidFill>
                  <a:schemeClr val="accent1">
                    <a:lumMod val="50000"/>
                  </a:schemeClr>
                </a:solidFill>
              </a:rPr>
              <a:t>and ending a letter</a:t>
            </a:r>
            <a:endParaRPr lang="en-US" b="1" dirty="0">
              <a:solidFill>
                <a:schemeClr val="accent1">
                  <a:lumMod val="50000"/>
                </a:schemeClr>
              </a:solidFill>
            </a:endParaRPr>
          </a:p>
        </p:txBody>
      </p:sp>
      <p:sp>
        <p:nvSpPr>
          <p:cNvPr id="5" name="Content Placeholder 4"/>
          <p:cNvSpPr>
            <a:spLocks noGrp="1"/>
          </p:cNvSpPr>
          <p:nvPr>
            <p:ph sz="half" idx="2"/>
          </p:nvPr>
        </p:nvSpPr>
        <p:spPr>
          <a:xfrm>
            <a:off x="609600" y="1371600"/>
            <a:ext cx="3868340" cy="3684588"/>
          </a:xfrm>
        </p:spPr>
        <p:txBody>
          <a:bodyPr>
            <a:normAutofit fontScale="92500" lnSpcReduction="10000"/>
          </a:bodyPr>
          <a:lstStyle/>
          <a:p>
            <a:pPr>
              <a:buNone/>
            </a:pPr>
            <a:r>
              <a:rPr lang="en-US" b="1" dirty="0" smtClean="0"/>
              <a:t>Salutation</a:t>
            </a:r>
          </a:p>
          <a:p>
            <a:pPr>
              <a:buNone/>
            </a:pPr>
            <a:r>
              <a:rPr lang="en-US" b="1" dirty="0" smtClean="0"/>
              <a:t>1) Dear Sir or Madam,</a:t>
            </a:r>
            <a:r>
              <a:rPr lang="en-US" dirty="0" smtClean="0"/>
              <a:t/>
            </a:r>
            <a:br>
              <a:rPr lang="en-US" dirty="0" smtClean="0"/>
            </a:br>
            <a:r>
              <a:rPr lang="en-US" dirty="0" smtClean="0"/>
              <a:t>If you do not know the name of the person you are writing to, use this. It is always advisable to try to find out a name. </a:t>
            </a:r>
          </a:p>
          <a:p>
            <a:pPr>
              <a:buNone/>
            </a:pPr>
            <a:r>
              <a:rPr lang="en-US" b="1" dirty="0" smtClean="0"/>
              <a:t>2) Dear </a:t>
            </a:r>
            <a:r>
              <a:rPr lang="en-US" b="1" dirty="0" err="1" smtClean="0"/>
              <a:t>Mr</a:t>
            </a:r>
            <a:r>
              <a:rPr lang="en-US" b="1" dirty="0" smtClean="0"/>
              <a:t> Jenkins,</a:t>
            </a:r>
            <a:r>
              <a:rPr lang="en-US" dirty="0" smtClean="0"/>
              <a:t/>
            </a:r>
            <a:br>
              <a:rPr lang="en-US" dirty="0" smtClean="0"/>
            </a:br>
            <a:r>
              <a:rPr lang="en-US" dirty="0" smtClean="0"/>
              <a:t>If you know the name, use the title (</a:t>
            </a:r>
            <a:r>
              <a:rPr lang="en-US" dirty="0" err="1" smtClean="0"/>
              <a:t>Mr</a:t>
            </a:r>
            <a:r>
              <a:rPr lang="en-US" dirty="0" smtClean="0"/>
              <a:t>, </a:t>
            </a:r>
            <a:r>
              <a:rPr lang="en-US" dirty="0" err="1" smtClean="0"/>
              <a:t>Mrs</a:t>
            </a:r>
            <a:r>
              <a:rPr lang="en-US" dirty="0" smtClean="0"/>
              <a:t>, Miss or Ms, Dr, etc.) and the surname only. If you are writing to a woman and do not know if she uses </a:t>
            </a:r>
            <a:r>
              <a:rPr lang="en-US" dirty="0" err="1" smtClean="0"/>
              <a:t>Mrs</a:t>
            </a:r>
            <a:r>
              <a:rPr lang="en-US" dirty="0" smtClean="0"/>
              <a:t> or Miss, you can use Ms, which is for married and single women.</a:t>
            </a:r>
            <a:endParaRPr lang="en-US" dirty="0"/>
          </a:p>
        </p:txBody>
      </p:sp>
      <p:sp>
        <p:nvSpPr>
          <p:cNvPr id="6" name="Content Placeholder 5"/>
          <p:cNvSpPr>
            <a:spLocks noGrp="1"/>
          </p:cNvSpPr>
          <p:nvPr>
            <p:ph sz="quarter" idx="4"/>
          </p:nvPr>
        </p:nvSpPr>
        <p:spPr>
          <a:xfrm>
            <a:off x="4875609" y="1344612"/>
            <a:ext cx="3887391" cy="3684588"/>
          </a:xfrm>
        </p:spPr>
        <p:txBody>
          <a:bodyPr>
            <a:normAutofit fontScale="92500" lnSpcReduction="10000"/>
          </a:bodyPr>
          <a:lstStyle/>
          <a:p>
            <a:pPr>
              <a:buNone/>
            </a:pPr>
            <a:r>
              <a:rPr lang="en-US" dirty="0" smtClean="0"/>
              <a:t>Ending a letter</a:t>
            </a:r>
            <a:r>
              <a:rPr lang="en-US" b="1" dirty="0" smtClean="0"/>
              <a:t>:</a:t>
            </a:r>
          </a:p>
          <a:p>
            <a:pPr>
              <a:buNone/>
            </a:pPr>
            <a:r>
              <a:rPr lang="en-US" b="1" dirty="0" smtClean="0"/>
              <a:t>1) Yours faithfully</a:t>
            </a:r>
            <a:br>
              <a:rPr lang="en-US" b="1" dirty="0" smtClean="0"/>
            </a:br>
            <a:r>
              <a:rPr lang="en-US" dirty="0" smtClean="0"/>
              <a:t>If you do not know the name of the person, end the letter this way.</a:t>
            </a:r>
          </a:p>
          <a:p>
            <a:pPr>
              <a:buNone/>
            </a:pPr>
            <a:r>
              <a:rPr lang="en-US" b="1" dirty="0" smtClean="0"/>
              <a:t>2) Yours sincerely</a:t>
            </a:r>
            <a:r>
              <a:rPr lang="en-US" dirty="0" smtClean="0"/>
              <a:t/>
            </a:r>
            <a:br>
              <a:rPr lang="en-US" dirty="0" smtClean="0"/>
            </a:br>
            <a:r>
              <a:rPr lang="en-US" dirty="0" smtClean="0"/>
              <a:t>If you know the name of the person, end the letter this way.</a:t>
            </a:r>
          </a:p>
          <a:p>
            <a:pPr>
              <a:buNone/>
            </a:pPr>
            <a:r>
              <a:rPr lang="en-US" b="1" dirty="0" smtClean="0"/>
              <a:t>3) Your signature</a:t>
            </a:r>
            <a:r>
              <a:rPr lang="en-US" dirty="0" smtClean="0"/>
              <a:t/>
            </a:r>
            <a:br>
              <a:rPr lang="en-US" dirty="0" smtClean="0"/>
            </a:br>
            <a:r>
              <a:rPr lang="en-US" dirty="0" smtClean="0"/>
              <a:t>Sign your name, then print it underneath the signature. If you think the person you are writing to might not know whether you are male of female, put you title in brackets after your name.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94959" cy="549274"/>
          </a:xfrm>
        </p:spPr>
        <p:txBody>
          <a:bodyPr>
            <a:normAutofit/>
          </a:bodyPr>
          <a:lstStyle/>
          <a:p>
            <a:r>
              <a:rPr lang="en-US" b="1" dirty="0" smtClean="0">
                <a:solidFill>
                  <a:schemeClr val="accent1">
                    <a:lumMod val="50000"/>
                  </a:schemeClr>
                </a:solidFill>
              </a:rPr>
              <a:t>C.CONTENT OF A FORMAL LETTER</a:t>
            </a:r>
            <a:endParaRPr lang="en-US" b="1" dirty="0">
              <a:solidFill>
                <a:schemeClr val="accent1">
                  <a:lumMod val="50000"/>
                </a:schemeClr>
              </a:solidFill>
            </a:endParaRPr>
          </a:p>
        </p:txBody>
      </p:sp>
      <p:sp>
        <p:nvSpPr>
          <p:cNvPr id="5" name="Content Placeholder 4"/>
          <p:cNvSpPr>
            <a:spLocks noGrp="1"/>
          </p:cNvSpPr>
          <p:nvPr>
            <p:ph sz="half" idx="2"/>
          </p:nvPr>
        </p:nvSpPr>
        <p:spPr>
          <a:xfrm>
            <a:off x="609600" y="990600"/>
            <a:ext cx="4038600" cy="5638800"/>
          </a:xfrm>
        </p:spPr>
        <p:txBody>
          <a:bodyPr>
            <a:noAutofit/>
          </a:bodyPr>
          <a:lstStyle/>
          <a:p>
            <a:pPr>
              <a:buNone/>
            </a:pPr>
            <a:r>
              <a:rPr lang="en-US" b="1" dirty="0" smtClean="0"/>
              <a:t>Content of a Formal Letter</a:t>
            </a:r>
          </a:p>
          <a:p>
            <a:pPr>
              <a:buFont typeface="Wingdings" panose="05000000000000000000" pitchFamily="2" charset="2"/>
              <a:buChar char="§"/>
            </a:pPr>
            <a:r>
              <a:rPr lang="en-US" b="1" dirty="0" smtClean="0"/>
              <a:t>First paragraph</a:t>
            </a:r>
            <a:r>
              <a:rPr lang="en-US" dirty="0" smtClean="0"/>
              <a:t/>
            </a:r>
            <a:br>
              <a:rPr lang="en-US" dirty="0" smtClean="0"/>
            </a:br>
            <a:r>
              <a:rPr lang="en-US" dirty="0" smtClean="0"/>
              <a:t>The first paragraph should be short and state the purpose of the letter- to make an enquiry, complain, request something, etc.</a:t>
            </a:r>
          </a:p>
          <a:p>
            <a:r>
              <a:rPr lang="en-US" dirty="0" smtClean="0"/>
              <a:t>The paragraph or paragraphs in the middle of the letter should contain the relevant information behind the writing of the letter. Most letters in English are not very long, so keep the information to the essentials and concentrate on </a:t>
            </a:r>
            <a:r>
              <a:rPr lang="en-US" dirty="0" err="1" smtClean="0"/>
              <a:t>organising</a:t>
            </a:r>
            <a:r>
              <a:rPr lang="en-US" dirty="0" smtClean="0"/>
              <a:t> it in a clear and logical manner rather than expanding too much. </a:t>
            </a:r>
            <a:endParaRPr lang="en-US" dirty="0"/>
          </a:p>
        </p:txBody>
      </p:sp>
      <p:sp>
        <p:nvSpPr>
          <p:cNvPr id="6" name="Content Placeholder 5"/>
          <p:cNvSpPr>
            <a:spLocks noGrp="1"/>
          </p:cNvSpPr>
          <p:nvPr>
            <p:ph sz="quarter" idx="4"/>
          </p:nvPr>
        </p:nvSpPr>
        <p:spPr>
          <a:xfrm>
            <a:off x="4662948" y="990600"/>
            <a:ext cx="3887391" cy="3684588"/>
          </a:xfrm>
        </p:spPr>
        <p:txBody>
          <a:bodyPr/>
          <a:lstStyle/>
          <a:p>
            <a:r>
              <a:rPr lang="en-US" b="1" dirty="0" smtClean="0"/>
              <a:t>Last Paragraph </a:t>
            </a:r>
            <a:r>
              <a:rPr lang="en-US" dirty="0" smtClean="0"/>
              <a:t/>
            </a:r>
            <a:br>
              <a:rPr lang="en-US" dirty="0" smtClean="0"/>
            </a:br>
            <a:r>
              <a:rPr lang="en-US" dirty="0" smtClean="0"/>
              <a:t>The last paragraph of a formal letter should state what action you expect the recipient to take- to refund, send you information, etc.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641350"/>
          </a:xfrm>
        </p:spPr>
        <p:txBody>
          <a:bodyPr>
            <a:normAutofit fontScale="90000"/>
          </a:bodyPr>
          <a:lstStyle/>
          <a:p>
            <a:r>
              <a:rPr lang="en-US" sz="2700" b="1" dirty="0" err="1" smtClean="0">
                <a:solidFill>
                  <a:schemeClr val="accent1">
                    <a:lumMod val="50000"/>
                  </a:schemeClr>
                </a:solidFill>
              </a:rPr>
              <a:t>D.The</a:t>
            </a:r>
            <a:r>
              <a:rPr lang="en-US" sz="2700" b="1" dirty="0" smtClean="0">
                <a:solidFill>
                  <a:schemeClr val="accent1">
                    <a:lumMod val="50000"/>
                  </a:schemeClr>
                </a:solidFill>
              </a:rPr>
              <a:t> style of formal letter in America and UK is different from some aspect.</a:t>
            </a:r>
            <a:r>
              <a:rPr lang="en-US" b="1" dirty="0" smtClean="0">
                <a:solidFill>
                  <a:schemeClr val="accent1">
                    <a:lumMod val="50000"/>
                  </a:schemeClr>
                </a:solidFill>
              </a:rPr>
              <a:t/>
            </a:r>
            <a:br>
              <a:rPr lang="en-US" b="1" dirty="0" smtClean="0">
                <a:solidFill>
                  <a:schemeClr val="accent1">
                    <a:lumMod val="50000"/>
                  </a:schemeClr>
                </a:solidFill>
              </a:rPr>
            </a:br>
            <a:endParaRPr lang="en-US" b="1" dirty="0">
              <a:solidFill>
                <a:schemeClr val="accent1">
                  <a:lumMod val="50000"/>
                </a:schemeClr>
              </a:solidFill>
            </a:endParaRPr>
          </a:p>
        </p:txBody>
      </p:sp>
      <p:sp>
        <p:nvSpPr>
          <p:cNvPr id="5" name="Content Placeholder 4"/>
          <p:cNvSpPr>
            <a:spLocks noGrp="1"/>
          </p:cNvSpPr>
          <p:nvPr>
            <p:ph sz="half" idx="2"/>
          </p:nvPr>
        </p:nvSpPr>
        <p:spPr>
          <a:xfrm>
            <a:off x="427703" y="914400"/>
            <a:ext cx="4301613" cy="4953000"/>
          </a:xfrm>
        </p:spPr>
        <p:txBody>
          <a:bodyPr>
            <a:noAutofit/>
          </a:bodyPr>
          <a:lstStyle/>
          <a:p>
            <a:pPr>
              <a:buNone/>
            </a:pPr>
            <a:r>
              <a:rPr lang="en-US" sz="2000" dirty="0" smtClean="0">
                <a:sym typeface="Symbol"/>
              </a:rPr>
              <a:t></a:t>
            </a:r>
            <a:r>
              <a:rPr lang="en-US" sz="2000" dirty="0" smtClean="0"/>
              <a:t> American Style</a:t>
            </a:r>
            <a:br>
              <a:rPr lang="en-US" sz="2000" dirty="0" smtClean="0"/>
            </a:br>
            <a:r>
              <a:rPr lang="en-US" sz="2000" dirty="0" smtClean="0"/>
              <a:t>1. Heading</a:t>
            </a:r>
            <a:br>
              <a:rPr lang="en-US" sz="2000" dirty="0" smtClean="0"/>
            </a:br>
            <a:r>
              <a:rPr lang="en-US" sz="2000" dirty="0" smtClean="0"/>
              <a:t>According to the format, but usually aligned to the left.</a:t>
            </a:r>
            <a:br>
              <a:rPr lang="en-US" sz="2000" dirty="0" smtClean="0"/>
            </a:br>
            <a:r>
              <a:rPr lang="en-US" sz="2000" dirty="0" smtClean="0"/>
              <a:t>2. Date</a:t>
            </a:r>
            <a:br>
              <a:rPr lang="en-US" sz="2000" dirty="0" smtClean="0"/>
            </a:br>
            <a:r>
              <a:rPr lang="en-US" sz="2000" dirty="0" smtClean="0"/>
              <a:t>January 17, 2009(month-day-year).</a:t>
            </a:r>
            <a:br>
              <a:rPr lang="en-US" sz="2000" dirty="0" smtClean="0"/>
            </a:br>
            <a:r>
              <a:rPr lang="en-US" sz="2000" dirty="0" smtClean="0"/>
              <a:t>According to the format but usually aligned to the left (two lines below the heading).</a:t>
            </a:r>
            <a:br>
              <a:rPr lang="en-US" sz="2000" dirty="0" smtClean="0"/>
            </a:br>
            <a:r>
              <a:rPr lang="en-US" sz="2000" dirty="0" smtClean="0"/>
              <a:t>3. Salutation</a:t>
            </a:r>
            <a:br>
              <a:rPr lang="en-US" sz="2000" dirty="0" smtClean="0"/>
            </a:br>
            <a:r>
              <a:rPr lang="en-US" sz="2000" dirty="0" smtClean="0"/>
              <a:t>Dear Mr. / Mrs. Ana:</a:t>
            </a:r>
            <a:br>
              <a:rPr lang="en-US" sz="2000" dirty="0" smtClean="0"/>
            </a:br>
            <a:r>
              <a:rPr lang="en-US" sz="2000" dirty="0" smtClean="0"/>
              <a:t>Dear Sir or Madam:</a:t>
            </a:r>
            <a:br>
              <a:rPr lang="en-US" sz="2000" dirty="0" smtClean="0"/>
            </a:br>
            <a:r>
              <a:rPr lang="en-US" sz="2000" dirty="0" smtClean="0"/>
              <a:t>Gentlemen:</a:t>
            </a:r>
            <a:br>
              <a:rPr lang="en-US" sz="2000" dirty="0" smtClean="0"/>
            </a:br>
            <a:r>
              <a:rPr lang="en-US" sz="2000" dirty="0" smtClean="0"/>
              <a:t>After the salutation there is a colon (:)</a:t>
            </a:r>
            <a:br>
              <a:rPr lang="en-US" sz="2000" dirty="0" smtClean="0"/>
            </a:br>
            <a:r>
              <a:rPr lang="en-US" sz="2000" dirty="0" smtClean="0"/>
              <a:t>4. Complimentary close</a:t>
            </a:r>
            <a:br>
              <a:rPr lang="en-US" sz="2000" dirty="0" smtClean="0"/>
            </a:br>
            <a:r>
              <a:rPr lang="en-US" sz="2000" dirty="0" smtClean="0"/>
              <a:t>Sincerely,</a:t>
            </a:r>
            <a:br>
              <a:rPr lang="en-US" sz="2000" dirty="0" smtClean="0"/>
            </a:br>
            <a:r>
              <a:rPr lang="en-US" sz="2000" dirty="0" smtClean="0"/>
              <a:t>Sincerely yours,</a:t>
            </a:r>
            <a:br>
              <a:rPr lang="en-US" sz="2000" dirty="0" smtClean="0"/>
            </a:br>
            <a:r>
              <a:rPr lang="en-US" sz="2000" dirty="0" smtClean="0"/>
              <a:t>Yours truly,</a:t>
            </a:r>
            <a:endParaRPr lang="en-US" sz="2000" dirty="0"/>
          </a:p>
        </p:txBody>
      </p:sp>
      <p:sp>
        <p:nvSpPr>
          <p:cNvPr id="6" name="Content Placeholder 5"/>
          <p:cNvSpPr>
            <a:spLocks noGrp="1"/>
          </p:cNvSpPr>
          <p:nvPr>
            <p:ph sz="quarter" idx="4"/>
          </p:nvPr>
        </p:nvSpPr>
        <p:spPr>
          <a:xfrm>
            <a:off x="4572000" y="924232"/>
            <a:ext cx="4419600" cy="5257800"/>
          </a:xfrm>
        </p:spPr>
        <p:txBody>
          <a:bodyPr>
            <a:noAutofit/>
          </a:bodyPr>
          <a:lstStyle/>
          <a:p>
            <a:pPr>
              <a:buNone/>
            </a:pPr>
            <a:r>
              <a:rPr lang="en-US" sz="2000" dirty="0" smtClean="0">
                <a:sym typeface="Symbol"/>
              </a:rPr>
              <a:t></a:t>
            </a:r>
            <a:r>
              <a:rPr lang="en-US" sz="2000" dirty="0" smtClean="0"/>
              <a:t> British Style</a:t>
            </a:r>
            <a:br>
              <a:rPr lang="en-US" sz="2000" dirty="0" smtClean="0"/>
            </a:br>
            <a:r>
              <a:rPr lang="en-US" sz="2000" dirty="0" smtClean="0"/>
              <a:t>1. Heading</a:t>
            </a:r>
            <a:br>
              <a:rPr lang="en-US" sz="2000" dirty="0" smtClean="0"/>
            </a:br>
            <a:r>
              <a:rPr lang="en-US" sz="2000" dirty="0" smtClean="0"/>
              <a:t>The heading is usually placed in the top right corner of the letter (sometimes centered).</a:t>
            </a:r>
            <a:br>
              <a:rPr lang="en-US" sz="2000" dirty="0" smtClean="0"/>
            </a:br>
            <a:r>
              <a:rPr lang="en-US" sz="2000" dirty="0" smtClean="0"/>
              <a:t>2. Date</a:t>
            </a:r>
            <a:br>
              <a:rPr lang="en-US" sz="2000" dirty="0" smtClean="0"/>
            </a:br>
            <a:r>
              <a:rPr lang="en-US" sz="2000" dirty="0" smtClean="0"/>
              <a:t>17 January 2009 (day-month-year)</a:t>
            </a:r>
            <a:br>
              <a:rPr lang="en-US" sz="2000" dirty="0" smtClean="0"/>
            </a:br>
            <a:r>
              <a:rPr lang="en-US" sz="2000" dirty="0" smtClean="0"/>
              <a:t>Usually placed directly (or one blank line) below the heading.</a:t>
            </a:r>
            <a:br>
              <a:rPr lang="en-US" sz="2000" dirty="0" smtClean="0"/>
            </a:br>
            <a:r>
              <a:rPr lang="en-US" sz="2000" dirty="0" smtClean="0"/>
              <a:t>3. Salutation</a:t>
            </a:r>
            <a:br>
              <a:rPr lang="en-US" sz="2000" dirty="0" smtClean="0"/>
            </a:br>
            <a:r>
              <a:rPr lang="en-US" sz="2000" dirty="0" smtClean="0"/>
              <a:t>Dear Mr. / Mrs. Ana,</a:t>
            </a:r>
            <a:br>
              <a:rPr lang="en-US" sz="2000" dirty="0" smtClean="0"/>
            </a:br>
            <a:r>
              <a:rPr lang="en-US" sz="2000" dirty="0" smtClean="0"/>
              <a:t>Dear Sir or Madam,</a:t>
            </a:r>
            <a:br>
              <a:rPr lang="en-US" sz="2000" dirty="0" smtClean="0"/>
            </a:br>
            <a:r>
              <a:rPr lang="en-US" sz="2000" dirty="0" smtClean="0"/>
              <a:t>Gentlemen,</a:t>
            </a:r>
            <a:br>
              <a:rPr lang="en-US" sz="2000" dirty="0" smtClean="0"/>
            </a:br>
            <a:r>
              <a:rPr lang="en-US" sz="2000" dirty="0" smtClean="0"/>
              <a:t>After the salutation there is a comma (,)</a:t>
            </a:r>
            <a:br>
              <a:rPr lang="en-US" sz="2000" dirty="0" smtClean="0"/>
            </a:br>
            <a:r>
              <a:rPr lang="en-US" sz="2000" dirty="0" smtClean="0"/>
              <a:t>4. Complimentary close</a:t>
            </a:r>
            <a:br>
              <a:rPr lang="en-US" sz="2000" dirty="0" smtClean="0"/>
            </a:br>
            <a:r>
              <a:rPr lang="en-US" sz="2000" dirty="0" smtClean="0"/>
              <a:t>Sincerely,</a:t>
            </a:r>
            <a:br>
              <a:rPr lang="en-US" sz="2000" dirty="0" smtClean="0"/>
            </a:br>
            <a:r>
              <a:rPr lang="en-US" sz="2000" dirty="0" smtClean="0"/>
              <a:t>Yours sincerely,</a:t>
            </a:r>
            <a:br>
              <a:rPr lang="en-US" sz="2000" dirty="0" smtClean="0"/>
            </a:br>
            <a:r>
              <a:rPr lang="en-US" sz="2000" dirty="0" smtClean="0"/>
              <a:t>Yours faithfully,</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7886700" cy="473074"/>
          </a:xfrm>
        </p:spPr>
        <p:txBody>
          <a:bodyPr>
            <a:normAutofit fontScale="90000"/>
          </a:bodyPr>
          <a:lstStyle/>
          <a:p>
            <a:r>
              <a:rPr lang="en-US" b="1" dirty="0" err="1" smtClean="0">
                <a:solidFill>
                  <a:schemeClr val="accent1">
                    <a:lumMod val="50000"/>
                  </a:schemeClr>
                </a:solidFill>
              </a:rPr>
              <a:t>E.Abbreviations</a:t>
            </a:r>
            <a:r>
              <a:rPr lang="en-US" b="1" dirty="0" smtClean="0">
                <a:solidFill>
                  <a:schemeClr val="accent1">
                    <a:lumMod val="50000"/>
                  </a:schemeClr>
                </a:solidFill>
              </a:rPr>
              <a:t> used in letter writing</a:t>
            </a:r>
            <a:endParaRPr lang="en-US" b="1" dirty="0">
              <a:solidFill>
                <a:schemeClr val="accent1">
                  <a:lumMod val="50000"/>
                </a:schemeClr>
              </a:solidFill>
            </a:endParaRPr>
          </a:p>
        </p:txBody>
      </p:sp>
      <p:sp>
        <p:nvSpPr>
          <p:cNvPr id="2" name="Content Placeholder 1"/>
          <p:cNvSpPr>
            <a:spLocks noGrp="1"/>
          </p:cNvSpPr>
          <p:nvPr>
            <p:ph idx="1"/>
          </p:nvPr>
        </p:nvSpPr>
        <p:spPr>
          <a:xfrm>
            <a:off x="609600" y="990600"/>
            <a:ext cx="8305800" cy="5486400"/>
          </a:xfrm>
        </p:spPr>
        <p:txBody>
          <a:bodyPr>
            <a:normAutofit/>
          </a:bodyPr>
          <a:lstStyle/>
          <a:p>
            <a:pPr>
              <a:buNone/>
            </a:pPr>
            <a:r>
              <a:rPr lang="en-US" b="1" dirty="0" smtClean="0"/>
              <a:t>Abbreviations Used in Letter Writing</a:t>
            </a:r>
          </a:p>
          <a:p>
            <a:pPr>
              <a:buNone/>
            </a:pPr>
            <a:r>
              <a:rPr lang="en-US" dirty="0" smtClean="0"/>
              <a:t>The following abbreviations are widely used in letters:</a:t>
            </a:r>
          </a:p>
          <a:p>
            <a:pPr lvl="0">
              <a:buNone/>
            </a:pPr>
            <a:r>
              <a:rPr lang="en-US" b="1" dirty="0" err="1" smtClean="0"/>
              <a:t>asap</a:t>
            </a:r>
            <a:r>
              <a:rPr lang="en-US" dirty="0" smtClean="0"/>
              <a:t> = as soon as possible</a:t>
            </a:r>
          </a:p>
          <a:p>
            <a:pPr lvl="0">
              <a:buNone/>
            </a:pPr>
            <a:r>
              <a:rPr lang="en-US" b="1" dirty="0" smtClean="0"/>
              <a:t>cc</a:t>
            </a:r>
            <a:r>
              <a:rPr lang="en-US" dirty="0" smtClean="0"/>
              <a:t> = carbon copy (when you send a copy of a letter to more than one person, you use this abbreviation to let them know)</a:t>
            </a:r>
          </a:p>
          <a:p>
            <a:pPr lvl="0">
              <a:buNone/>
            </a:pPr>
            <a:r>
              <a:rPr lang="en-US" b="1" dirty="0" smtClean="0"/>
              <a:t>enc.</a:t>
            </a:r>
            <a:r>
              <a:rPr lang="en-US" dirty="0" smtClean="0"/>
              <a:t> = enclosure (when you include other papers with your letter)</a:t>
            </a:r>
          </a:p>
          <a:p>
            <a:pPr lvl="0">
              <a:buNone/>
            </a:pPr>
            <a:r>
              <a:rPr lang="en-US" b="1" dirty="0" smtClean="0"/>
              <a:t>pp</a:t>
            </a:r>
            <a:r>
              <a:rPr lang="en-US" dirty="0" smtClean="0"/>
              <a:t> = per </a:t>
            </a:r>
            <a:r>
              <a:rPr lang="en-US" dirty="0" err="1" smtClean="0"/>
              <a:t>procurationem</a:t>
            </a:r>
            <a:r>
              <a:rPr lang="en-US" dirty="0" smtClean="0"/>
              <a:t> (A Latin phrase meaning that you are signing the letter on somebody else's behalf; if they are not there to sign it themselves, etc)</a:t>
            </a:r>
          </a:p>
          <a:p>
            <a:pPr lvl="0">
              <a:buNone/>
            </a:pPr>
            <a:r>
              <a:rPr lang="en-US" b="1" dirty="0" err="1" smtClean="0"/>
              <a:t>ps</a:t>
            </a:r>
            <a:r>
              <a:rPr lang="en-US" dirty="0" smtClean="0"/>
              <a:t> = postscript (when you want to add something after you've finished and signed it)</a:t>
            </a:r>
          </a:p>
          <a:p>
            <a:pPr lvl="0">
              <a:buNone/>
            </a:pPr>
            <a:r>
              <a:rPr lang="en-US" b="1" dirty="0" err="1" smtClean="0"/>
              <a:t>pto</a:t>
            </a:r>
            <a:r>
              <a:rPr lang="en-US" b="1" dirty="0" smtClean="0"/>
              <a:t> </a:t>
            </a:r>
            <a:r>
              <a:rPr lang="en-US" b="1" i="1" dirty="0" smtClean="0"/>
              <a:t>(informal)</a:t>
            </a:r>
            <a:r>
              <a:rPr lang="en-US" dirty="0" smtClean="0"/>
              <a:t> = please turn over (to make sure that the other person knows the letter continues on the other side of the page)</a:t>
            </a:r>
          </a:p>
          <a:p>
            <a:pPr lvl="0">
              <a:buNone/>
            </a:pPr>
            <a:r>
              <a:rPr lang="en-US" b="1" dirty="0" smtClean="0"/>
              <a:t>RSVP</a:t>
            </a:r>
            <a:r>
              <a:rPr lang="en-US" dirty="0" smtClean="0"/>
              <a:t> = please reply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1006474"/>
          </a:xfrm>
        </p:spPr>
        <p:txBody>
          <a:bodyPr>
            <a:normAutofit fontScale="90000"/>
          </a:bodyPr>
          <a:lstStyle/>
          <a:p>
            <a:r>
              <a:rPr lang="en-US" dirty="0" smtClean="0"/>
              <a:t/>
            </a:r>
            <a:br>
              <a:rPr lang="en-US" dirty="0" smtClean="0"/>
            </a:br>
            <a:r>
              <a:rPr lang="en-US" sz="3100" b="1" dirty="0" smtClean="0">
                <a:solidFill>
                  <a:schemeClr val="accent1">
                    <a:lumMod val="50000"/>
                  </a:schemeClr>
                </a:solidFill>
              </a:rPr>
              <a:t>F. Informal </a:t>
            </a:r>
            <a:r>
              <a:rPr lang="en-US" sz="3100" b="1" dirty="0" smtClean="0">
                <a:solidFill>
                  <a:schemeClr val="accent1">
                    <a:lumMod val="50000"/>
                  </a:schemeClr>
                </a:solidFill>
              </a:rPr>
              <a:t>letter</a:t>
            </a:r>
            <a:r>
              <a:rPr lang="en-US" sz="3100" b="1" dirty="0">
                <a:solidFill>
                  <a:schemeClr val="accent1">
                    <a:lumMod val="50000"/>
                  </a:schemeClr>
                </a:solidFill>
              </a:rPr>
              <a:t> </a:t>
            </a:r>
            <a:r>
              <a:rPr lang="en-US" sz="3100" dirty="0" smtClean="0"/>
              <a:t/>
            </a:r>
            <a:br>
              <a:rPr lang="en-US" sz="3100" dirty="0" smtClean="0"/>
            </a:br>
            <a:r>
              <a:rPr lang="en-US" sz="3100" dirty="0" smtClean="0"/>
              <a:t>The </a:t>
            </a:r>
            <a:r>
              <a:rPr lang="en-US" sz="3100" dirty="0" smtClean="0"/>
              <a:t>format:</a:t>
            </a:r>
            <a:br>
              <a:rPr lang="en-US" sz="3100" dirty="0" smtClean="0"/>
            </a:br>
            <a:r>
              <a:rPr lang="en-US" dirty="0" smtClean="0"/>
              <a:t> </a:t>
            </a:r>
            <a:endParaRPr lang="en-US" dirty="0"/>
          </a:p>
        </p:txBody>
      </p:sp>
      <p:pic>
        <p:nvPicPr>
          <p:cNvPr id="4" name="Content Placeholder 3" descr="http://1.bp.blogspot.com/-UhGYcY2nOms/TlglROYxlUI/AAAAAAAAAGw/dSI7g_VjtTA/s400/informal+letter+format.JPG">
            <a:hlinkClick r:id="rId2"/>
          </p:cNvPr>
          <p:cNvPicPr>
            <a:picLocks noGrp="1"/>
          </p:cNvPicPr>
          <p:nvPr>
            <p:ph idx="1"/>
          </p:nvPr>
        </p:nvPicPr>
        <p:blipFill>
          <a:blip r:embed="rId3"/>
          <a:srcRect/>
          <a:stretch>
            <a:fillRect/>
          </a:stretch>
        </p:blipFill>
        <p:spPr bwMode="auto">
          <a:xfrm>
            <a:off x="457200" y="1371600"/>
            <a:ext cx="8153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TotalTime>
  <Words>470</Words>
  <Application>Microsoft Office PowerPoint</Application>
  <PresentationFormat>On-screen Show (4:3)</PresentationFormat>
  <Paragraphs>143</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Wingdings</vt:lpstr>
      <vt:lpstr>Office Theme</vt:lpstr>
      <vt:lpstr> Formal letter and informal letter</vt:lpstr>
      <vt:lpstr>Formal letter and informal letter</vt:lpstr>
      <vt:lpstr>A. DEFINITION OF FORMAL LETTER AND INFORMAL LETTER</vt:lpstr>
      <vt:lpstr>B.RULES FOR WRITING FORMAL LETTER IN ENGLISH</vt:lpstr>
      <vt:lpstr>Salutation or greeting and ending a letter</vt:lpstr>
      <vt:lpstr>C.CONTENT OF A FORMAL LETTER</vt:lpstr>
      <vt:lpstr>D.The style of formal letter in America and UK is different from some aspect. </vt:lpstr>
      <vt:lpstr>E.Abbreviations used in letter writing</vt:lpstr>
      <vt:lpstr> F. Informal letter  The format:  </vt:lpstr>
      <vt:lpstr>The language used is simple and friendly</vt:lpstr>
      <vt:lpstr>The format of writing an informal letter</vt:lpstr>
      <vt:lpstr>Greeting</vt:lpstr>
      <vt:lpstr>Opening(1st paragraph)</vt:lpstr>
      <vt:lpstr>Expressing happiness and sorrow</vt:lpstr>
      <vt:lpstr>Content(several paragraph)</vt:lpstr>
      <vt:lpstr>Closing(last paragraph)</vt:lpstr>
      <vt:lpstr>Signing off</vt:lpstr>
      <vt:lpstr>Signature</vt:lpstr>
      <vt:lpstr>G.Sample of formal letter</vt:lpstr>
      <vt:lpstr>H.Sample of informal letter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Vocabulary 12</dc:title>
  <dc:creator>user</dc:creator>
  <cp:lastModifiedBy>Omed Ahmed</cp:lastModifiedBy>
  <cp:revision>60</cp:revision>
  <dcterms:created xsi:type="dcterms:W3CDTF">2012-05-23T11:10:30Z</dcterms:created>
  <dcterms:modified xsi:type="dcterms:W3CDTF">2014-12-23T17:55:08Z</dcterms:modified>
</cp:coreProperties>
</file>