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91" r:id="rId4"/>
    <p:sldId id="292" r:id="rId5"/>
    <p:sldId id="294" r:id="rId6"/>
    <p:sldId id="296" r:id="rId7"/>
    <p:sldId id="293" r:id="rId8"/>
    <p:sldId id="297" r:id="rId9"/>
    <p:sldId id="298" r:id="rId10"/>
    <p:sldId id="299" r:id="rId11"/>
    <p:sldId id="300" r:id="rId12"/>
    <p:sldId id="301" r:id="rId13"/>
    <p:sldId id="307" r:id="rId14"/>
    <p:sldId id="308" r:id="rId15"/>
    <p:sldId id="309" r:id="rId16"/>
    <p:sldId id="305" r:id="rId17"/>
    <p:sldId id="306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336" r:id="rId45"/>
    <p:sldId id="278" r:id="rId46"/>
    <p:sldId id="290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C555-5763-4F3D-9A40-72AA286F6931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2ADB-18C6-4C33-BC3C-41E315B4E6F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C555-5763-4F3D-9A40-72AA286F6931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2ADB-18C6-4C33-BC3C-41E315B4E6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C555-5763-4F3D-9A40-72AA286F6931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2ADB-18C6-4C33-BC3C-41E315B4E6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C555-5763-4F3D-9A40-72AA286F6931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2ADB-18C6-4C33-BC3C-41E315B4E6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C555-5763-4F3D-9A40-72AA286F6931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2ADB-18C6-4C33-BC3C-41E315B4E6F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C555-5763-4F3D-9A40-72AA286F6931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2ADB-18C6-4C33-BC3C-41E315B4E6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C555-5763-4F3D-9A40-72AA286F6931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2ADB-18C6-4C33-BC3C-41E315B4E6F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C555-5763-4F3D-9A40-72AA286F6931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2ADB-18C6-4C33-BC3C-41E315B4E6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C555-5763-4F3D-9A40-72AA286F6931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2ADB-18C6-4C33-BC3C-41E315B4E6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C555-5763-4F3D-9A40-72AA286F6931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2ADB-18C6-4C33-BC3C-41E315B4E6F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C555-5763-4F3D-9A40-72AA286F6931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2ADB-18C6-4C33-BC3C-41E315B4E6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662C555-5763-4F3D-9A40-72AA286F6931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B682ADB-18C6-4C33-BC3C-41E315B4E6F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tpoint.com/variable-datatype" TargetMode="External"/><Relationship Id="rId2" Type="http://schemas.openxmlformats.org/officeDocument/2006/relationships/hyperlink" Target="http://docs.oracle.com/javase/tutorial/java/nutsandbolts/datatypes.html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11975"/>
            <a:ext cx="7848600" cy="1393825"/>
          </a:xfrm>
        </p:spPr>
        <p:txBody>
          <a:bodyPr/>
          <a:lstStyle/>
          <a:p>
            <a:r>
              <a:rPr lang="en-US" sz="4000" dirty="0"/>
              <a:t>Control Statements </a:t>
            </a:r>
            <a:r>
              <a:rPr lang="en-US" sz="4000" dirty="0" smtClean="0"/>
              <a:t>(1)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22860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/>
              <a:t>University of Human Development</a:t>
            </a:r>
            <a:br>
              <a:rPr lang="en-US" dirty="0"/>
            </a:br>
            <a:r>
              <a:rPr lang="en-US" dirty="0"/>
              <a:t>College of Science and Technology</a:t>
            </a:r>
            <a:br>
              <a:rPr lang="en-US" dirty="0"/>
            </a:br>
            <a:r>
              <a:rPr lang="en-US" dirty="0"/>
              <a:t>Department of </a:t>
            </a:r>
            <a:r>
              <a:rPr lang="en-US" dirty="0" smtClean="0"/>
              <a:t>IT</a:t>
            </a:r>
          </a:p>
          <a:p>
            <a:pPr algn="l"/>
            <a:r>
              <a:rPr lang="en-US" dirty="0" smtClean="0"/>
              <a:t>Lecture :Programming</a:t>
            </a:r>
          </a:p>
          <a:p>
            <a:pPr algn="l"/>
            <a:r>
              <a:rPr lang="en-US" dirty="0" smtClean="0"/>
              <a:t>Lecturer: Tara </a:t>
            </a:r>
            <a:r>
              <a:rPr lang="en-US" dirty="0" err="1" smtClean="0"/>
              <a:t>Qadr</a:t>
            </a:r>
            <a:r>
              <a:rPr lang="en-US" dirty="0" smtClean="0"/>
              <a:t> 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stage </a:t>
            </a:r>
            <a:br>
              <a:rPr lang="en-US" dirty="0"/>
            </a:br>
            <a:r>
              <a:rPr lang="en-US" dirty="0" smtClean="0"/>
              <a:t>2015-2016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C:\Users\DELL\Desktop\logo11.bmp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457200"/>
            <a:ext cx="1859280" cy="1219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4937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and Relational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Determines if one operand is greater than, less than, </a:t>
            </a:r>
            <a:r>
              <a:rPr lang="en-US" dirty="0" smtClean="0"/>
              <a:t>equal </a:t>
            </a:r>
            <a:r>
              <a:rPr lang="en-US" dirty="0"/>
              <a:t>to, or not equal to another operand.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124200"/>
            <a:ext cx="7962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3494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Equality and Relational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0" t="21346" r="43885" b="39327"/>
          <a:stretch/>
        </p:blipFill>
        <p:spPr bwMode="auto">
          <a:xfrm>
            <a:off x="685800" y="1981200"/>
            <a:ext cx="7824537" cy="4324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42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Examples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73" t="15858" r="15342" b="41154"/>
          <a:stretch/>
        </p:blipFill>
        <p:spPr bwMode="auto">
          <a:xfrm>
            <a:off x="285343" y="2362200"/>
            <a:ext cx="8858657" cy="3144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5110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: </a:t>
            </a:r>
            <a:r>
              <a:rPr lang="en-US" dirty="0"/>
              <a:t>Find Area of Circle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we want to find the area of a circle </a:t>
            </a:r>
            <a:r>
              <a:rPr lang="en-US" i="1" dirty="0" smtClean="0"/>
              <a:t>if </a:t>
            </a:r>
            <a:r>
              <a:rPr lang="en-US" dirty="0" smtClean="0"/>
              <a:t>and </a:t>
            </a:r>
            <a:r>
              <a:rPr lang="en-US" dirty="0"/>
              <a:t>only if the </a:t>
            </a:r>
            <a:r>
              <a:rPr lang="en-US" i="1" dirty="0" smtClean="0"/>
              <a:t>radius </a:t>
            </a:r>
            <a:r>
              <a:rPr lang="en-US" dirty="0" smtClean="0"/>
              <a:t>of </a:t>
            </a:r>
            <a:r>
              <a:rPr lang="en-US" dirty="0"/>
              <a:t>the circle </a:t>
            </a:r>
            <a:r>
              <a:rPr lang="en-US" i="1" dirty="0"/>
              <a:t>is a positive number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38" t="35571" r="25788" b="6025"/>
          <a:stretch/>
        </p:blipFill>
        <p:spPr bwMode="auto">
          <a:xfrm>
            <a:off x="1828800" y="2743200"/>
            <a:ext cx="5345373" cy="3876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5676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area of circle using if</a:t>
            </a:r>
            <a:endParaRPr lang="en-US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0" t="15066" r="30070" b="40718"/>
          <a:stretch/>
        </p:blipFill>
        <p:spPr bwMode="auto">
          <a:xfrm>
            <a:off x="304800" y="1828800"/>
            <a:ext cx="8576456" cy="4225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6374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Write </a:t>
            </a:r>
            <a:r>
              <a:rPr lang="en-US" dirty="0"/>
              <a:t>a program to determine if a number is even.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4" t="13270" r="36100" b="36567"/>
          <a:stretch/>
        </p:blipFill>
        <p:spPr bwMode="auto">
          <a:xfrm>
            <a:off x="914400" y="2105738"/>
            <a:ext cx="7202851" cy="4254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1575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example3, what happens if the number is not even.</a:t>
            </a:r>
          </a:p>
          <a:p>
            <a:r>
              <a:rPr lang="en-US" dirty="0" smtClean="0"/>
              <a:t>The </a:t>
            </a:r>
            <a:r>
              <a:rPr lang="en-US" dirty="0"/>
              <a:t>program shows no messages.</a:t>
            </a:r>
          </a:p>
          <a:p>
            <a:r>
              <a:rPr lang="en-US" dirty="0" smtClean="0"/>
              <a:t>What </a:t>
            </a:r>
            <a:r>
              <a:rPr lang="en-US" dirty="0"/>
              <a:t>if you want to print a message when the number is not even.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Multiple </a:t>
            </a:r>
            <a:r>
              <a:rPr lang="en-US" dirty="0"/>
              <a:t>if statements can be written in the same program.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Rewrite </a:t>
            </a:r>
            <a:r>
              <a:rPr lang="en-US" dirty="0"/>
              <a:t>example 3 to include that the number is not even (or the number is odd).</a:t>
            </a:r>
          </a:p>
        </p:txBody>
      </p:sp>
    </p:spTree>
    <p:extLst>
      <p:ext uri="{BB962C8B-B14F-4D97-AF65-F5344CB8AC3E}">
        <p14:creationId xmlns:p14="http://schemas.microsoft.com/office/powerpoint/2010/main" val="2573149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Write a program to determine if a number is even or </a:t>
            </a:r>
            <a:r>
              <a:rPr lang="en-US" dirty="0" smtClean="0"/>
              <a:t>odd using multiple if statement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73" t="14616" r="28749" b="30970"/>
          <a:stretch/>
        </p:blipFill>
        <p:spPr bwMode="auto">
          <a:xfrm>
            <a:off x="570672" y="1752600"/>
            <a:ext cx="8067591" cy="4513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5240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Program checks if the </a:t>
            </a:r>
            <a:r>
              <a:rPr lang="en-US" dirty="0" smtClean="0"/>
              <a:t>user’s </a:t>
            </a:r>
            <a:r>
              <a:rPr lang="en-US" dirty="0"/>
              <a:t>answer of adding two numbers is correct or not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5" t="13847" r="17828" b="32114"/>
          <a:stretch/>
        </p:blipFill>
        <p:spPr bwMode="auto">
          <a:xfrm>
            <a:off x="457199" y="1828800"/>
            <a:ext cx="8553157" cy="4257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6827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if...</a:t>
            </a:r>
            <a:r>
              <a:rPr lang="en-US" dirty="0" smtClean="0"/>
              <a:t>else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 smtClean="0"/>
              <a:t>simple </a:t>
            </a:r>
            <a:r>
              <a:rPr lang="en-US" i="1" dirty="0" smtClean="0"/>
              <a:t>if </a:t>
            </a:r>
            <a:r>
              <a:rPr lang="en-US" dirty="0" smtClean="0"/>
              <a:t>statement </a:t>
            </a:r>
            <a:r>
              <a:rPr lang="en-US" dirty="0"/>
              <a:t>takes an action if the specified condition </a:t>
            </a:r>
            <a:r>
              <a:rPr lang="en-US" dirty="0" smtClean="0"/>
              <a:t>is </a:t>
            </a:r>
            <a:r>
              <a:rPr lang="en-US" i="1" dirty="0" smtClean="0"/>
              <a:t>true</a:t>
            </a:r>
            <a:r>
              <a:rPr lang="en-US" dirty="0"/>
              <a:t>. If the condition is false, nothing is done.</a:t>
            </a:r>
          </a:p>
          <a:p>
            <a:r>
              <a:rPr lang="en-US" dirty="0" smtClean="0"/>
              <a:t>But </a:t>
            </a:r>
            <a:r>
              <a:rPr lang="en-US" dirty="0"/>
              <a:t>what if you want to take alternative actions when the condition </a:t>
            </a:r>
            <a:r>
              <a:rPr lang="en-US" dirty="0" smtClean="0"/>
              <a:t>is </a:t>
            </a:r>
            <a:r>
              <a:rPr lang="en-US" i="1" dirty="0" smtClean="0"/>
              <a:t>false</a:t>
            </a:r>
            <a:r>
              <a:rPr lang="en-US" dirty="0"/>
              <a:t>?</a:t>
            </a:r>
          </a:p>
          <a:p>
            <a:r>
              <a:rPr lang="en-US" dirty="0" smtClean="0"/>
              <a:t>You </a:t>
            </a:r>
            <a:r>
              <a:rPr lang="en-US" dirty="0"/>
              <a:t>can use an </a:t>
            </a:r>
            <a:r>
              <a:rPr lang="en-US" i="1" dirty="0"/>
              <a:t>if...else </a:t>
            </a:r>
            <a:r>
              <a:rPr lang="en-US" dirty="0"/>
              <a:t>statement. </a:t>
            </a:r>
          </a:p>
          <a:p>
            <a:r>
              <a:rPr lang="en-US" i="1" dirty="0" smtClean="0"/>
              <a:t>if</a:t>
            </a:r>
            <a:r>
              <a:rPr lang="en-US" i="1" dirty="0"/>
              <a:t>...else </a:t>
            </a:r>
            <a:r>
              <a:rPr lang="en-US" dirty="0"/>
              <a:t>Executes one block if a test is </a:t>
            </a:r>
            <a:r>
              <a:rPr lang="en-US" i="1" dirty="0"/>
              <a:t>true, </a:t>
            </a:r>
            <a:r>
              <a:rPr lang="en-US" dirty="0"/>
              <a:t>another if </a:t>
            </a:r>
            <a:r>
              <a:rPr lang="en-US" i="1" dirty="0"/>
              <a:t>false</a:t>
            </a:r>
            <a:r>
              <a:rPr lang="en-US" i="1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Examples</a:t>
            </a:r>
            <a:r>
              <a:rPr lang="en-US" dirty="0"/>
              <a:t>: </a:t>
            </a:r>
          </a:p>
          <a:p>
            <a:r>
              <a:rPr lang="en-US" i="1" dirty="0" smtClean="0"/>
              <a:t>If </a:t>
            </a:r>
            <a:r>
              <a:rPr lang="en-US" i="1" dirty="0"/>
              <a:t>student’s grade is greater than or equal to 50 then the student passed the exam else the student is failed.</a:t>
            </a:r>
            <a:endParaRPr lang="en-US" dirty="0"/>
          </a:p>
          <a:p>
            <a:r>
              <a:rPr lang="en-US" i="1" dirty="0" smtClean="0"/>
              <a:t>If </a:t>
            </a:r>
            <a:r>
              <a:rPr lang="en-US" i="1" dirty="0"/>
              <a:t>a number is divided by 2 then it is even, else it is odd.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788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use Boolean expressions to control selection statements.</a:t>
            </a:r>
          </a:p>
          <a:p>
            <a:r>
              <a:rPr lang="en-US" dirty="0" smtClean="0"/>
              <a:t>To </a:t>
            </a:r>
            <a:r>
              <a:rPr lang="en-US" dirty="0"/>
              <a:t>implement selection control using if and nested if statements.</a:t>
            </a:r>
          </a:p>
          <a:p>
            <a:r>
              <a:rPr lang="en-US" dirty="0" smtClean="0"/>
              <a:t>To </a:t>
            </a:r>
            <a:r>
              <a:rPr lang="en-US" dirty="0"/>
              <a:t>implement selection control using switch statements.</a:t>
            </a:r>
          </a:p>
          <a:p>
            <a:r>
              <a:rPr lang="en-US" dirty="0" smtClean="0"/>
              <a:t>To </a:t>
            </a:r>
            <a:r>
              <a:rPr lang="en-US" dirty="0"/>
              <a:t>write expressions using the conditional operator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25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if...</a:t>
            </a:r>
            <a:r>
              <a:rPr lang="en-US" dirty="0" smtClean="0"/>
              <a:t>else Statement </a:t>
            </a:r>
            <a:r>
              <a:rPr lang="en-US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Syntax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dirty="0" smtClean="0"/>
              <a:t>(</a:t>
            </a:r>
            <a:r>
              <a:rPr lang="en-US" dirty="0" err="1" smtClean="0"/>
              <a:t>boolean</a:t>
            </a:r>
            <a:r>
              <a:rPr lang="en-US" dirty="0" smtClean="0"/>
              <a:t> Expression</a:t>
            </a:r>
            <a:r>
              <a:rPr lang="en-US" dirty="0"/>
              <a:t>) { </a:t>
            </a:r>
          </a:p>
          <a:p>
            <a:pPr marL="0" indent="0">
              <a:buNone/>
            </a:pPr>
            <a:r>
              <a:rPr lang="en-US" dirty="0"/>
              <a:t>statement(s)-for-the-true-case</a:t>
            </a:r>
            <a:r>
              <a:rPr lang="en-US" dirty="0" smtClean="0"/>
              <a:t>;} </a:t>
            </a:r>
          </a:p>
          <a:p>
            <a:pPr marL="0" indent="0">
              <a:buNone/>
            </a:pPr>
            <a:r>
              <a:rPr lang="en-US" dirty="0" smtClean="0"/>
              <a:t> else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statement(s)-for-the-false-case;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394" y="3886200"/>
            <a:ext cx="702945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1799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if...else </a:t>
            </a:r>
            <a:r>
              <a:rPr lang="en-US" dirty="0" smtClean="0"/>
              <a:t>Example :(</a:t>
            </a:r>
            <a:r>
              <a:rPr lang="en-US" dirty="0"/>
              <a:t>Find Area of Circle)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9" t="14039" r="22305" b="34637"/>
          <a:stretch/>
        </p:blipFill>
        <p:spPr bwMode="auto">
          <a:xfrm>
            <a:off x="381000" y="1600200"/>
            <a:ext cx="8341057" cy="4457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9684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if...else </a:t>
            </a: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01" t="14039" r="33084" b="38177"/>
          <a:stretch/>
        </p:blipFill>
        <p:spPr bwMode="auto">
          <a:xfrm>
            <a:off x="457200" y="1740090"/>
            <a:ext cx="8331983" cy="4440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8510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if</a:t>
            </a:r>
            <a:r>
              <a:rPr lang="en-US" dirty="0"/>
              <a:t>...</a:t>
            </a:r>
            <a:r>
              <a:rPr lang="en-US" dirty="0" smtClean="0"/>
              <a:t>else 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Chooses </a:t>
            </a:r>
            <a:r>
              <a:rPr lang="en-US" dirty="0"/>
              <a:t>between outcomes using many tests</a:t>
            </a:r>
            <a:r>
              <a:rPr lang="en-US" dirty="0" smtClean="0"/>
              <a:t>.</a:t>
            </a:r>
          </a:p>
          <a:p>
            <a:r>
              <a:rPr lang="en-US" dirty="0"/>
              <a:t>General Syntax:</a:t>
            </a:r>
          </a:p>
          <a:p>
            <a:pPr marL="0" indent="0">
              <a:buNone/>
            </a:pPr>
            <a:r>
              <a:rPr lang="en-US" dirty="0"/>
              <a:t>if (</a:t>
            </a:r>
            <a:r>
              <a:rPr lang="en-US" dirty="0" err="1" smtClean="0"/>
              <a:t>boolean</a:t>
            </a:r>
            <a:r>
              <a:rPr lang="en-US" dirty="0" smtClean="0"/>
              <a:t> Expression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statement(s);</a:t>
            </a:r>
          </a:p>
          <a:p>
            <a:pPr marL="0" indent="0">
              <a:buNone/>
            </a:pPr>
            <a:r>
              <a:rPr lang="en-US" dirty="0"/>
              <a:t>} else if (</a:t>
            </a:r>
            <a:r>
              <a:rPr lang="en-US" dirty="0" err="1" smtClean="0"/>
              <a:t>boolean</a:t>
            </a:r>
            <a:r>
              <a:rPr lang="en-US" dirty="0" smtClean="0"/>
              <a:t> Expression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statement(s);</a:t>
            </a:r>
          </a:p>
          <a:p>
            <a:pPr marL="0" indent="0">
              <a:buNone/>
            </a:pPr>
            <a:r>
              <a:rPr lang="en-US" dirty="0"/>
              <a:t>} else {</a:t>
            </a:r>
          </a:p>
          <a:p>
            <a:pPr marL="0" indent="0">
              <a:buNone/>
            </a:pPr>
            <a:r>
              <a:rPr lang="en-US" dirty="0"/>
              <a:t>statement(s);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3" t="4915"/>
          <a:stretch/>
        </p:blipFill>
        <p:spPr bwMode="auto">
          <a:xfrm>
            <a:off x="4267200" y="3799024"/>
            <a:ext cx="4330888" cy="3032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4918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Example1:  </a:t>
            </a:r>
            <a:r>
              <a:rPr lang="en-US" dirty="0"/>
              <a:t>if...</a:t>
            </a:r>
            <a:r>
              <a:rPr lang="en-US" dirty="0" smtClean="0"/>
              <a:t>else if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8" t="14616" r="10692" b="30037"/>
          <a:stretch/>
        </p:blipFill>
        <p:spPr bwMode="auto">
          <a:xfrm>
            <a:off x="9099" y="1447800"/>
            <a:ext cx="9171278" cy="4353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599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if...</a:t>
            </a:r>
            <a:r>
              <a:rPr lang="en-US" dirty="0" smtClean="0"/>
              <a:t>else if </a:t>
            </a:r>
            <a:r>
              <a:rPr lang="en-US" dirty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a program, to convert students score to its equivalent grade as follows:</a:t>
            </a:r>
          </a:p>
          <a:p>
            <a:r>
              <a:rPr lang="en-US" dirty="0" smtClean="0"/>
              <a:t>A </a:t>
            </a:r>
            <a:r>
              <a:rPr lang="en-US" dirty="0"/>
              <a:t>for exam grades greater than or equal to 90,</a:t>
            </a:r>
          </a:p>
          <a:p>
            <a:r>
              <a:rPr lang="en-US" dirty="0" smtClean="0"/>
              <a:t>B </a:t>
            </a:r>
            <a:r>
              <a:rPr lang="en-US" dirty="0"/>
              <a:t>for grades 80 to 89,</a:t>
            </a:r>
          </a:p>
          <a:p>
            <a:r>
              <a:rPr lang="en-US" dirty="0" smtClean="0"/>
              <a:t>C </a:t>
            </a:r>
            <a:r>
              <a:rPr lang="en-US" dirty="0"/>
              <a:t>for grades 70 to 79,</a:t>
            </a:r>
          </a:p>
          <a:p>
            <a:r>
              <a:rPr lang="en-US" dirty="0" smtClean="0"/>
              <a:t>D </a:t>
            </a:r>
            <a:r>
              <a:rPr lang="en-US" dirty="0"/>
              <a:t>for grades 60 to 69 and</a:t>
            </a:r>
          </a:p>
          <a:p>
            <a:r>
              <a:rPr lang="en-US" dirty="0" smtClean="0"/>
              <a:t>F </a:t>
            </a:r>
            <a:r>
              <a:rPr lang="en-US" dirty="0"/>
              <a:t>for all other grades.</a:t>
            </a:r>
          </a:p>
        </p:txBody>
      </p:sp>
    </p:spTree>
    <p:extLst>
      <p:ext uri="{BB962C8B-B14F-4D97-AF65-F5344CB8AC3E}">
        <p14:creationId xmlns:p14="http://schemas.microsoft.com/office/powerpoint/2010/main" val="1229061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 </a:t>
            </a:r>
            <a:r>
              <a:rPr lang="en-US" dirty="0"/>
              <a:t>for Examples 2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76400"/>
            <a:ext cx="6391274" cy="47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7633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8" t="15769" r="40318" b="26119"/>
          <a:stretch/>
        </p:blipFill>
        <p:spPr bwMode="auto">
          <a:xfrm>
            <a:off x="1371600" y="1524000"/>
            <a:ext cx="6869163" cy="5168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19735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2" t="25769" r="22370" b="9142"/>
          <a:stretch/>
        </p:blipFill>
        <p:spPr bwMode="auto">
          <a:xfrm>
            <a:off x="1143000" y="1676400"/>
            <a:ext cx="6822831" cy="4761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9555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Nest </a:t>
            </a:r>
            <a:r>
              <a:rPr lang="en-US" b="1" dirty="0"/>
              <a:t>if-else statements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cs typeface="Times New Roman" pitchFamily="18" charset="0"/>
              </a:rPr>
              <a:t> </a:t>
            </a:r>
            <a:r>
              <a:rPr lang="en-US" dirty="0"/>
              <a:t>It is always </a:t>
            </a:r>
            <a:r>
              <a:rPr lang="en-US" b="1" dirty="0"/>
              <a:t>legal to nest if-else statements </a:t>
            </a:r>
            <a:r>
              <a:rPr lang="en-US" dirty="0"/>
              <a:t>which means you can </a:t>
            </a:r>
            <a:r>
              <a:rPr lang="en-US" b="1" dirty="0"/>
              <a:t>use one if   or else if statement inside another if or else if statement</a:t>
            </a:r>
            <a:r>
              <a:rPr lang="en-US" dirty="0"/>
              <a:t>.</a:t>
            </a:r>
            <a:r>
              <a:rPr lang="en-US" dirty="0">
                <a:cs typeface="Times New Roman" pitchFamily="18" charset="0"/>
              </a:rPr>
              <a:t>: </a:t>
            </a:r>
            <a:endParaRPr lang="en-US" dirty="0" smtClean="0">
              <a:cs typeface="Times New Roman" pitchFamily="18" charset="0"/>
            </a:endParaRP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/>
            </a:pP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 = 1; 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j = 2; 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k = 3;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/>
            </a:pPr>
            <a:endParaRPr lang="en-US" sz="1400" dirty="0">
              <a:latin typeface="Courier New" pitchFamily="49" charset="0"/>
            </a:endParaRP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/>
            </a:pPr>
            <a:r>
              <a:rPr lang="en-US" dirty="0">
                <a:latin typeface="Courier New" pitchFamily="49" charset="0"/>
              </a:rPr>
              <a:t>  	</a:t>
            </a:r>
            <a:r>
              <a:rPr lang="en-US" b="1" dirty="0">
                <a:latin typeface="Courier New" pitchFamily="49" charset="0"/>
              </a:rPr>
              <a:t>if</a:t>
            </a:r>
            <a:r>
              <a:rPr lang="en-US" dirty="0">
                <a:latin typeface="Courier New" pitchFamily="49" charset="0"/>
              </a:rPr>
              <a:t> (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 &gt; j) 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{</a:t>
            </a:r>
            <a:endParaRPr lang="en-US" b="1" dirty="0">
              <a:solidFill>
                <a:srgbClr val="FF0000"/>
              </a:solidFill>
              <a:latin typeface="Courier New" pitchFamily="49" charset="0"/>
            </a:endParaRP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/>
            </a:pPr>
            <a:r>
              <a:rPr lang="en-US" dirty="0">
                <a:latin typeface="Courier New" pitchFamily="49" charset="0"/>
              </a:rPr>
              <a:t>    			</a:t>
            </a:r>
            <a:r>
              <a:rPr lang="en-US" b="1" dirty="0">
                <a:latin typeface="Courier New" pitchFamily="49" charset="0"/>
              </a:rPr>
              <a:t>if</a:t>
            </a:r>
            <a:r>
              <a:rPr lang="en-US" dirty="0">
                <a:latin typeface="Courier New" pitchFamily="49" charset="0"/>
              </a:rPr>
              <a:t> (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 &gt; k)</a:t>
            </a:r>
            <a:r>
              <a:rPr lang="en-US" b="1" dirty="0">
                <a:latin typeface="Courier New" pitchFamily="49" charset="0"/>
              </a:rPr>
              <a:t>{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/>
            </a:pPr>
            <a:r>
              <a:rPr lang="en-US" dirty="0">
                <a:latin typeface="Courier New" pitchFamily="49" charset="0"/>
              </a:rPr>
              <a:t>      			</a:t>
            </a:r>
            <a:r>
              <a:rPr lang="en-US" dirty="0" err="1">
                <a:latin typeface="Courier New" pitchFamily="49" charset="0"/>
              </a:rPr>
              <a:t>System.out.println</a:t>
            </a:r>
            <a:r>
              <a:rPr lang="en-US" dirty="0">
                <a:latin typeface="Courier New" pitchFamily="49" charset="0"/>
              </a:rPr>
              <a:t>("</a:t>
            </a:r>
            <a:r>
              <a:rPr lang="en-US" b="1" dirty="0">
                <a:latin typeface="Courier New" pitchFamily="49" charset="0"/>
              </a:rPr>
              <a:t>A</a:t>
            </a:r>
            <a:r>
              <a:rPr lang="en-US" dirty="0">
                <a:latin typeface="Courier New" pitchFamily="49" charset="0"/>
              </a:rPr>
              <a:t>");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/>
            </a:pPr>
            <a:r>
              <a:rPr lang="en-US" dirty="0">
                <a:latin typeface="Courier New" pitchFamily="49" charset="0"/>
              </a:rPr>
              <a:t>  				    </a:t>
            </a:r>
            <a:r>
              <a:rPr lang="en-US" b="1" dirty="0">
                <a:latin typeface="Courier New" pitchFamily="49" charset="0"/>
              </a:rPr>
              <a:t>}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/>
            </a:pPr>
            <a:r>
              <a:rPr lang="en-US" b="1" dirty="0">
                <a:solidFill>
                  <a:schemeClr val="tx2">
                    <a:lumMod val="90000"/>
                  </a:schemeClr>
                </a:solidFill>
                <a:latin typeface="Courier New" pitchFamily="49" charset="0"/>
              </a:rPr>
              <a:t>			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}</a:t>
            </a:r>
            <a:endParaRPr lang="en-US" b="1" dirty="0">
              <a:solidFill>
                <a:srgbClr val="FF0000"/>
              </a:solidFill>
              <a:latin typeface="Courier New" pitchFamily="49" charset="0"/>
            </a:endParaRP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/>
            </a:pPr>
            <a:r>
              <a:rPr lang="en-US" dirty="0">
                <a:latin typeface="Courier New" pitchFamily="49" charset="0"/>
              </a:rPr>
              <a:t>  	</a:t>
            </a:r>
            <a:r>
              <a:rPr lang="en-US" b="1" dirty="0">
                <a:latin typeface="Courier New" pitchFamily="49" charset="0"/>
              </a:rPr>
              <a:t>else {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/>
            </a:pPr>
            <a:r>
              <a:rPr lang="en-US" dirty="0">
                <a:latin typeface="Courier New" pitchFamily="49" charset="0"/>
              </a:rPr>
              <a:t>    		</a:t>
            </a:r>
            <a:r>
              <a:rPr lang="en-US" dirty="0" err="1">
                <a:latin typeface="Courier New" pitchFamily="49" charset="0"/>
              </a:rPr>
              <a:t>System.out.println</a:t>
            </a:r>
            <a:r>
              <a:rPr lang="en-US" dirty="0">
                <a:latin typeface="Courier New" pitchFamily="49" charset="0"/>
              </a:rPr>
              <a:t>("</a:t>
            </a:r>
            <a:r>
              <a:rPr lang="en-US" b="1" dirty="0">
                <a:latin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</a:rPr>
              <a:t>");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dirty="0">
                <a:latin typeface="Courier New" pitchFamily="49" charset="0"/>
              </a:rPr>
              <a:t>	     </a:t>
            </a:r>
            <a:r>
              <a:rPr lang="en-US" b="1" dirty="0">
                <a:latin typeface="Courier New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183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Normally, statements in a program are executed in the order in which they were written.</a:t>
            </a:r>
          </a:p>
          <a:p>
            <a:r>
              <a:rPr lang="en-US" dirty="0" smtClean="0"/>
              <a:t>Java </a:t>
            </a:r>
            <a:r>
              <a:rPr lang="en-US" dirty="0"/>
              <a:t>provides two other </a:t>
            </a:r>
            <a:r>
              <a:rPr lang="en-US" dirty="0" smtClean="0"/>
              <a:t>ways to </a:t>
            </a:r>
            <a:r>
              <a:rPr lang="en-US" dirty="0"/>
              <a:t>change the flow of control: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Selection </a:t>
            </a:r>
            <a:r>
              <a:rPr lang="en-US" b="1" dirty="0"/>
              <a:t>Statements</a:t>
            </a:r>
          </a:p>
          <a:p>
            <a:r>
              <a:rPr lang="en-US" dirty="0" smtClean="0"/>
              <a:t>If and </a:t>
            </a:r>
            <a:r>
              <a:rPr lang="en-US" dirty="0"/>
              <a:t>if...else Statements</a:t>
            </a:r>
          </a:p>
          <a:p>
            <a:r>
              <a:rPr lang="en-US" dirty="0" smtClean="0"/>
              <a:t>Switch Statements</a:t>
            </a:r>
            <a:endParaRPr lang="en-US" dirty="0"/>
          </a:p>
          <a:p>
            <a:r>
              <a:rPr lang="en-US" dirty="0" smtClean="0"/>
              <a:t>Conditional </a:t>
            </a:r>
            <a:r>
              <a:rPr lang="en-US" dirty="0"/>
              <a:t>Operator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Repetition </a:t>
            </a:r>
            <a:r>
              <a:rPr lang="en-US" b="1" dirty="0"/>
              <a:t>Statements</a:t>
            </a:r>
          </a:p>
          <a:p>
            <a:r>
              <a:rPr lang="en-US" dirty="0" smtClean="0"/>
              <a:t>while </a:t>
            </a:r>
            <a:r>
              <a:rPr lang="en-US" dirty="0"/>
              <a:t>Statement</a:t>
            </a:r>
          </a:p>
          <a:p>
            <a:r>
              <a:rPr lang="en-US" dirty="0" smtClean="0"/>
              <a:t>do-while </a:t>
            </a:r>
            <a:r>
              <a:rPr lang="en-US" dirty="0"/>
              <a:t>Statements</a:t>
            </a:r>
          </a:p>
          <a:p>
            <a:r>
              <a:rPr lang="en-US" dirty="0" smtClean="0"/>
              <a:t>for </a:t>
            </a:r>
            <a:r>
              <a:rPr lang="en-US" dirty="0"/>
              <a:t>Statements</a:t>
            </a:r>
          </a:p>
        </p:txBody>
      </p:sp>
    </p:spTree>
    <p:extLst>
      <p:ext uri="{BB962C8B-B14F-4D97-AF65-F5344CB8AC3E}">
        <p14:creationId xmlns:p14="http://schemas.microsoft.com/office/powerpoint/2010/main" val="5031950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</a:t>
            </a:r>
            <a:r>
              <a:rPr lang="en-US" sz="2400" dirty="0"/>
              <a:t>(1)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Write a program that finds the biggest </a:t>
            </a:r>
            <a:r>
              <a:rPr lang="en-US" dirty="0" smtClean="0"/>
              <a:t>value between </a:t>
            </a:r>
            <a:r>
              <a:rPr lang="en-US" dirty="0"/>
              <a:t>three numbers.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Write </a:t>
            </a:r>
            <a:r>
              <a:rPr lang="en-US" dirty="0"/>
              <a:t>a program to determine if a number </a:t>
            </a:r>
            <a:r>
              <a:rPr lang="en-US" dirty="0" smtClean="0"/>
              <a:t>is divisible by 5 or 2 or both.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Write </a:t>
            </a:r>
            <a:r>
              <a:rPr lang="en-US" dirty="0"/>
              <a:t>a program that prompts the user to enter a number between 1 and 7, then converts the numbers to the day of week it corresponds as follows:</a:t>
            </a:r>
          </a:p>
          <a:p>
            <a:pPr marL="0" indent="0" algn="ctr">
              <a:buNone/>
            </a:pPr>
            <a:r>
              <a:rPr lang="en-US" dirty="0" smtClean="0"/>
              <a:t>.1         Saturday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.2           Sunday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.3          Monday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.</a:t>
            </a:r>
          </a:p>
          <a:p>
            <a:pPr marL="0" indent="0" algn="ctr">
              <a:buNone/>
            </a:pPr>
            <a:r>
              <a:rPr lang="en-US" dirty="0"/>
              <a:t>.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.7            Friday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9890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</a:t>
            </a:r>
            <a:r>
              <a:rPr lang="en-US" sz="2800" dirty="0"/>
              <a:t>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Write a program that does the followings: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Lets </a:t>
            </a:r>
            <a:r>
              <a:rPr lang="en-US" b="1" dirty="0"/>
              <a:t>the user to:</a:t>
            </a:r>
          </a:p>
          <a:p>
            <a:pPr marL="0" indent="0">
              <a:buNone/>
            </a:pPr>
            <a:r>
              <a:rPr lang="en-US" dirty="0" smtClean="0"/>
              <a:t>Enter </a:t>
            </a:r>
            <a:r>
              <a:rPr lang="en-US" dirty="0"/>
              <a:t>student’s marks.</a:t>
            </a:r>
          </a:p>
          <a:p>
            <a:pPr marL="0" indent="0">
              <a:buNone/>
            </a:pPr>
            <a:r>
              <a:rPr lang="en-US" dirty="0" smtClean="0"/>
              <a:t>Enter </a:t>
            </a:r>
            <a:r>
              <a:rPr lang="en-US" dirty="0"/>
              <a:t>character: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  </a:t>
            </a:r>
            <a:r>
              <a:rPr lang="en-US" b="1" dirty="0" smtClean="0"/>
              <a:t>a</a:t>
            </a:r>
            <a:r>
              <a:rPr lang="en-US" dirty="0" smtClean="0"/>
              <a:t> if </a:t>
            </a:r>
            <a:r>
              <a:rPr lang="en-US" dirty="0"/>
              <a:t>the student completed class 12 with first year and first trial.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   </a:t>
            </a:r>
            <a:r>
              <a:rPr lang="en-US" b="1" dirty="0" smtClean="0"/>
              <a:t>b</a:t>
            </a:r>
            <a:r>
              <a:rPr lang="en-US" dirty="0" smtClean="0"/>
              <a:t> if </a:t>
            </a:r>
            <a:r>
              <a:rPr lang="en-US" dirty="0"/>
              <a:t>the student completed class 12 with first year and second trial.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   </a:t>
            </a:r>
            <a:r>
              <a:rPr lang="en-US" b="1" dirty="0" smtClean="0"/>
              <a:t>c</a:t>
            </a:r>
            <a:r>
              <a:rPr lang="en-US" dirty="0" smtClean="0"/>
              <a:t> if </a:t>
            </a:r>
            <a:r>
              <a:rPr lang="en-US" dirty="0"/>
              <a:t>the student completed class with more than one year.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If </a:t>
            </a:r>
            <a:r>
              <a:rPr lang="en-US" b="1" dirty="0"/>
              <a:t>the student is: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In </a:t>
            </a:r>
            <a:r>
              <a:rPr lang="en-US" dirty="0"/>
              <a:t>class </a:t>
            </a:r>
            <a:r>
              <a:rPr lang="en-US" dirty="0" smtClean="0"/>
              <a:t>a then </a:t>
            </a:r>
            <a:r>
              <a:rPr lang="en-US" dirty="0"/>
              <a:t>add 3 to the marks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In </a:t>
            </a:r>
            <a:r>
              <a:rPr lang="en-US" dirty="0"/>
              <a:t>class </a:t>
            </a:r>
            <a:r>
              <a:rPr lang="en-US" dirty="0" smtClean="0"/>
              <a:t>b then </a:t>
            </a:r>
            <a:r>
              <a:rPr lang="en-US" dirty="0"/>
              <a:t>add 1 to the marks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In </a:t>
            </a:r>
            <a:r>
              <a:rPr lang="en-US" dirty="0"/>
              <a:t>class </a:t>
            </a:r>
            <a:r>
              <a:rPr lang="en-US" dirty="0" smtClean="0"/>
              <a:t>c then </a:t>
            </a:r>
            <a:r>
              <a:rPr lang="en-US" dirty="0"/>
              <a:t>the student does not take any additional marks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309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i="1" dirty="0"/>
              <a:t>Logical </a:t>
            </a:r>
            <a:r>
              <a:rPr lang="en-US" b="1" i="1" dirty="0" smtClean="0"/>
              <a:t>operators </a:t>
            </a:r>
            <a:r>
              <a:rPr lang="en-US" dirty="0" smtClean="0"/>
              <a:t>are </a:t>
            </a:r>
            <a:r>
              <a:rPr lang="en-US" dirty="0"/>
              <a:t>used to form more complex conditions by </a:t>
            </a:r>
            <a:r>
              <a:rPr lang="en-US" i="1" dirty="0"/>
              <a:t>combining </a:t>
            </a:r>
            <a:r>
              <a:rPr lang="en-US" dirty="0"/>
              <a:t>simple conditions.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r>
              <a:rPr lang="en-US" dirty="0" smtClean="0"/>
              <a:t>((</a:t>
            </a:r>
            <a:r>
              <a:rPr lang="en-US" dirty="0"/>
              <a:t>number1 &gt; number2) &amp;&amp; (number1 &gt; number3))</a:t>
            </a:r>
          </a:p>
          <a:p>
            <a:r>
              <a:rPr lang="pt-BR" dirty="0" smtClean="0"/>
              <a:t>((</a:t>
            </a:r>
            <a:r>
              <a:rPr lang="pt-BR" dirty="0"/>
              <a:t>num % 2 == 0) || (num % 3==0))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Binary </a:t>
            </a:r>
            <a:r>
              <a:rPr lang="en-US" dirty="0"/>
              <a:t>logical operators have lower precedence than relational operators (they will be evaluated after)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18" t="32500" r="22046" b="33750"/>
          <a:stretch/>
        </p:blipFill>
        <p:spPr bwMode="auto">
          <a:xfrm>
            <a:off x="2209800" y="2362199"/>
            <a:ext cx="6515913" cy="2385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92381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 </a:t>
            </a:r>
            <a:r>
              <a:rPr lang="en-US" sz="2800" dirty="0"/>
              <a:t>(2)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79" t="40000" r="21288" b="9328"/>
          <a:stretch/>
        </p:blipFill>
        <p:spPr bwMode="auto">
          <a:xfrm>
            <a:off x="914400" y="2514600"/>
            <a:ext cx="7409370" cy="395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990600" y="1752600"/>
            <a:ext cx="4006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</a:t>
            </a:r>
            <a:r>
              <a:rPr lang="en-US" b="1" dirty="0"/>
              <a:t>Logical Operators Truth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7581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Statement </a:t>
            </a:r>
            <a:r>
              <a:rPr lang="en-US" sz="2000" dirty="0" smtClean="0"/>
              <a:t>(</a:t>
            </a:r>
            <a:r>
              <a:rPr lang="en-US" sz="2000" dirty="0"/>
              <a:t>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Overuse of nested if statements makes a program difficult to read.</a:t>
            </a:r>
          </a:p>
          <a:p>
            <a:r>
              <a:rPr lang="en-US" dirty="0" smtClean="0"/>
              <a:t>Switch statement </a:t>
            </a:r>
            <a:r>
              <a:rPr lang="en-US" dirty="0"/>
              <a:t>provides another way to decide which statement to execute next.</a:t>
            </a:r>
          </a:p>
          <a:p>
            <a:r>
              <a:rPr lang="en-US" dirty="0" smtClean="0"/>
              <a:t>Switch statement </a:t>
            </a:r>
            <a:r>
              <a:rPr lang="en-US" dirty="0"/>
              <a:t>executes statements based on the value of a variable or an expression.</a:t>
            </a:r>
          </a:p>
          <a:p>
            <a:r>
              <a:rPr lang="en-US" dirty="0" smtClean="0"/>
              <a:t>Switch statement </a:t>
            </a:r>
            <a:r>
              <a:rPr lang="en-US" dirty="0"/>
              <a:t>evaluates an expression, then attempts to match the result to one of several possible cases.</a:t>
            </a:r>
          </a:p>
          <a:p>
            <a:r>
              <a:rPr lang="en-US" dirty="0" smtClean="0"/>
              <a:t>Each case contains </a:t>
            </a:r>
            <a:r>
              <a:rPr lang="en-US" dirty="0"/>
              <a:t>one value and a list of statements.</a:t>
            </a:r>
          </a:p>
          <a:p>
            <a:r>
              <a:rPr lang="en-US" dirty="0" smtClean="0"/>
              <a:t>The </a:t>
            </a:r>
            <a:r>
              <a:rPr lang="en-US" dirty="0"/>
              <a:t>flow of control transfers to statement associated with the first case value that matches.</a:t>
            </a:r>
          </a:p>
        </p:txBody>
      </p:sp>
    </p:spTree>
    <p:extLst>
      <p:ext uri="{BB962C8B-B14F-4D97-AF65-F5344CB8AC3E}">
        <p14:creationId xmlns:p14="http://schemas.microsoft.com/office/powerpoint/2010/main" val="42200375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Statement </a:t>
            </a:r>
            <a:r>
              <a:rPr lang="en-US" sz="2000" dirty="0"/>
              <a:t>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general syntax of a </a:t>
            </a:r>
            <a:r>
              <a:rPr lang="en-US" dirty="0" smtClean="0"/>
              <a:t>switch statement is:</a:t>
            </a:r>
          </a:p>
          <a:p>
            <a:pPr marL="0" indent="0" algn="ctr">
              <a:buNone/>
            </a:pPr>
            <a:r>
              <a:rPr lang="en-US" dirty="0"/>
              <a:t>switch ( expression </a:t>
            </a:r>
            <a:r>
              <a:rPr lang="en-US" dirty="0" smtClean="0"/>
              <a:t>)</a:t>
            </a:r>
            <a:r>
              <a:rPr lang="en-US" dirty="0" smtClean="0">
                <a:solidFill>
                  <a:srgbClr val="FF0000"/>
                </a:solidFill>
              </a:rPr>
              <a:t>{</a:t>
            </a:r>
          </a:p>
          <a:p>
            <a:pPr marL="0" indent="0" algn="ctr">
              <a:buNone/>
            </a:pPr>
            <a:r>
              <a:rPr lang="en-US" dirty="0" smtClean="0"/>
              <a:t>case </a:t>
            </a:r>
            <a:r>
              <a:rPr lang="en-US" dirty="0"/>
              <a:t>value1 :statement-list1</a:t>
            </a:r>
            <a:r>
              <a:rPr lang="en-US" dirty="0" smtClean="0"/>
              <a:t>;</a:t>
            </a:r>
          </a:p>
          <a:p>
            <a:pPr marL="0" indent="0" algn="ctr">
              <a:buNone/>
            </a:pPr>
            <a:r>
              <a:rPr lang="en-US" dirty="0" smtClean="0"/>
              <a:t>break;</a:t>
            </a:r>
          </a:p>
          <a:p>
            <a:pPr marL="0" indent="0" algn="ctr">
              <a:buNone/>
            </a:pPr>
            <a:r>
              <a:rPr lang="en-US" dirty="0" smtClean="0"/>
              <a:t>case </a:t>
            </a:r>
            <a:r>
              <a:rPr lang="en-US" dirty="0"/>
              <a:t>value2 :statement-list2</a:t>
            </a:r>
            <a:r>
              <a:rPr lang="en-US" dirty="0" smtClean="0"/>
              <a:t>;</a:t>
            </a:r>
          </a:p>
          <a:p>
            <a:pPr marL="0" indent="0" algn="ctr">
              <a:buNone/>
            </a:pPr>
            <a:r>
              <a:rPr lang="en-US" dirty="0" smtClean="0"/>
              <a:t>break;</a:t>
            </a:r>
          </a:p>
          <a:p>
            <a:pPr marL="0" indent="0" algn="ctr">
              <a:buNone/>
            </a:pPr>
            <a:r>
              <a:rPr lang="en-US" dirty="0" smtClean="0"/>
              <a:t>case </a:t>
            </a:r>
            <a:r>
              <a:rPr lang="en-US" dirty="0"/>
              <a:t>value3 :statement-list3</a:t>
            </a:r>
            <a:r>
              <a:rPr lang="en-US" dirty="0" smtClean="0"/>
              <a:t>;</a:t>
            </a:r>
          </a:p>
          <a:p>
            <a:pPr marL="0" indent="0" algn="ctr">
              <a:buNone/>
            </a:pPr>
            <a:r>
              <a:rPr lang="en-US" dirty="0" smtClean="0"/>
              <a:t>break;</a:t>
            </a:r>
          </a:p>
          <a:p>
            <a:pPr marL="0" indent="0" algn="ctr">
              <a:buNone/>
            </a:pPr>
            <a:r>
              <a:rPr lang="en-US" dirty="0" smtClean="0"/>
              <a:t>case ...</a:t>
            </a:r>
          </a:p>
          <a:p>
            <a:pPr marL="0" indent="0" algn="ctr">
              <a:buNone/>
            </a:pPr>
            <a:r>
              <a:rPr lang="en-US" dirty="0" smtClean="0"/>
              <a:t>default: statement-list;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}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2363337"/>
            <a:ext cx="1219200" cy="198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Switch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Case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Are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reserved words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600200" y="2286000"/>
            <a:ext cx="14478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600200" y="3124200"/>
            <a:ext cx="8763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9714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2514600" cy="2286000"/>
          </a:xfrm>
        </p:spPr>
        <p:txBody>
          <a:bodyPr>
            <a:normAutofit/>
          </a:bodyPr>
          <a:lstStyle/>
          <a:p>
            <a:r>
              <a:rPr lang="en-US" dirty="0"/>
              <a:t>switch Statement Flow Chart</a:t>
            </a:r>
          </a:p>
        </p:txBody>
      </p:sp>
      <p:pic>
        <p:nvPicPr>
          <p:cNvPr id="21506" name="Picture 2" descr="C:\Users\iWin_64bit\Desktop\Untitl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185" y="527473"/>
            <a:ext cx="4481512" cy="633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568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Statement </a:t>
            </a:r>
            <a:r>
              <a:rPr lang="en-US" dirty="0"/>
              <a:t>Rules </a:t>
            </a:r>
            <a:r>
              <a:rPr lang="en-US" sz="2400" dirty="0"/>
              <a:t>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8260"/>
            <a:ext cx="8229600" cy="48768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switch ( expression </a:t>
            </a:r>
            <a:r>
              <a:rPr lang="en-US" dirty="0" smtClean="0"/>
              <a:t>){</a:t>
            </a:r>
          </a:p>
          <a:p>
            <a:pPr marL="0" indent="0" algn="ctr">
              <a:buNone/>
            </a:pPr>
            <a:r>
              <a:rPr lang="en-US" dirty="0" smtClean="0"/>
              <a:t>case </a:t>
            </a:r>
            <a:r>
              <a:rPr lang="en-US" dirty="0"/>
              <a:t>value1 :statement-list1</a:t>
            </a:r>
            <a:r>
              <a:rPr lang="en-US" dirty="0" smtClean="0"/>
              <a:t>;</a:t>
            </a:r>
          </a:p>
          <a:p>
            <a:pPr marL="0" indent="0" algn="ctr">
              <a:buNone/>
            </a:pPr>
            <a:r>
              <a:rPr lang="en-US" dirty="0" smtClean="0"/>
              <a:t> </a:t>
            </a:r>
            <a:r>
              <a:rPr lang="en-US" dirty="0"/>
              <a:t>break</a:t>
            </a:r>
            <a:r>
              <a:rPr lang="en-US" dirty="0" smtClean="0"/>
              <a:t>;</a:t>
            </a:r>
          </a:p>
          <a:p>
            <a:pPr marL="0" indent="0" algn="ctr">
              <a:buNone/>
            </a:pPr>
            <a:r>
              <a:rPr lang="en-US" dirty="0" smtClean="0"/>
              <a:t>case </a:t>
            </a:r>
            <a:r>
              <a:rPr lang="en-US" dirty="0"/>
              <a:t>value2 :statement-list2</a:t>
            </a:r>
            <a:r>
              <a:rPr lang="en-US" dirty="0" smtClean="0"/>
              <a:t>;</a:t>
            </a:r>
          </a:p>
          <a:p>
            <a:pPr marL="0" indent="0" algn="ctr">
              <a:buNone/>
            </a:pPr>
            <a:r>
              <a:rPr lang="en-US" dirty="0" smtClean="0"/>
              <a:t> </a:t>
            </a:r>
            <a:r>
              <a:rPr lang="en-US" dirty="0"/>
              <a:t>break</a:t>
            </a:r>
            <a:r>
              <a:rPr lang="en-US" dirty="0" smtClean="0"/>
              <a:t>;</a:t>
            </a:r>
          </a:p>
          <a:p>
            <a:pPr marL="0" indent="0" algn="ctr">
              <a:buNone/>
            </a:pPr>
            <a:r>
              <a:rPr lang="en-US" dirty="0" smtClean="0"/>
              <a:t>case </a:t>
            </a:r>
            <a:r>
              <a:rPr lang="en-US" dirty="0"/>
              <a:t>value3 :statement-list3; 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break;</a:t>
            </a:r>
          </a:p>
          <a:p>
            <a:pPr marL="0" indent="0" algn="ctr">
              <a:buNone/>
            </a:pPr>
            <a:r>
              <a:rPr lang="en-US" dirty="0" smtClean="0"/>
              <a:t>...</a:t>
            </a:r>
            <a:r>
              <a:rPr lang="en-US" dirty="0"/>
              <a:t>case 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value N: statement-list N;</a:t>
            </a:r>
          </a:p>
          <a:p>
            <a:pPr marL="0" indent="0" algn="ctr">
              <a:buNone/>
            </a:pPr>
            <a:r>
              <a:rPr lang="en-US" dirty="0" smtClean="0"/>
              <a:t> </a:t>
            </a:r>
            <a:r>
              <a:rPr lang="en-US" dirty="0"/>
              <a:t>break</a:t>
            </a:r>
            <a:r>
              <a:rPr lang="en-US" dirty="0" smtClean="0"/>
              <a:t>;</a:t>
            </a:r>
          </a:p>
          <a:p>
            <a:pPr marL="0" indent="0" algn="ctr">
              <a:buNone/>
            </a:pPr>
            <a:r>
              <a:rPr lang="en-US" dirty="0" smtClean="0"/>
              <a:t>default : statement-list;</a:t>
            </a:r>
          </a:p>
          <a:p>
            <a:pPr marL="0" indent="0" algn="ctr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21717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400300" y="1600200"/>
            <a:ext cx="20193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7262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Statement </a:t>
            </a:r>
            <a:r>
              <a:rPr lang="en-US" dirty="0"/>
              <a:t>Rules </a:t>
            </a:r>
            <a:r>
              <a:rPr lang="en-US" sz="2400" dirty="0"/>
              <a:t>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1600200"/>
            <a:ext cx="4191000" cy="4876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switch ( expression </a:t>
            </a:r>
            <a:r>
              <a:rPr lang="en-US" dirty="0" smtClean="0"/>
              <a:t>){</a:t>
            </a:r>
          </a:p>
          <a:p>
            <a:pPr marL="0" indent="0">
              <a:buNone/>
            </a:pPr>
            <a:r>
              <a:rPr lang="en-US" dirty="0" smtClean="0"/>
              <a:t>case </a:t>
            </a:r>
            <a:r>
              <a:rPr lang="en-US" dirty="0"/>
              <a:t>value1 :statement-list1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break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case </a:t>
            </a:r>
            <a:r>
              <a:rPr lang="en-US" dirty="0"/>
              <a:t>value2 :statement-list2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break;</a:t>
            </a:r>
          </a:p>
          <a:p>
            <a:pPr marL="0" indent="0">
              <a:buNone/>
            </a:pPr>
            <a:r>
              <a:rPr lang="en-US" dirty="0" smtClean="0"/>
              <a:t>case </a:t>
            </a:r>
            <a:r>
              <a:rPr lang="en-US" dirty="0"/>
              <a:t>value3 :statement-list3;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break;</a:t>
            </a:r>
          </a:p>
          <a:p>
            <a:pPr marL="0" indent="0">
              <a:buNone/>
            </a:pPr>
            <a:r>
              <a:rPr lang="en-US" dirty="0" smtClean="0"/>
              <a:t>...</a:t>
            </a:r>
            <a:r>
              <a:rPr lang="en-US" dirty="0"/>
              <a:t>case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Value N: statement-list N;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break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default: statement-list;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13" t="23462" r="53076" b="32463"/>
          <a:stretch/>
        </p:blipFill>
        <p:spPr bwMode="auto">
          <a:xfrm>
            <a:off x="838200" y="1600200"/>
            <a:ext cx="2720733" cy="3224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3558933" y="1905000"/>
            <a:ext cx="1698867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558933" y="2057400"/>
            <a:ext cx="1165467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558932" y="2286000"/>
            <a:ext cx="1470268" cy="1371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4623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24400" y="2894411"/>
            <a:ext cx="3581400" cy="6869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Statement </a:t>
            </a:r>
            <a:r>
              <a:rPr lang="en-US" dirty="0"/>
              <a:t>Rules </a:t>
            </a:r>
            <a:r>
              <a:rPr lang="en-US" sz="2400" dirty="0"/>
              <a:t>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1600200"/>
            <a:ext cx="4038600" cy="48768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switch ( expression </a:t>
            </a:r>
            <a:r>
              <a:rPr lang="en-US" dirty="0" smtClean="0"/>
              <a:t>){</a:t>
            </a:r>
          </a:p>
          <a:p>
            <a:pPr marL="0" indent="0">
              <a:buNone/>
            </a:pPr>
            <a:r>
              <a:rPr lang="en-US" dirty="0" smtClean="0"/>
              <a:t>case </a:t>
            </a:r>
            <a:r>
              <a:rPr lang="en-US" dirty="0"/>
              <a:t>value1 :statement-list1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break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case </a:t>
            </a:r>
            <a:r>
              <a:rPr lang="en-US" dirty="0"/>
              <a:t>value2 :statement-list2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break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case </a:t>
            </a:r>
            <a:r>
              <a:rPr lang="en-US" dirty="0"/>
              <a:t>value3 :statement-list3;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break;</a:t>
            </a:r>
          </a:p>
          <a:p>
            <a:pPr marL="0" indent="0">
              <a:buNone/>
            </a:pPr>
            <a:r>
              <a:rPr lang="en-US" dirty="0" smtClean="0"/>
              <a:t>...</a:t>
            </a:r>
            <a:r>
              <a:rPr lang="en-US" dirty="0"/>
              <a:t>case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Value N: statement-list N</a:t>
            </a:r>
            <a:r>
              <a:rPr lang="en-US" dirty="0"/>
              <a:t>; break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default: statement-list;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8" t="23462" r="53184" b="47388"/>
          <a:stretch/>
        </p:blipFill>
        <p:spPr bwMode="auto">
          <a:xfrm>
            <a:off x="762000" y="1600200"/>
            <a:ext cx="2720314" cy="2132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25" t="72341" r="60280" b="11987"/>
          <a:stretch/>
        </p:blipFill>
        <p:spPr bwMode="auto">
          <a:xfrm>
            <a:off x="1033818" y="5063319"/>
            <a:ext cx="1937982" cy="11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Elbow Connector 7"/>
          <p:cNvCxnSpPr>
            <a:stCxn id="7" idx="3"/>
            <a:endCxn id="4" idx="1"/>
          </p:cNvCxnSpPr>
          <p:nvPr/>
        </p:nvCxnSpPr>
        <p:spPr>
          <a:xfrm flipV="1">
            <a:off x="2971800" y="3237906"/>
            <a:ext cx="1752600" cy="239861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723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and </a:t>
            </a:r>
            <a:r>
              <a:rPr lang="en-US" dirty="0"/>
              <a:t>if...else</a:t>
            </a:r>
          </a:p>
          <a:p>
            <a:r>
              <a:rPr lang="en-US" dirty="0" smtClean="0"/>
              <a:t>Switch Statements</a:t>
            </a:r>
            <a:endParaRPr lang="en-US" dirty="0"/>
          </a:p>
          <a:p>
            <a:r>
              <a:rPr lang="en-US" dirty="0" smtClean="0"/>
              <a:t>Conditional Operator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429000"/>
            <a:ext cx="285750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89971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Statement </a:t>
            </a:r>
            <a:r>
              <a:rPr lang="en-US" dirty="0"/>
              <a:t>Rules </a:t>
            </a:r>
            <a:r>
              <a:rPr lang="en-US" sz="2400" dirty="0"/>
              <a:t>(5)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00" y="1600200"/>
            <a:ext cx="46482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switch ( expression </a:t>
            </a:r>
            <a:r>
              <a:rPr lang="en-US" dirty="0" smtClean="0"/>
              <a:t>){</a:t>
            </a:r>
          </a:p>
          <a:p>
            <a:pPr marL="0" indent="0">
              <a:buNone/>
            </a:pPr>
            <a:r>
              <a:rPr lang="en-US" dirty="0" smtClean="0"/>
              <a:t>case </a:t>
            </a:r>
            <a:r>
              <a:rPr lang="en-US" dirty="0"/>
              <a:t>value1 :statement-list1; break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case </a:t>
            </a:r>
            <a:r>
              <a:rPr lang="en-US" dirty="0"/>
              <a:t>value2 :statement-list2; break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case </a:t>
            </a:r>
            <a:r>
              <a:rPr lang="en-US" dirty="0"/>
              <a:t>value3 :statement-list3; </a:t>
            </a:r>
            <a:r>
              <a:rPr lang="en-US" dirty="0" smtClean="0"/>
              <a:t>break;</a:t>
            </a:r>
          </a:p>
          <a:p>
            <a:pPr marL="0" indent="0">
              <a:buNone/>
            </a:pPr>
            <a:r>
              <a:rPr lang="en-US" dirty="0" smtClean="0"/>
              <a:t>...</a:t>
            </a:r>
            <a:r>
              <a:rPr lang="en-US" dirty="0"/>
              <a:t>case </a:t>
            </a:r>
            <a:r>
              <a:rPr lang="en-US" dirty="0" smtClean="0"/>
              <a:t>value N: statement-list N;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break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efault : statement-list;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828800"/>
            <a:ext cx="2743200" cy="2971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u="sng" dirty="0" smtClean="0">
                <a:solidFill>
                  <a:schemeClr val="tx1"/>
                </a:solidFill>
              </a:rPr>
              <a:t>default</a:t>
            </a:r>
            <a:r>
              <a:rPr lang="en-US" dirty="0" smtClean="0">
                <a:solidFill>
                  <a:schemeClr val="tx1"/>
                </a:solidFill>
              </a:rPr>
              <a:t> case </a:t>
            </a:r>
            <a:r>
              <a:rPr lang="en-US" dirty="0">
                <a:solidFill>
                  <a:schemeClr val="tx1"/>
                </a:solidFill>
              </a:rPr>
              <a:t>is optional, can be used to perform actions when none of the specified cases matches the expression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•The </a:t>
            </a:r>
            <a:r>
              <a:rPr lang="en-US" dirty="0" smtClean="0">
                <a:solidFill>
                  <a:schemeClr val="tx1"/>
                </a:solidFill>
              </a:rPr>
              <a:t>default case </a:t>
            </a:r>
            <a:r>
              <a:rPr lang="en-US" dirty="0">
                <a:solidFill>
                  <a:schemeClr val="tx1"/>
                </a:solidFill>
              </a:rPr>
              <a:t>has no associated value.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981200" y="2286000"/>
            <a:ext cx="2209800" cy="3124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3886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Statement </a:t>
            </a:r>
            <a:r>
              <a:rPr lang="en-US" dirty="0"/>
              <a:t>Rules </a:t>
            </a:r>
            <a:r>
              <a:rPr lang="en-US" sz="2400" dirty="0"/>
              <a:t>(6)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expression cannot </a:t>
            </a:r>
            <a:r>
              <a:rPr lang="en-US" dirty="0"/>
              <a:t>be a </a:t>
            </a:r>
            <a:r>
              <a:rPr lang="en-US" dirty="0" err="1" smtClean="0"/>
              <a:t>boolean</a:t>
            </a:r>
            <a:r>
              <a:rPr lang="en-US" dirty="0" smtClean="0"/>
              <a:t> value </a:t>
            </a:r>
            <a:r>
              <a:rPr lang="en-US" dirty="0"/>
              <a:t>or a floating point value (</a:t>
            </a:r>
            <a:r>
              <a:rPr lang="en-US" dirty="0" smtClean="0"/>
              <a:t>float or </a:t>
            </a:r>
            <a:r>
              <a:rPr lang="en-US" dirty="0"/>
              <a:t>double)</a:t>
            </a:r>
          </a:p>
          <a:p>
            <a:r>
              <a:rPr lang="en-US" dirty="0" smtClean="0"/>
              <a:t>The </a:t>
            </a:r>
            <a:r>
              <a:rPr lang="en-US" dirty="0"/>
              <a:t>implicit </a:t>
            </a:r>
            <a:r>
              <a:rPr lang="en-US" dirty="0" err="1"/>
              <a:t>boolean</a:t>
            </a:r>
            <a:r>
              <a:rPr lang="en-US" dirty="0"/>
              <a:t> condition in a </a:t>
            </a:r>
            <a:r>
              <a:rPr lang="en-US" dirty="0" smtClean="0"/>
              <a:t>switch statement </a:t>
            </a:r>
            <a:r>
              <a:rPr lang="en-US" dirty="0"/>
              <a:t>is equality</a:t>
            </a:r>
          </a:p>
          <a:p>
            <a:r>
              <a:rPr lang="en-US" dirty="0" smtClean="0"/>
              <a:t>You </a:t>
            </a:r>
            <a:r>
              <a:rPr lang="en-US" dirty="0"/>
              <a:t>cannot perform relational checks with a </a:t>
            </a:r>
            <a:r>
              <a:rPr lang="en-US" dirty="0" smtClean="0"/>
              <a:t>switch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151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Example1: switch Statement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01" t="14334" r="20647" b="26083"/>
          <a:stretch/>
        </p:blipFill>
        <p:spPr bwMode="auto">
          <a:xfrm>
            <a:off x="533400" y="1612710"/>
            <a:ext cx="8426777" cy="4491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400800" y="1295400"/>
            <a:ext cx="2743200" cy="3200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/* This program prints name of the department(s)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 Faculty of Science depending of input character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of the user using switch statement*/</a:t>
            </a:r>
          </a:p>
        </p:txBody>
      </p:sp>
    </p:spTree>
    <p:extLst>
      <p:ext uri="{BB962C8B-B14F-4D97-AF65-F5344CB8AC3E}">
        <p14:creationId xmlns:p14="http://schemas.microsoft.com/office/powerpoint/2010/main" val="18038834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  <a:r>
              <a:rPr lang="en-US" dirty="0" smtClean="0"/>
              <a:t>: switch Statement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3" t="14616" r="19234" b="26679"/>
          <a:stretch/>
        </p:blipFill>
        <p:spPr bwMode="auto">
          <a:xfrm>
            <a:off x="457200" y="1828800"/>
            <a:ext cx="8434106" cy="4294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74491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  <a:r>
              <a:rPr lang="en-US" dirty="0" smtClean="0"/>
              <a:t>: switch Statement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3" t="13270" r="31236" b="33395"/>
          <a:stretch/>
        </p:blipFill>
        <p:spPr bwMode="auto">
          <a:xfrm>
            <a:off x="533400" y="1676400"/>
            <a:ext cx="8016434" cy="4587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73692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docs.oracle.com/javase/tutorial/java/nutsandbolts/datatypes.html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www.javatpoint.com/variable-datatype</a:t>
            </a:r>
            <a:endParaRPr lang="en-US" dirty="0" smtClean="0"/>
          </a:p>
          <a:p>
            <a:r>
              <a:rPr lang="en-US" dirty="0"/>
              <a:t>http://</a:t>
            </a:r>
            <a:r>
              <a:rPr lang="en-US" dirty="0" smtClean="0"/>
              <a:t>math.hws.edu/javanotes/c1/s4.html</a:t>
            </a:r>
            <a:endParaRPr lang="en-US" dirty="0"/>
          </a:p>
          <a:p>
            <a:r>
              <a:rPr lang="en-US" dirty="0" smtClean="0"/>
              <a:t>INTRODUCTION </a:t>
            </a:r>
            <a:r>
              <a:rPr lang="en-US" dirty="0"/>
              <a:t>TO </a:t>
            </a:r>
            <a:r>
              <a:rPr lang="en-US" dirty="0" smtClean="0"/>
              <a:t>JAVA PROGRAMMING</a:t>
            </a:r>
            <a:r>
              <a:rPr lang="en-US" dirty="0"/>
              <a:t> </a:t>
            </a:r>
            <a:r>
              <a:rPr lang="en-US" dirty="0" smtClean="0"/>
              <a:t>COMPREHENSIVE VERSION 10th Edition</a:t>
            </a:r>
          </a:p>
          <a:p>
            <a:endParaRPr lang="en-US" dirty="0"/>
          </a:p>
          <a:p>
            <a:r>
              <a:rPr lang="en-US" dirty="0"/>
              <a:t>P</a:t>
            </a:r>
            <a:r>
              <a:rPr lang="en-US" dirty="0" smtClean="0"/>
              <a:t>aul </a:t>
            </a:r>
            <a:r>
              <a:rPr lang="en-US" dirty="0" err="1" smtClean="0"/>
              <a:t>Deitel</a:t>
            </a:r>
            <a:r>
              <a:rPr lang="en-US" dirty="0" smtClean="0"/>
              <a:t> , </a:t>
            </a:r>
            <a:r>
              <a:rPr lang="en-US" dirty="0"/>
              <a:t>“Java How to Program”, 9thed.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072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6600" dirty="0" smtClean="0"/>
          </a:p>
          <a:p>
            <a:pPr marL="0" indent="0">
              <a:buNone/>
            </a:pPr>
            <a:r>
              <a:rPr lang="en-US" sz="6600" dirty="0"/>
              <a:t> </a:t>
            </a:r>
            <a:r>
              <a:rPr lang="en-US" sz="6600" dirty="0" smtClean="0"/>
              <a:t>      </a:t>
            </a:r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9272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0" dirty="0"/>
              <a:t>flowcharts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kern="0" dirty="0"/>
              <a:t>Some of the common symbols used in flowcharts are shown below:</a:t>
            </a:r>
            <a:r>
              <a:rPr lang="en-US" kern="0" dirty="0">
                <a:solidFill>
                  <a:srgbClr val="0000FF"/>
                </a:solidFill>
              </a:rPr>
              <a:t>  				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kern="0" dirty="0"/>
              <a:t>The flow of data between steps is indicated by arrows, or flow lines.</a:t>
            </a:r>
          </a:p>
          <a:p>
            <a:endParaRPr lang="en-US" dirty="0"/>
          </a:p>
        </p:txBody>
      </p: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1143000" y="2548069"/>
            <a:ext cx="5486453" cy="3023998"/>
            <a:chOff x="768" y="1688"/>
            <a:chExt cx="3709" cy="1354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848" y="1688"/>
              <a:ext cx="1056" cy="282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Terminator</a:t>
              </a:r>
            </a:p>
          </p:txBody>
        </p:sp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768" y="2327"/>
              <a:ext cx="1104" cy="349"/>
            </a:xfrm>
            <a:prstGeom prst="flowChartInputOutpu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/>
                <a:t>Input/Output</a:t>
              </a:r>
            </a:p>
          </p:txBody>
        </p:sp>
        <p:sp>
          <p:nvSpPr>
            <p:cNvPr id="7" name="AutoShape 8"/>
            <p:cNvSpPr>
              <a:spLocks noChangeArrowheads="1"/>
            </p:cNvSpPr>
            <p:nvPr/>
          </p:nvSpPr>
          <p:spPr bwMode="auto">
            <a:xfrm>
              <a:off x="2032" y="2280"/>
              <a:ext cx="1008" cy="456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Decision</a:t>
              </a:r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2000" y="1688"/>
              <a:ext cx="1391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Process</a:t>
              </a:r>
            </a:p>
          </p:txBody>
        </p:sp>
        <p:sp>
          <p:nvSpPr>
            <p:cNvPr id="9" name="AutoShape 12"/>
            <p:cNvSpPr>
              <a:spLocks noChangeArrowheads="1"/>
            </p:cNvSpPr>
            <p:nvPr/>
          </p:nvSpPr>
          <p:spPr bwMode="auto">
            <a:xfrm>
              <a:off x="3216" y="2303"/>
              <a:ext cx="1152" cy="374"/>
            </a:xfrm>
            <a:prstGeom prst="flowChartPrepara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/>
                <a:t>Preparation</a:t>
              </a:r>
            </a:p>
            <a:p>
              <a:pPr algn="ctr"/>
              <a:r>
                <a:rPr lang="en-US" sz="1200" dirty="0"/>
                <a:t>(Initialization</a:t>
              </a:r>
              <a:r>
                <a:rPr lang="en-US" dirty="0"/>
                <a:t>)</a:t>
              </a:r>
            </a:p>
          </p:txBody>
        </p:sp>
        <p:cxnSp>
          <p:nvCxnSpPr>
            <p:cNvPr id="10" name="AutoShape 35"/>
            <p:cNvCxnSpPr>
              <a:cxnSpLocks noChangeShapeType="1"/>
            </p:cNvCxnSpPr>
            <p:nvPr/>
          </p:nvCxnSpPr>
          <p:spPr bwMode="auto">
            <a:xfrm>
              <a:off x="3997" y="2982"/>
              <a:ext cx="48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" name="AutoShape 36"/>
            <p:cNvCxnSpPr>
              <a:cxnSpLocks noChangeShapeType="1"/>
            </p:cNvCxnSpPr>
            <p:nvPr/>
          </p:nvCxnSpPr>
          <p:spPr bwMode="auto">
            <a:xfrm rot="16200000" flipH="1">
              <a:off x="3474" y="2924"/>
              <a:ext cx="224" cy="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47311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28749" y="763195"/>
            <a:ext cx="8229600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endParaRPr lang="en-GB" sz="3600" b="1" kern="0">
              <a:solidFill>
                <a:srgbClr val="FF0000"/>
              </a:solidFill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endParaRPr lang="en-GB" sz="3600" b="1" kern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6510295" y="1086252"/>
            <a:ext cx="1752600" cy="4381500"/>
            <a:chOff x="409" y="1008"/>
            <a:chExt cx="1104" cy="2760"/>
          </a:xfrm>
        </p:grpSpPr>
        <p:sp>
          <p:nvSpPr>
            <p:cNvPr id="17415" name="AutoShape 4"/>
            <p:cNvSpPr>
              <a:spLocks noChangeArrowheads="1"/>
            </p:cNvSpPr>
            <p:nvPr/>
          </p:nvSpPr>
          <p:spPr bwMode="auto">
            <a:xfrm>
              <a:off x="576" y="1008"/>
              <a:ext cx="816" cy="288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/>
                <a:t>Start</a:t>
              </a:r>
            </a:p>
          </p:txBody>
        </p:sp>
        <p:sp>
          <p:nvSpPr>
            <p:cNvPr id="17416" name="AutoShape 6"/>
            <p:cNvSpPr>
              <a:spLocks noChangeArrowheads="1"/>
            </p:cNvSpPr>
            <p:nvPr/>
          </p:nvSpPr>
          <p:spPr bwMode="auto">
            <a:xfrm>
              <a:off x="480" y="2112"/>
              <a:ext cx="960" cy="432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/>
                <a:t>z = x + y</a:t>
              </a:r>
            </a:p>
          </p:txBody>
        </p:sp>
        <p:sp>
          <p:nvSpPr>
            <p:cNvPr id="17417" name="AutoShape 7"/>
            <p:cNvSpPr>
              <a:spLocks noChangeArrowheads="1"/>
            </p:cNvSpPr>
            <p:nvPr/>
          </p:nvSpPr>
          <p:spPr bwMode="auto">
            <a:xfrm>
              <a:off x="409" y="2784"/>
              <a:ext cx="1104" cy="528"/>
            </a:xfrm>
            <a:prstGeom prst="flowChartInputOutpu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600" b="1" dirty="0"/>
                <a:t>Print x, y, z</a:t>
              </a:r>
            </a:p>
          </p:txBody>
        </p:sp>
        <p:sp>
          <p:nvSpPr>
            <p:cNvPr id="17418" name="AutoShape 8"/>
            <p:cNvSpPr>
              <a:spLocks noChangeArrowheads="1"/>
            </p:cNvSpPr>
            <p:nvPr/>
          </p:nvSpPr>
          <p:spPr bwMode="auto">
            <a:xfrm>
              <a:off x="548" y="3480"/>
              <a:ext cx="816" cy="288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/>
                <a:t>Stop</a:t>
              </a:r>
            </a:p>
          </p:txBody>
        </p:sp>
        <p:cxnSp>
          <p:nvCxnSpPr>
            <p:cNvPr id="17419" name="AutoShape 9"/>
            <p:cNvCxnSpPr>
              <a:cxnSpLocks noChangeShapeType="1"/>
              <a:stCxn id="17415" idx="2"/>
            </p:cNvCxnSpPr>
            <p:nvPr/>
          </p:nvCxnSpPr>
          <p:spPr bwMode="auto">
            <a:xfrm>
              <a:off x="984" y="1296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20" name="AutoShape 10"/>
            <p:cNvCxnSpPr>
              <a:cxnSpLocks noChangeShapeType="1"/>
              <a:stCxn id="20" idx="4"/>
              <a:endCxn id="17416" idx="0"/>
            </p:cNvCxnSpPr>
            <p:nvPr/>
          </p:nvCxnSpPr>
          <p:spPr bwMode="auto">
            <a:xfrm rot="5400000">
              <a:off x="851" y="1994"/>
              <a:ext cx="226" cy="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21" name="AutoShape 11"/>
            <p:cNvCxnSpPr>
              <a:cxnSpLocks noChangeShapeType="1"/>
              <a:stCxn id="17416" idx="2"/>
              <a:endCxn id="17417" idx="1"/>
            </p:cNvCxnSpPr>
            <p:nvPr/>
          </p:nvCxnSpPr>
          <p:spPr bwMode="auto">
            <a:xfrm rot="16200000" flipH="1">
              <a:off x="840" y="2664"/>
              <a:ext cx="240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22" name="AutoShape 12"/>
            <p:cNvCxnSpPr>
              <a:cxnSpLocks noChangeShapeType="1"/>
              <a:stCxn id="17417" idx="4"/>
              <a:endCxn id="17418" idx="0"/>
            </p:cNvCxnSpPr>
            <p:nvPr/>
          </p:nvCxnSpPr>
          <p:spPr bwMode="auto">
            <a:xfrm rot="5400000">
              <a:off x="874" y="3394"/>
              <a:ext cx="168" cy="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17414" name="Rectangle 14"/>
          <p:cNvSpPr>
            <a:spLocks noChangeArrowheads="1"/>
          </p:cNvSpPr>
          <p:nvPr/>
        </p:nvSpPr>
        <p:spPr bwMode="auto">
          <a:xfrm>
            <a:off x="600890" y="996287"/>
            <a:ext cx="5909405" cy="5597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Arial" pitchFamily="34" charset="0"/>
              <a:buChar char="•"/>
            </a:pPr>
            <a:r>
              <a:rPr lang="en-US" dirty="0" smtClean="0"/>
              <a:t>Example</a:t>
            </a:r>
            <a:r>
              <a:rPr lang="en-US" dirty="0"/>
              <a:t>: draw a flow chart to sum two numbers  and </a:t>
            </a:r>
            <a:r>
              <a:rPr lang="en-US" dirty="0" smtClean="0"/>
              <a:t>print the </a:t>
            </a:r>
            <a:r>
              <a:rPr lang="en-US" dirty="0"/>
              <a:t>result and the numbers.</a:t>
            </a:r>
          </a:p>
          <a:p>
            <a:pPr marL="273050" indent="-273050"/>
            <a:endParaRPr lang="en-US" dirty="0">
              <a:solidFill>
                <a:srgbClr val="0000FF"/>
              </a:solidFill>
            </a:endParaRPr>
          </a:p>
          <a:p>
            <a:pPr marL="273050" indent="-273050"/>
            <a:r>
              <a:rPr lang="en-US" dirty="0"/>
              <a:t>import java.util.Scanner;</a:t>
            </a:r>
            <a:endParaRPr lang="en-US" altLang="ar-SA" dirty="0">
              <a:solidFill>
                <a:schemeClr val="accent2"/>
              </a:solidFill>
            </a:endParaRPr>
          </a:p>
          <a:p>
            <a:pPr marL="273050" indent="-273050"/>
            <a:r>
              <a:rPr lang="en-US" altLang="ar-SA" sz="2000" dirty="0"/>
              <a:t>public class </a:t>
            </a:r>
            <a:r>
              <a:rPr lang="en-US" altLang="ar-SA" sz="2000" dirty="0" err="1" smtClean="0"/>
              <a:t>SumTwoNumbers</a:t>
            </a:r>
            <a:r>
              <a:rPr lang="en-US" altLang="ar-SA" sz="2000" dirty="0" smtClean="0"/>
              <a:t> </a:t>
            </a:r>
            <a:r>
              <a:rPr lang="en-US" altLang="ar-SA" sz="1800" dirty="0" smtClean="0"/>
              <a:t>{</a:t>
            </a:r>
            <a:endParaRPr lang="en-US" altLang="ar-SA" sz="2000" dirty="0"/>
          </a:p>
          <a:p>
            <a:pPr marL="273050" indent="-273050"/>
            <a:r>
              <a:rPr lang="en-GB" altLang="ar-SA" dirty="0"/>
              <a:t>	</a:t>
            </a:r>
            <a:r>
              <a:rPr lang="en-GB" altLang="ar-SA" sz="2000" dirty="0"/>
              <a:t>public static void main ( String[ ]  a</a:t>
            </a:r>
            <a:r>
              <a:rPr lang="en-GB" altLang="ar-SA" sz="2000" dirty="0" smtClean="0"/>
              <a:t>)  {</a:t>
            </a:r>
            <a:endParaRPr lang="en-US" altLang="ar-SA" sz="2000" dirty="0"/>
          </a:p>
          <a:p>
            <a:pPr marL="273050" indent="-273050"/>
            <a:r>
              <a:rPr lang="en-US" altLang="ar-SA" dirty="0"/>
              <a:t>	</a:t>
            </a:r>
            <a:endParaRPr lang="en-GB" altLang="ar-SA" dirty="0"/>
          </a:p>
          <a:p>
            <a:pPr marL="273050" indent="-273050"/>
            <a:r>
              <a:rPr lang="en-GB" dirty="0"/>
              <a:t>	</a:t>
            </a:r>
            <a:r>
              <a:rPr lang="en-GB" sz="2000" b="1" dirty="0"/>
              <a:t>Scanner</a:t>
            </a:r>
            <a:r>
              <a:rPr lang="en-GB" sz="2000" dirty="0"/>
              <a:t> </a:t>
            </a:r>
            <a:r>
              <a:rPr lang="en-GB" sz="2000" dirty="0" smtClean="0"/>
              <a:t>input </a:t>
            </a:r>
            <a:r>
              <a:rPr lang="en-GB" sz="2000" b="1" dirty="0"/>
              <a:t>= new Scanner( System.in ); </a:t>
            </a:r>
            <a:endParaRPr lang="en-GB" sz="2000" b="1" dirty="0" smtClean="0"/>
          </a:p>
          <a:p>
            <a:pPr marL="273050" indent="-273050"/>
            <a:r>
              <a:rPr lang="en-US" altLang="ar-SA" sz="2400" dirty="0" smtClean="0"/>
              <a:t>		</a:t>
            </a:r>
            <a:r>
              <a:rPr lang="en-US" altLang="ar-SA" sz="2400" dirty="0" err="1" smtClean="0"/>
              <a:t>int</a:t>
            </a:r>
            <a:r>
              <a:rPr lang="en-US" altLang="ar-SA" sz="2000" dirty="0" smtClean="0"/>
              <a:t> </a:t>
            </a:r>
            <a:r>
              <a:rPr lang="en-US" altLang="ar-SA" sz="2000" dirty="0"/>
              <a:t>x</a:t>
            </a:r>
            <a:r>
              <a:rPr lang="en-GB" altLang="ar-SA" sz="2000" dirty="0"/>
              <a:t>,</a:t>
            </a:r>
            <a:r>
              <a:rPr lang="en-GB" altLang="ar-SA" sz="2000" dirty="0" err="1"/>
              <a:t>y,z</a:t>
            </a:r>
            <a:r>
              <a:rPr lang="en-GB" altLang="ar-SA" sz="2000" dirty="0"/>
              <a:t>;</a:t>
            </a:r>
            <a:endParaRPr lang="en-GB" sz="2000" b="1" dirty="0" smtClean="0"/>
          </a:p>
          <a:p>
            <a:pPr marL="273050" indent="-273050"/>
            <a:endParaRPr lang="en-GB" sz="2000" b="1" dirty="0"/>
          </a:p>
          <a:p>
            <a:pPr marL="273050" indent="-273050"/>
            <a:r>
              <a:rPr lang="en-GB" sz="2000" b="1" dirty="0" smtClean="0"/>
              <a:t>	</a:t>
            </a:r>
            <a:r>
              <a:rPr lang="en-GB" dirty="0"/>
              <a:t>	 	</a:t>
            </a:r>
            <a:r>
              <a:rPr lang="en-US" sz="2000" dirty="0"/>
              <a:t>x</a:t>
            </a:r>
            <a:r>
              <a:rPr lang="en-GB" sz="2000" dirty="0"/>
              <a:t> </a:t>
            </a:r>
            <a:r>
              <a:rPr lang="en-GB" sz="2000" dirty="0" smtClean="0"/>
              <a:t>=</a:t>
            </a:r>
            <a:r>
              <a:rPr lang="en-GB" sz="2000" dirty="0" err="1" smtClean="0"/>
              <a:t>input.nextInt</a:t>
            </a:r>
            <a:r>
              <a:rPr lang="en-GB" sz="2000" dirty="0"/>
              <a:t>();</a:t>
            </a:r>
            <a:endParaRPr lang="en-US" altLang="ar-SA" dirty="0"/>
          </a:p>
          <a:p>
            <a:pPr marL="273050" indent="-273050"/>
            <a:r>
              <a:rPr lang="en-GB" sz="2000" dirty="0"/>
              <a:t>	</a:t>
            </a:r>
            <a:r>
              <a:rPr lang="en-GB" sz="2000" dirty="0" smtClean="0"/>
              <a:t>		</a:t>
            </a:r>
            <a:r>
              <a:rPr lang="en-US" sz="2000" dirty="0" smtClean="0"/>
              <a:t>y</a:t>
            </a:r>
            <a:r>
              <a:rPr lang="en-GB" sz="2000" dirty="0" smtClean="0"/>
              <a:t> =</a:t>
            </a:r>
            <a:r>
              <a:rPr lang="en-GB" sz="2000" dirty="0" err="1" smtClean="0"/>
              <a:t>input.nextInt</a:t>
            </a:r>
            <a:r>
              <a:rPr lang="en-GB" sz="2000" dirty="0"/>
              <a:t>();</a:t>
            </a:r>
          </a:p>
          <a:p>
            <a:pPr marL="273050" indent="-273050"/>
            <a:r>
              <a:rPr lang="en-GB" altLang="ar-SA" sz="2000" dirty="0"/>
              <a:t>	</a:t>
            </a:r>
            <a:r>
              <a:rPr lang="en-GB" altLang="ar-SA" sz="2000" dirty="0" smtClean="0"/>
              <a:t>		z=</a:t>
            </a:r>
            <a:r>
              <a:rPr lang="en-GB" altLang="ar-SA" sz="2000" dirty="0" err="1" smtClean="0"/>
              <a:t>x+y</a:t>
            </a:r>
            <a:r>
              <a:rPr lang="en-GB" altLang="ar-SA" sz="2000" dirty="0"/>
              <a:t>;</a:t>
            </a:r>
            <a:r>
              <a:rPr lang="en-US" altLang="ar-SA" sz="2000" dirty="0"/>
              <a:t>	</a:t>
            </a:r>
            <a:endParaRPr lang="en-US" altLang="ar-SA" sz="2000" dirty="0" smtClean="0"/>
          </a:p>
          <a:p>
            <a:pPr marL="273050" indent="-273050"/>
            <a:r>
              <a:rPr lang="en-US" altLang="ar-SA" sz="2000" dirty="0"/>
              <a:t>	</a:t>
            </a:r>
            <a:endParaRPr lang="en-US" altLang="ar-SA" dirty="0"/>
          </a:p>
          <a:p>
            <a:pPr marL="273050" indent="-273050"/>
            <a:r>
              <a:rPr lang="en-US" altLang="ar-SA" sz="1400" dirty="0"/>
              <a:t>	</a:t>
            </a:r>
            <a:r>
              <a:rPr lang="en-US" altLang="ar-SA" sz="1900" dirty="0"/>
              <a:t>System.out.println("x="+x + "  y="+ y + "  z=" +z);</a:t>
            </a:r>
          </a:p>
          <a:p>
            <a:pPr marL="273050" indent="-273050"/>
            <a:r>
              <a:rPr lang="en-US" altLang="ar-SA" dirty="0"/>
              <a:t>		 </a:t>
            </a:r>
          </a:p>
          <a:p>
            <a:pPr marL="273050" indent="-273050"/>
            <a:r>
              <a:rPr lang="en-US" altLang="ar-SA" dirty="0"/>
              <a:t>	}</a:t>
            </a:r>
          </a:p>
          <a:p>
            <a:pPr marL="273050" indent="-273050"/>
            <a:r>
              <a:rPr lang="en-US" altLang="ar-SA" dirty="0"/>
              <a:t>}</a:t>
            </a:r>
          </a:p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None/>
            </a:pP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F9E9-4D32-4FBB-AEEE-C6CE108F5FA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Zana Azeez Kakarash</a:t>
            </a:r>
            <a:endParaRPr lang="en-US"/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6446930" y="1946314"/>
            <a:ext cx="1905000" cy="533400"/>
          </a:xfrm>
          <a:prstGeom prst="flowChartInputOutpu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600" b="1" dirty="0"/>
              <a:t>Input x, 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958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Examples </a:t>
            </a:r>
            <a:r>
              <a:rPr lang="en-US" sz="1800" dirty="0" smtClean="0"/>
              <a:t>(1)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often want to do something only under certain conditions:</a:t>
            </a:r>
          </a:p>
          <a:p>
            <a:r>
              <a:rPr lang="en-US" dirty="0" smtClean="0"/>
              <a:t>If </a:t>
            </a:r>
            <a:r>
              <a:rPr lang="en-US" dirty="0"/>
              <a:t>student’s grade is greater than or equal to 50 then the student passed the exam.</a:t>
            </a:r>
          </a:p>
          <a:p>
            <a:r>
              <a:rPr lang="en-US" dirty="0" smtClean="0"/>
              <a:t>If </a:t>
            </a:r>
            <a:r>
              <a:rPr lang="en-US" dirty="0"/>
              <a:t>a number is divided by 2 then it is even.</a:t>
            </a:r>
          </a:p>
          <a:p>
            <a:r>
              <a:rPr lang="en-US" dirty="0" smtClean="0"/>
              <a:t>If </a:t>
            </a:r>
            <a:r>
              <a:rPr lang="en-US" dirty="0"/>
              <a:t>age is less than 5 then price of ticket is cheaper.</a:t>
            </a:r>
          </a:p>
          <a:p>
            <a:r>
              <a:rPr lang="en-US" dirty="0" smtClean="0"/>
              <a:t>If </a:t>
            </a:r>
            <a:r>
              <a:rPr lang="en-US" dirty="0"/>
              <a:t>age is greater than or equal 18, then you can get driver’s license.</a:t>
            </a:r>
          </a:p>
        </p:txBody>
      </p:sp>
    </p:spTree>
    <p:extLst>
      <p:ext uri="{BB962C8B-B14F-4D97-AF65-F5344CB8AC3E}">
        <p14:creationId xmlns:p14="http://schemas.microsoft.com/office/powerpoint/2010/main" val="136727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 </a:t>
            </a:r>
            <a:r>
              <a:rPr lang="en-US" i="1" dirty="0" smtClean="0"/>
              <a:t>if </a:t>
            </a:r>
            <a:r>
              <a:rPr lang="en-US" dirty="0" smtClean="0"/>
              <a:t>statement </a:t>
            </a:r>
            <a:r>
              <a:rPr lang="en-US" dirty="0"/>
              <a:t>executes an action if and only if the condition is true. </a:t>
            </a:r>
          </a:p>
          <a:p>
            <a:pPr marL="0" indent="0">
              <a:buNone/>
            </a:pPr>
            <a:r>
              <a:rPr lang="en-US" dirty="0" smtClean="0"/>
              <a:t>General </a:t>
            </a:r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b="1" dirty="0"/>
              <a:t>if (</a:t>
            </a:r>
            <a:r>
              <a:rPr lang="en-US" b="1" dirty="0" err="1" smtClean="0"/>
              <a:t>boolean</a:t>
            </a:r>
            <a:r>
              <a:rPr lang="en-US" b="1" dirty="0" smtClean="0"/>
              <a:t> Expression</a:t>
            </a:r>
            <a:r>
              <a:rPr lang="en-US" b="1" dirty="0"/>
              <a:t>) { </a:t>
            </a:r>
          </a:p>
          <a:p>
            <a:pPr marL="0" indent="0">
              <a:buNone/>
            </a:pPr>
            <a:r>
              <a:rPr lang="en-US" b="1" dirty="0" smtClean="0"/>
              <a:t> statement(s</a:t>
            </a:r>
            <a:r>
              <a:rPr lang="en-US" b="1" dirty="0"/>
              <a:t>);</a:t>
            </a:r>
          </a:p>
          <a:p>
            <a:pPr marL="0" indent="0">
              <a:buNone/>
            </a:pPr>
            <a:r>
              <a:rPr lang="en-US" b="1" dirty="0" smtClean="0"/>
              <a:t>     }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1" t="21731" r="50373" b="48654"/>
          <a:stretch/>
        </p:blipFill>
        <p:spPr bwMode="auto">
          <a:xfrm>
            <a:off x="380999" y="4267200"/>
            <a:ext cx="4984653" cy="2468286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18" t="44356" r="21060" b="8799"/>
          <a:stretch/>
        </p:blipFill>
        <p:spPr bwMode="auto">
          <a:xfrm>
            <a:off x="5791200" y="2553837"/>
            <a:ext cx="2878349" cy="34267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522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</a:t>
            </a:r>
            <a:r>
              <a:rPr lang="en-US" b="1" i="1" dirty="0"/>
              <a:t>Boolean expressions </a:t>
            </a:r>
            <a:r>
              <a:rPr lang="en-US" dirty="0"/>
              <a:t>using </a:t>
            </a:r>
            <a:r>
              <a:rPr lang="en-US" b="1" i="1" dirty="0"/>
              <a:t>relational operators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b="1" i="1" dirty="0"/>
              <a:t>Boolean expressions</a:t>
            </a:r>
            <a:r>
              <a:rPr lang="en-US" i="1" dirty="0"/>
              <a:t>(or </a:t>
            </a:r>
            <a:r>
              <a:rPr lang="en-US" b="1" i="1" dirty="0"/>
              <a:t>condition</a:t>
            </a:r>
            <a:r>
              <a:rPr lang="en-US" i="1" dirty="0"/>
              <a:t>)</a:t>
            </a:r>
            <a:r>
              <a:rPr lang="en-US" dirty="0"/>
              <a:t>often uses one of Java's six </a:t>
            </a:r>
            <a:r>
              <a:rPr lang="en-US" b="1" i="1" dirty="0"/>
              <a:t>relational operators</a:t>
            </a:r>
            <a:r>
              <a:rPr lang="en-US" b="1" dirty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 ◦</a:t>
            </a:r>
            <a:r>
              <a:rPr lang="en-US" dirty="0"/>
              <a:t>==, !=, &lt;, &gt;, &lt;=, </a:t>
            </a:r>
            <a:r>
              <a:rPr lang="en-US" dirty="0" smtClean="0"/>
              <a:t>&gt;=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Example</a:t>
            </a:r>
            <a:r>
              <a:rPr lang="en-US" dirty="0"/>
              <a:t>: age &gt;= </a:t>
            </a:r>
            <a:r>
              <a:rPr lang="en-US" i="1" dirty="0"/>
              <a:t>18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0407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17657</TotalTime>
  <Words>1540</Words>
  <Application>Microsoft Office PowerPoint</Application>
  <PresentationFormat>On-screen Show (4:3)</PresentationFormat>
  <Paragraphs>281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Clarity</vt:lpstr>
      <vt:lpstr>Control Statements (1)</vt:lpstr>
      <vt:lpstr>Objectives</vt:lpstr>
      <vt:lpstr>Control Statements</vt:lpstr>
      <vt:lpstr>Selection Statements</vt:lpstr>
      <vt:lpstr>flowcharts</vt:lpstr>
      <vt:lpstr>  </vt:lpstr>
      <vt:lpstr>Conditional Examples (1)</vt:lpstr>
      <vt:lpstr>If Statements</vt:lpstr>
      <vt:lpstr>Boolean expressions</vt:lpstr>
      <vt:lpstr>Equality and Relational Operators</vt:lpstr>
      <vt:lpstr>Example: Equality and Relational Operators</vt:lpstr>
      <vt:lpstr>Conditional Examples </vt:lpstr>
      <vt:lpstr>Example : Find Area of Circle</vt:lpstr>
      <vt:lpstr>Find area of circle using if</vt:lpstr>
      <vt:lpstr>Write a program to determine if a number is even.</vt:lpstr>
      <vt:lpstr>Multiple if Statements</vt:lpstr>
      <vt:lpstr>Write a program to determine if a number is even or odd using multiple if statement</vt:lpstr>
      <vt:lpstr>This Program checks if the user’s answer of adding two numbers is correct or not</vt:lpstr>
      <vt:lpstr>The if...else Statement</vt:lpstr>
      <vt:lpstr>The if...else Statement (Cont.)</vt:lpstr>
      <vt:lpstr>if...else Example :(Find Area of Circle)</vt:lpstr>
      <vt:lpstr>if...else Example</vt:lpstr>
      <vt:lpstr>   if...else if</vt:lpstr>
      <vt:lpstr>Example1:  if...else if</vt:lpstr>
      <vt:lpstr> if...else if Example 2</vt:lpstr>
      <vt:lpstr>Flowchart for Examples 2</vt:lpstr>
      <vt:lpstr>solution</vt:lpstr>
      <vt:lpstr>NOTE</vt:lpstr>
      <vt:lpstr>Nest if-else statements</vt:lpstr>
      <vt:lpstr>Homework (1)</vt:lpstr>
      <vt:lpstr>Homework (2)</vt:lpstr>
      <vt:lpstr>Logical Operators (1)</vt:lpstr>
      <vt:lpstr>Logical Operators (2)</vt:lpstr>
      <vt:lpstr>Switch Statement (1)</vt:lpstr>
      <vt:lpstr>Switch Statement (2)</vt:lpstr>
      <vt:lpstr>switch Statement Flow Chart</vt:lpstr>
      <vt:lpstr>Switch Statement Rules (1)</vt:lpstr>
      <vt:lpstr>Switch Statement Rules (2)</vt:lpstr>
      <vt:lpstr>Switch Statement Rules (3)</vt:lpstr>
      <vt:lpstr>Switch Statement Rules (5)</vt:lpstr>
      <vt:lpstr>Switch Statement Rules (6)</vt:lpstr>
      <vt:lpstr>Example1: switch Statement</vt:lpstr>
      <vt:lpstr>Example 2: switch Statement</vt:lpstr>
      <vt:lpstr>Example 3: switch Statement</vt:lpstr>
      <vt:lpstr>Reference </vt:lpstr>
      <vt:lpstr>PowerPoint Presentation</vt:lpstr>
    </vt:vector>
  </TitlesOfParts>
  <Company>Ahmed-Under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,programing and java</dc:title>
  <dc:creator>Tara</dc:creator>
  <cp:lastModifiedBy>Tara</cp:lastModifiedBy>
  <cp:revision>178</cp:revision>
  <dcterms:created xsi:type="dcterms:W3CDTF">2016-01-05T13:15:28Z</dcterms:created>
  <dcterms:modified xsi:type="dcterms:W3CDTF">2016-03-24T19:55:38Z</dcterms:modified>
</cp:coreProperties>
</file>