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3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4" autoAdjust="0"/>
    <p:restoredTop sz="94660"/>
  </p:normalViewPr>
  <p:slideViewPr>
    <p:cSldViewPr>
      <p:cViewPr>
        <p:scale>
          <a:sx n="100" d="100"/>
          <a:sy n="100" d="100"/>
        </p:scale>
        <p:origin x="-874" y="7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21/05/2016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21/05/2016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21/05/2016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21/05/2016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21/05/2016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21/05/2016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21/05/2016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21/05/2016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21/05/2016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21/05/2016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21/05/2016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662C555-5763-4F3D-9A40-72AA286F6931}" type="datetimeFigureOut">
              <a:rPr lang="en-US" smtClean="0"/>
              <a:t>21/05/2016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1975"/>
            <a:ext cx="7848600" cy="1393825"/>
          </a:xfrm>
        </p:spPr>
        <p:txBody>
          <a:bodyPr/>
          <a:lstStyle/>
          <a:p>
            <a:r>
              <a:rPr lang="en-US" sz="4000" dirty="0"/>
              <a:t>Control Statements </a:t>
            </a:r>
            <a:r>
              <a:rPr lang="en-US" sz="4000" dirty="0" smtClean="0"/>
              <a:t>(</a:t>
            </a:r>
            <a:r>
              <a:rPr lang="en-US" sz="4000" dirty="0"/>
              <a:t>2)</a:t>
            </a:r>
            <a:br>
              <a:rPr lang="en-US" sz="4000" dirty="0"/>
            </a:br>
            <a:r>
              <a:rPr lang="en-US" sz="4000" dirty="0" smtClean="0"/>
              <a:t>Loops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2860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University of Human Development</a:t>
            </a:r>
            <a:br>
              <a:rPr lang="en-US" dirty="0"/>
            </a:br>
            <a:r>
              <a:rPr lang="en-US" dirty="0"/>
              <a:t>College of Science and Technology</a:t>
            </a:r>
            <a:br>
              <a:rPr lang="en-US" dirty="0"/>
            </a:br>
            <a:r>
              <a:rPr lang="en-US" dirty="0"/>
              <a:t>Department of </a:t>
            </a:r>
            <a:r>
              <a:rPr lang="en-US" dirty="0" smtClean="0"/>
              <a:t>IT</a:t>
            </a:r>
          </a:p>
          <a:p>
            <a:pPr algn="l"/>
            <a:r>
              <a:rPr lang="en-US" dirty="0" smtClean="0"/>
              <a:t>Lecture :Programming</a:t>
            </a:r>
          </a:p>
          <a:p>
            <a:pPr algn="l"/>
            <a:r>
              <a:rPr lang="en-US" dirty="0" smtClean="0"/>
              <a:t>Lecturer: Tara </a:t>
            </a:r>
            <a:r>
              <a:rPr lang="en-US" dirty="0" err="1" smtClean="0"/>
              <a:t>Qadr</a:t>
            </a:r>
            <a:r>
              <a:rPr lang="en-US" dirty="0" smtClean="0"/>
              <a:t> 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stage </a:t>
            </a:r>
            <a:br>
              <a:rPr lang="en-US" dirty="0"/>
            </a:br>
            <a:r>
              <a:rPr lang="en-US" dirty="0" smtClean="0"/>
              <a:t>2015-2016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C:\Users\DELL\Desktop\logo11.bmp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457200"/>
            <a:ext cx="1859280" cy="121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937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3657600"/>
            <a:ext cx="17526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of Example 2: for loop (1)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2895600" y="5791200"/>
            <a:ext cx="3276600" cy="838200"/>
          </a:xfrm>
          <a:prstGeom prst="wedgeRoundRectCallout">
            <a:avLst>
              <a:gd name="adj1" fmla="val -70799"/>
              <a:gd name="adj2" fmla="val -26231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1-Allocate memory for sum </a:t>
            </a:r>
          </a:p>
          <a:p>
            <a:r>
              <a:rPr lang="en-US" dirty="0"/>
              <a:t>2-initializes </a:t>
            </a:r>
            <a:r>
              <a:rPr lang="en-US" dirty="0" err="1"/>
              <a:t>sumto</a:t>
            </a:r>
            <a:r>
              <a:rPr lang="en-US" dirty="0"/>
              <a:t> 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/* This program finds summation of</a:t>
            </a:r>
          </a:p>
          <a:p>
            <a:pPr marL="0" indent="0">
              <a:buNone/>
            </a:pPr>
            <a:r>
              <a:rPr lang="en-US" dirty="0"/>
              <a:t>numbers 1 to 4 and prints the </a:t>
            </a:r>
          </a:p>
          <a:p>
            <a:pPr marL="0" indent="0">
              <a:buNone/>
            </a:pPr>
            <a:r>
              <a:rPr lang="en-US" dirty="0"/>
              <a:t>result to the screen*/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SumNumbersForStmt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sum = 0;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4;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sum = sum +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(“Sum of numbers 1 to 4 is “+ sum);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342034"/>
              </p:ext>
            </p:extLst>
          </p:nvPr>
        </p:nvGraphicFramePr>
        <p:xfrm>
          <a:off x="6096000" y="1600200"/>
          <a:ext cx="3080982" cy="345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491"/>
                <a:gridCol w="1540491"/>
              </a:tblGrid>
              <a:tr h="432435">
                <a:tc>
                  <a:txBody>
                    <a:bodyPr/>
                    <a:lstStyle/>
                    <a:p>
                      <a:r>
                        <a:rPr lang="en-US" dirty="0" smtClean="0"/>
                        <a:t>Memory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screen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        </a:t>
                      </a:r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2362200" y="2667000"/>
            <a:ext cx="4572000" cy="1181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779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of Example 2: for loop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67854" y="4038600"/>
            <a:ext cx="1295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/* This program finds summation of</a:t>
            </a:r>
          </a:p>
          <a:p>
            <a:pPr marL="0" indent="0">
              <a:buNone/>
            </a:pPr>
            <a:r>
              <a:rPr lang="en-US" dirty="0"/>
              <a:t>numbers 1 to 4 and prints the </a:t>
            </a:r>
          </a:p>
          <a:p>
            <a:pPr marL="0" indent="0">
              <a:buNone/>
            </a:pPr>
            <a:r>
              <a:rPr lang="en-US" dirty="0"/>
              <a:t>result to the screen*/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SumNumbersForStmt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sum = 0;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4;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sum = sum +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(“Sum of numbers 1 to 4 is “+ sum);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066416"/>
              </p:ext>
            </p:extLst>
          </p:nvPr>
        </p:nvGraphicFramePr>
        <p:xfrm>
          <a:off x="6096000" y="1600200"/>
          <a:ext cx="3080982" cy="345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491"/>
                <a:gridCol w="1540491"/>
              </a:tblGrid>
              <a:tr h="432435">
                <a:tc>
                  <a:txBody>
                    <a:bodyPr/>
                    <a:lstStyle/>
                    <a:p>
                      <a:r>
                        <a:rPr lang="en-US" dirty="0" smtClean="0"/>
                        <a:t>Memory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screen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        </a:t>
                      </a:r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2263254" y="3124200"/>
            <a:ext cx="3908946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Rounded Rectangular Callout 8"/>
          <p:cNvSpPr/>
          <p:nvPr/>
        </p:nvSpPr>
        <p:spPr>
          <a:xfrm>
            <a:off x="2263254" y="6019800"/>
            <a:ext cx="3146946" cy="533400"/>
          </a:xfrm>
          <a:prstGeom prst="wedgeRoundRectCallout">
            <a:avLst>
              <a:gd name="adj1" fmla="val -55803"/>
              <a:gd name="adj2" fmla="val -35611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1-Allocate memory for </a:t>
            </a:r>
            <a:r>
              <a:rPr lang="en-US" dirty="0" err="1"/>
              <a:t>i</a:t>
            </a:r>
            <a:endParaRPr lang="en-US" dirty="0"/>
          </a:p>
          <a:p>
            <a:pPr algn="ctr"/>
            <a:r>
              <a:rPr lang="en-US" dirty="0"/>
              <a:t>2-initializes </a:t>
            </a:r>
            <a:r>
              <a:rPr lang="en-US" dirty="0" err="1" smtClean="0"/>
              <a:t>i</a:t>
            </a:r>
            <a:r>
              <a:rPr lang="en-US" dirty="0" smtClean="0"/>
              <a:t> to </a:t>
            </a: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97395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of Example 2: for loop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33600" y="4038600"/>
            <a:ext cx="9906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/* This program finds summation of</a:t>
            </a:r>
          </a:p>
          <a:p>
            <a:pPr marL="0" indent="0">
              <a:buNone/>
            </a:pPr>
            <a:r>
              <a:rPr lang="en-US" dirty="0"/>
              <a:t>numbers 1 to 4 and prints the </a:t>
            </a:r>
          </a:p>
          <a:p>
            <a:pPr marL="0" indent="0">
              <a:buNone/>
            </a:pPr>
            <a:r>
              <a:rPr lang="en-US" dirty="0"/>
              <a:t>result to the screen*/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SumNumbersForStmt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sum = 0;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4;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sum = sum +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(“Sum of numbers 1 to 4 is “+ sum);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131770"/>
              </p:ext>
            </p:extLst>
          </p:nvPr>
        </p:nvGraphicFramePr>
        <p:xfrm>
          <a:off x="6096000" y="1600200"/>
          <a:ext cx="3080982" cy="345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491"/>
                <a:gridCol w="1540491"/>
              </a:tblGrid>
              <a:tr h="432435">
                <a:tc>
                  <a:txBody>
                    <a:bodyPr/>
                    <a:lstStyle/>
                    <a:p>
                      <a:r>
                        <a:rPr lang="en-US" dirty="0" smtClean="0"/>
                        <a:t>Memory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screen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        </a:t>
                      </a:r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        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ounded Rectangular Callout 2"/>
          <p:cNvSpPr/>
          <p:nvPr/>
        </p:nvSpPr>
        <p:spPr>
          <a:xfrm>
            <a:off x="4074994" y="3505200"/>
            <a:ext cx="1828800" cy="1683224"/>
          </a:xfrm>
          <a:prstGeom prst="wedgeRoundRectCallout">
            <a:avLst>
              <a:gd name="adj1" fmla="val -107400"/>
              <a:gd name="adj2" fmla="val -1824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1-Value of </a:t>
            </a:r>
            <a:r>
              <a:rPr lang="en-US" dirty="0" err="1" smtClean="0"/>
              <a:t>i</a:t>
            </a:r>
            <a:r>
              <a:rPr lang="en-US" dirty="0" smtClean="0"/>
              <a:t> is </a:t>
            </a:r>
            <a:r>
              <a:rPr lang="en-US" dirty="0"/>
              <a:t>smaller or</a:t>
            </a:r>
          </a:p>
          <a:p>
            <a:pPr algn="ctr"/>
            <a:r>
              <a:rPr lang="en-US" dirty="0"/>
              <a:t>equal to five? (true)</a:t>
            </a:r>
          </a:p>
          <a:p>
            <a:pPr algn="ctr"/>
            <a:r>
              <a:rPr lang="en-US" dirty="0"/>
              <a:t>2-Execute body of for</a:t>
            </a:r>
          </a:p>
        </p:txBody>
      </p:sp>
    </p:spTree>
    <p:extLst>
      <p:ext uri="{BB962C8B-B14F-4D97-AF65-F5344CB8AC3E}">
        <p14:creationId xmlns:p14="http://schemas.microsoft.com/office/powerpoint/2010/main" val="1040812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4437797"/>
            <a:ext cx="2057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of Example 2: for loop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/* This program finds summation of</a:t>
            </a:r>
          </a:p>
          <a:p>
            <a:pPr marL="0" indent="0">
              <a:buNone/>
            </a:pPr>
            <a:r>
              <a:rPr lang="en-US" dirty="0"/>
              <a:t>numbers 1 to 4 and prints the </a:t>
            </a:r>
          </a:p>
          <a:p>
            <a:pPr marL="0" indent="0">
              <a:buNone/>
            </a:pPr>
            <a:r>
              <a:rPr lang="en-US" dirty="0"/>
              <a:t>result to the screen*/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SumNumbersForStmt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sum = 0;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4;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sum = sum +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(“Sum of numbers 1 to 4 is “+ sum);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504806"/>
              </p:ext>
            </p:extLst>
          </p:nvPr>
        </p:nvGraphicFramePr>
        <p:xfrm>
          <a:off x="6096000" y="1600200"/>
          <a:ext cx="3080982" cy="345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491"/>
                <a:gridCol w="1540491"/>
              </a:tblGrid>
              <a:tr h="432435">
                <a:tc>
                  <a:txBody>
                    <a:bodyPr/>
                    <a:lstStyle/>
                    <a:p>
                      <a:r>
                        <a:rPr lang="en-US" dirty="0" smtClean="0"/>
                        <a:t>Memory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screen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        </a:t>
                      </a:r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        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       0+ 1= 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2667000" y="3200400"/>
            <a:ext cx="3962400" cy="14278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704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of Example 2: for loop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24200" y="4038600"/>
            <a:ext cx="533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/* This program finds summation of</a:t>
            </a:r>
          </a:p>
          <a:p>
            <a:pPr marL="0" indent="0">
              <a:buNone/>
            </a:pPr>
            <a:r>
              <a:rPr lang="en-US" dirty="0"/>
              <a:t>numbers 1 to 4 and prints the </a:t>
            </a:r>
          </a:p>
          <a:p>
            <a:pPr marL="0" indent="0">
              <a:buNone/>
            </a:pPr>
            <a:r>
              <a:rPr lang="en-US" dirty="0"/>
              <a:t>result to the screen*/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SumNumbersForStmt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sum = 0;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4;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sum = sum +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(“Sum of numbers 1 to 4 is “+ sum);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276934"/>
              </p:ext>
            </p:extLst>
          </p:nvPr>
        </p:nvGraphicFramePr>
        <p:xfrm>
          <a:off x="6096000" y="1600200"/>
          <a:ext cx="3080982" cy="345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491"/>
                <a:gridCol w="1540491"/>
              </a:tblGrid>
              <a:tr h="432435">
                <a:tc>
                  <a:txBody>
                    <a:bodyPr/>
                    <a:lstStyle/>
                    <a:p>
                      <a:r>
                        <a:rPr lang="en-US" dirty="0" smtClean="0"/>
                        <a:t>Memory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screen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        </a:t>
                      </a:r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        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       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    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ounded Rectangular Callout 4"/>
          <p:cNvSpPr/>
          <p:nvPr/>
        </p:nvSpPr>
        <p:spPr>
          <a:xfrm>
            <a:off x="4495800" y="4384343"/>
            <a:ext cx="1295400" cy="647700"/>
          </a:xfrm>
          <a:prstGeom prst="wedgeRoundRectCallout">
            <a:avLst>
              <a:gd name="adj1" fmla="val -133564"/>
              <a:gd name="adj2" fmla="val -3910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1 to </a:t>
            </a: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581400" y="3581400"/>
            <a:ext cx="2590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032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of Example 2: for loop </a:t>
            </a:r>
            <a:r>
              <a:rPr lang="en-US" dirty="0" smtClean="0"/>
              <a:t>(6)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09800" y="4038600"/>
            <a:ext cx="8763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/* This program finds summation of</a:t>
            </a:r>
          </a:p>
          <a:p>
            <a:pPr marL="0" indent="0">
              <a:buNone/>
            </a:pPr>
            <a:r>
              <a:rPr lang="en-US" dirty="0"/>
              <a:t>numbers 1 to 4 and prints the </a:t>
            </a:r>
          </a:p>
          <a:p>
            <a:pPr marL="0" indent="0">
              <a:buNone/>
            </a:pPr>
            <a:r>
              <a:rPr lang="en-US" dirty="0"/>
              <a:t>result to the screen*/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SumNumbersForStmt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sum = 0;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4;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sum = sum +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(“Sum of numbers 1 to 4 is “+ sum);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533502"/>
              </p:ext>
            </p:extLst>
          </p:nvPr>
        </p:nvGraphicFramePr>
        <p:xfrm>
          <a:off x="6096000" y="1600200"/>
          <a:ext cx="3080982" cy="345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491"/>
                <a:gridCol w="1540491"/>
              </a:tblGrid>
              <a:tr h="432435">
                <a:tc>
                  <a:txBody>
                    <a:bodyPr/>
                    <a:lstStyle/>
                    <a:p>
                      <a:r>
                        <a:rPr lang="en-US" dirty="0" smtClean="0"/>
                        <a:t>Memory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screen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        </a:t>
                      </a:r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        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       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    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3200400" y="5749688"/>
            <a:ext cx="2705100" cy="997424"/>
          </a:xfrm>
          <a:prstGeom prst="wedgeRoundRectCallout">
            <a:avLst>
              <a:gd name="adj1" fmla="val -69235"/>
              <a:gd name="adj2" fmla="val -18036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1-Value of </a:t>
            </a:r>
            <a:r>
              <a:rPr lang="en-US" dirty="0" err="1" smtClean="0"/>
              <a:t>i</a:t>
            </a:r>
            <a:r>
              <a:rPr lang="en-US" dirty="0" smtClean="0"/>
              <a:t> is </a:t>
            </a:r>
            <a:r>
              <a:rPr lang="en-US" dirty="0"/>
              <a:t>smaller or</a:t>
            </a:r>
          </a:p>
          <a:p>
            <a:pPr algn="ctr"/>
            <a:r>
              <a:rPr lang="en-US" dirty="0"/>
              <a:t>equal to five? (true)</a:t>
            </a:r>
          </a:p>
          <a:p>
            <a:pPr algn="ctr"/>
            <a:r>
              <a:rPr lang="en-US" dirty="0"/>
              <a:t>2-Execute body of for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971800" y="3581400"/>
            <a:ext cx="3124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728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of Example 2: for loop </a:t>
            </a:r>
            <a:r>
              <a:rPr lang="en-US" dirty="0" smtClean="0"/>
              <a:t>(7)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" y="4419600"/>
            <a:ext cx="21336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/* This program finds summation of</a:t>
            </a:r>
          </a:p>
          <a:p>
            <a:pPr marL="0" indent="0">
              <a:buNone/>
            </a:pPr>
            <a:r>
              <a:rPr lang="en-US" dirty="0"/>
              <a:t>numbers 1 to 4 and prints the </a:t>
            </a:r>
          </a:p>
          <a:p>
            <a:pPr marL="0" indent="0">
              <a:buNone/>
            </a:pPr>
            <a:r>
              <a:rPr lang="en-US" dirty="0"/>
              <a:t>result to the screen*/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SumNumbersForStmt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sum = 0;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4;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sum = sum +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(“Sum of numbers 1 to 4 is “+ sum);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58252"/>
              </p:ext>
            </p:extLst>
          </p:nvPr>
        </p:nvGraphicFramePr>
        <p:xfrm>
          <a:off x="6096000" y="1600200"/>
          <a:ext cx="3080982" cy="345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491"/>
                <a:gridCol w="1540491"/>
              </a:tblGrid>
              <a:tr h="432435">
                <a:tc>
                  <a:txBody>
                    <a:bodyPr/>
                    <a:lstStyle/>
                    <a:p>
                      <a:r>
                        <a:rPr lang="en-US" dirty="0" smtClean="0"/>
                        <a:t>Memory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screen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        </a:t>
                      </a:r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        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       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   </a:t>
                      </a: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       1+2=3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ounded Rectangular Callout 9"/>
          <p:cNvSpPr/>
          <p:nvPr/>
        </p:nvSpPr>
        <p:spPr>
          <a:xfrm>
            <a:off x="4495800" y="4384343"/>
            <a:ext cx="1295400" cy="647700"/>
          </a:xfrm>
          <a:prstGeom prst="wedgeRoundRectCallout">
            <a:avLst>
              <a:gd name="adj1" fmla="val -188349"/>
              <a:gd name="adj2" fmla="val -1171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</a:t>
            </a:r>
            <a:r>
              <a:rPr lang="en-US" dirty="0" err="1" smtClean="0"/>
              <a:t>i</a:t>
            </a:r>
            <a:r>
              <a:rPr lang="en-US" dirty="0" smtClean="0"/>
              <a:t> to </a:t>
            </a:r>
            <a:r>
              <a:rPr lang="en-US" dirty="0"/>
              <a:t>sum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667000" y="3670110"/>
            <a:ext cx="3962400" cy="749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684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of Example 2: for loop </a:t>
            </a:r>
            <a:r>
              <a:rPr lang="en-US" dirty="0" smtClean="0"/>
              <a:t>(8)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40386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/* This program finds summation of</a:t>
            </a:r>
          </a:p>
          <a:p>
            <a:pPr marL="0" indent="0">
              <a:buNone/>
            </a:pPr>
            <a:r>
              <a:rPr lang="en-US" dirty="0"/>
              <a:t>numbers 1 to 4 and prints the </a:t>
            </a:r>
          </a:p>
          <a:p>
            <a:pPr marL="0" indent="0">
              <a:buNone/>
            </a:pPr>
            <a:r>
              <a:rPr lang="en-US" dirty="0"/>
              <a:t>result to the screen*/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SumNumbersForStmt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sum = 0;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4;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sum = sum +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(“Sum of numbers 1 to 4 is “+ sum);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5846"/>
              </p:ext>
            </p:extLst>
          </p:nvPr>
        </p:nvGraphicFramePr>
        <p:xfrm>
          <a:off x="6096000" y="1600200"/>
          <a:ext cx="3080982" cy="345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491"/>
                <a:gridCol w="1540491"/>
              </a:tblGrid>
              <a:tr h="432435">
                <a:tc>
                  <a:txBody>
                    <a:bodyPr/>
                    <a:lstStyle/>
                    <a:p>
                      <a:r>
                        <a:rPr lang="en-US" dirty="0" smtClean="0"/>
                        <a:t>Memory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screen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        </a:t>
                      </a:r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        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            </a:t>
                      </a: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  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     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4495800" y="4384343"/>
            <a:ext cx="1295400" cy="647700"/>
          </a:xfrm>
          <a:prstGeom prst="wedgeRoundRectCallout">
            <a:avLst>
              <a:gd name="adj1" fmla="val -133564"/>
              <a:gd name="adj2" fmla="val -3910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1 to </a:t>
            </a: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81400" y="4038600"/>
            <a:ext cx="2590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008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of Example 2: for loop </a:t>
            </a:r>
            <a:r>
              <a:rPr lang="en-US" dirty="0" smtClean="0"/>
              <a:t>(9)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57400" y="4038600"/>
            <a:ext cx="9906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/* This program finds summation of</a:t>
            </a:r>
          </a:p>
          <a:p>
            <a:pPr marL="0" indent="0">
              <a:buNone/>
            </a:pPr>
            <a:r>
              <a:rPr lang="en-US" dirty="0"/>
              <a:t>numbers 1 to 4 and prints the </a:t>
            </a:r>
          </a:p>
          <a:p>
            <a:pPr marL="0" indent="0">
              <a:buNone/>
            </a:pPr>
            <a:r>
              <a:rPr lang="en-US" dirty="0"/>
              <a:t>result to the screen*/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SumNumbersForStmt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sum = 0;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4;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sum = sum +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(“Sum of numbers 1 to 4 is “+ sum);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3200400" y="5749688"/>
            <a:ext cx="2705100" cy="997424"/>
          </a:xfrm>
          <a:prstGeom prst="wedgeRoundRectCallout">
            <a:avLst>
              <a:gd name="adj1" fmla="val -69235"/>
              <a:gd name="adj2" fmla="val -18036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1-Value of </a:t>
            </a:r>
            <a:r>
              <a:rPr lang="en-US" dirty="0" err="1" smtClean="0"/>
              <a:t>i</a:t>
            </a:r>
            <a:r>
              <a:rPr lang="en-US" dirty="0" smtClean="0"/>
              <a:t> is </a:t>
            </a:r>
            <a:r>
              <a:rPr lang="en-US" dirty="0"/>
              <a:t>smaller or</a:t>
            </a:r>
          </a:p>
          <a:p>
            <a:pPr algn="ctr"/>
            <a:r>
              <a:rPr lang="en-US" dirty="0"/>
              <a:t>equal to five? (true)</a:t>
            </a:r>
          </a:p>
          <a:p>
            <a:pPr algn="ctr"/>
            <a:r>
              <a:rPr lang="en-US" dirty="0"/>
              <a:t>2-Execute body of for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895600" y="4038600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815009"/>
              </p:ext>
            </p:extLst>
          </p:nvPr>
        </p:nvGraphicFramePr>
        <p:xfrm>
          <a:off x="6096000" y="1600200"/>
          <a:ext cx="3080982" cy="345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491"/>
                <a:gridCol w="1540491"/>
              </a:tblGrid>
              <a:tr h="432435">
                <a:tc>
                  <a:txBody>
                    <a:bodyPr/>
                    <a:lstStyle/>
                    <a:p>
                      <a:r>
                        <a:rPr lang="en-US" dirty="0" smtClean="0"/>
                        <a:t>Memory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screen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        </a:t>
                      </a:r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        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            </a:t>
                      </a: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  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     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893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of Example 2: for loop (</a:t>
            </a:r>
            <a:r>
              <a:rPr lang="en-US" dirty="0" smtClean="0"/>
              <a:t>10)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" y="4419600"/>
            <a:ext cx="1981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/* This program finds summation of</a:t>
            </a:r>
          </a:p>
          <a:p>
            <a:pPr marL="0" indent="0">
              <a:buNone/>
            </a:pPr>
            <a:r>
              <a:rPr lang="en-US" dirty="0"/>
              <a:t>numbers 1 to 4 and prints the </a:t>
            </a:r>
          </a:p>
          <a:p>
            <a:pPr marL="0" indent="0">
              <a:buNone/>
            </a:pPr>
            <a:r>
              <a:rPr lang="en-US" dirty="0"/>
              <a:t>result to the screen*/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SumNumbersForStmt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sum = 0;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4;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sum = sum +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(“Sum of numbers 1 to 4 is “+ sum);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675675"/>
              </p:ext>
            </p:extLst>
          </p:nvPr>
        </p:nvGraphicFramePr>
        <p:xfrm>
          <a:off x="6096000" y="1600200"/>
          <a:ext cx="3080982" cy="345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491"/>
                <a:gridCol w="1540491"/>
              </a:tblGrid>
              <a:tr h="432435">
                <a:tc>
                  <a:txBody>
                    <a:bodyPr/>
                    <a:lstStyle/>
                    <a:p>
                      <a:r>
                        <a:rPr lang="en-US" dirty="0" smtClean="0"/>
                        <a:t>Memory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screen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        </a:t>
                      </a:r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        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            </a:t>
                      </a: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  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     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3       3+3=6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2514600" y="3968655"/>
            <a:ext cx="4090917" cy="641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98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while, do-while, and </a:t>
            </a:r>
            <a:r>
              <a:rPr lang="en-US" dirty="0" smtClean="0"/>
              <a:t>for loop </a:t>
            </a:r>
            <a:r>
              <a:rPr lang="en-US" dirty="0"/>
              <a:t>statements to control the repetition of statements .</a:t>
            </a:r>
          </a:p>
          <a:p>
            <a:r>
              <a:rPr lang="en-US" dirty="0" smtClean="0"/>
              <a:t>To </a:t>
            </a:r>
            <a:r>
              <a:rPr lang="en-US" dirty="0"/>
              <a:t>understand the flow of control in loop statements .</a:t>
            </a:r>
          </a:p>
          <a:p>
            <a:r>
              <a:rPr lang="en-US" dirty="0" smtClean="0"/>
              <a:t>To </a:t>
            </a:r>
            <a:r>
              <a:rPr lang="en-US" dirty="0"/>
              <a:t>use Boolean expressions to control loop statements .</a:t>
            </a:r>
          </a:p>
          <a:p>
            <a:r>
              <a:rPr lang="en-US" dirty="0" smtClean="0"/>
              <a:t>Using </a:t>
            </a:r>
            <a:r>
              <a:rPr lang="en-US" dirty="0"/>
              <a:t>nested loops.</a:t>
            </a:r>
          </a:p>
          <a:p>
            <a:r>
              <a:rPr lang="en-US" dirty="0" smtClean="0"/>
              <a:t>To </a:t>
            </a:r>
            <a:r>
              <a:rPr lang="en-US" dirty="0"/>
              <a:t>know the similarities and differences of three types of loops.</a:t>
            </a:r>
          </a:p>
          <a:p>
            <a:r>
              <a:rPr lang="en-US" dirty="0" smtClean="0"/>
              <a:t>To </a:t>
            </a:r>
            <a:r>
              <a:rPr lang="en-US" dirty="0"/>
              <a:t>implement program control with </a:t>
            </a:r>
            <a:r>
              <a:rPr lang="en-US" dirty="0" smtClean="0"/>
              <a:t>break and </a:t>
            </a:r>
            <a:r>
              <a:rPr lang="en-US" dirty="0"/>
              <a:t>continue.</a:t>
            </a:r>
          </a:p>
        </p:txBody>
      </p:sp>
    </p:spTree>
    <p:extLst>
      <p:ext uri="{BB962C8B-B14F-4D97-AF65-F5344CB8AC3E}">
        <p14:creationId xmlns:p14="http://schemas.microsoft.com/office/powerpoint/2010/main" val="3580022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of Example 2: for loop </a:t>
            </a:r>
            <a:r>
              <a:rPr lang="en-US" dirty="0" smtClean="0"/>
              <a:t>(11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0" y="4044855"/>
            <a:ext cx="609600" cy="4509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/* This program finds summation of</a:t>
            </a:r>
          </a:p>
          <a:p>
            <a:pPr marL="0" indent="0">
              <a:buNone/>
            </a:pPr>
            <a:r>
              <a:rPr lang="en-US" dirty="0"/>
              <a:t>numbers 1 to 4 and prints the </a:t>
            </a:r>
          </a:p>
          <a:p>
            <a:pPr marL="0" indent="0">
              <a:buNone/>
            </a:pPr>
            <a:r>
              <a:rPr lang="en-US" dirty="0"/>
              <a:t>result to the screen*/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SumNumbersForStmt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sum = 0;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4;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sum = sum +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(“Sum of numbers 1 to 4 is “+ sum);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4495800" y="4384343"/>
            <a:ext cx="1295400" cy="647700"/>
          </a:xfrm>
          <a:prstGeom prst="wedgeRoundRectCallout">
            <a:avLst>
              <a:gd name="adj1" fmla="val -133564"/>
              <a:gd name="adj2" fmla="val -3910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1 to </a:t>
            </a:r>
            <a:r>
              <a:rPr lang="en-US" dirty="0" err="1"/>
              <a:t>i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741744"/>
              </p:ext>
            </p:extLst>
          </p:nvPr>
        </p:nvGraphicFramePr>
        <p:xfrm>
          <a:off x="6096000" y="1600200"/>
          <a:ext cx="3080982" cy="345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491"/>
                <a:gridCol w="1540491"/>
              </a:tblGrid>
              <a:tr h="432435">
                <a:tc>
                  <a:txBody>
                    <a:bodyPr/>
                    <a:lstStyle/>
                    <a:p>
                      <a:r>
                        <a:rPr lang="en-US" dirty="0" smtClean="0"/>
                        <a:t>Memory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screen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        </a:t>
                      </a:r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        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            </a:t>
                      </a: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  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     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3     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3657600" y="4044855"/>
            <a:ext cx="2514600" cy="339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03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of Example 2: for loop (</a:t>
            </a:r>
            <a:r>
              <a:rPr lang="en-US" dirty="0" smtClean="0"/>
              <a:t>12)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33600" y="4038600"/>
            <a:ext cx="914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/* This program finds summation of</a:t>
            </a:r>
          </a:p>
          <a:p>
            <a:pPr marL="0" indent="0">
              <a:buNone/>
            </a:pPr>
            <a:r>
              <a:rPr lang="en-US" dirty="0"/>
              <a:t>numbers 1 to 4 and prints the </a:t>
            </a:r>
          </a:p>
          <a:p>
            <a:pPr marL="0" indent="0">
              <a:buNone/>
            </a:pPr>
            <a:r>
              <a:rPr lang="en-US" dirty="0"/>
              <a:t>result to the screen*/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SumNumbersForStmt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sum = 0;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4;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sum = sum +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(“Sum of numbers 1 to 4 is “+ sum);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200400" y="5749688"/>
            <a:ext cx="2705100" cy="997424"/>
          </a:xfrm>
          <a:prstGeom prst="wedgeRoundRectCallout">
            <a:avLst>
              <a:gd name="adj1" fmla="val -69235"/>
              <a:gd name="adj2" fmla="val -18036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1-Value of </a:t>
            </a:r>
            <a:r>
              <a:rPr lang="en-US" dirty="0" err="1" smtClean="0"/>
              <a:t>i</a:t>
            </a:r>
            <a:r>
              <a:rPr lang="en-US" dirty="0" smtClean="0"/>
              <a:t> is </a:t>
            </a:r>
            <a:r>
              <a:rPr lang="en-US" dirty="0"/>
              <a:t>smaller or</a:t>
            </a:r>
          </a:p>
          <a:p>
            <a:pPr algn="ctr"/>
            <a:r>
              <a:rPr lang="en-US" dirty="0"/>
              <a:t>equal to five? (true)</a:t>
            </a:r>
          </a:p>
          <a:p>
            <a:pPr algn="ctr"/>
            <a:r>
              <a:rPr lang="en-US" dirty="0"/>
              <a:t>2-Execute body of for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11690" y="4353636"/>
            <a:ext cx="2984310" cy="65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536972"/>
              </p:ext>
            </p:extLst>
          </p:nvPr>
        </p:nvGraphicFramePr>
        <p:xfrm>
          <a:off x="6096000" y="1600200"/>
          <a:ext cx="3080982" cy="345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491"/>
                <a:gridCol w="1540491"/>
              </a:tblGrid>
              <a:tr h="432435">
                <a:tc>
                  <a:txBody>
                    <a:bodyPr/>
                    <a:lstStyle/>
                    <a:p>
                      <a:r>
                        <a:rPr lang="en-US" dirty="0" smtClean="0"/>
                        <a:t>Memory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screen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        </a:t>
                      </a:r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        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            </a:t>
                      </a: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  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     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3     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9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of Example 2: for loop (</a:t>
            </a:r>
            <a:r>
              <a:rPr lang="en-US" dirty="0" smtClean="0"/>
              <a:t>13)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" y="4419600"/>
            <a:ext cx="1981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/* This program finds summation of</a:t>
            </a:r>
          </a:p>
          <a:p>
            <a:pPr marL="0" indent="0">
              <a:buNone/>
            </a:pPr>
            <a:r>
              <a:rPr lang="en-US" dirty="0"/>
              <a:t>numbers 1 to 4 and prints the </a:t>
            </a:r>
          </a:p>
          <a:p>
            <a:pPr marL="0" indent="0">
              <a:buNone/>
            </a:pPr>
            <a:r>
              <a:rPr lang="en-US" dirty="0"/>
              <a:t>result to the screen*/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SumNumbersForStmt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sum = 0;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4;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sum = sum +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(“Sum of numbers 1 to 4 is “+ sum);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26478"/>
              </p:ext>
            </p:extLst>
          </p:nvPr>
        </p:nvGraphicFramePr>
        <p:xfrm>
          <a:off x="6096000" y="1600200"/>
          <a:ext cx="3080982" cy="345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491"/>
                <a:gridCol w="1540491"/>
              </a:tblGrid>
              <a:tr h="432435">
                <a:tc>
                  <a:txBody>
                    <a:bodyPr/>
                    <a:lstStyle/>
                    <a:p>
                      <a:r>
                        <a:rPr lang="en-US" dirty="0" smtClean="0"/>
                        <a:t>Memory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screen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        </a:t>
                      </a:r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        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            </a:t>
                      </a: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  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     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3     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4      6+4=10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6605517" y="4267200"/>
            <a:ext cx="914400" cy="304800"/>
          </a:xfrm>
          <a:prstGeom prst="round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4267200" y="4686300"/>
            <a:ext cx="1295400" cy="647700"/>
          </a:xfrm>
          <a:prstGeom prst="wedgeRoundRectCallout">
            <a:avLst>
              <a:gd name="adj1" fmla="val -180974"/>
              <a:gd name="adj2" fmla="val -4121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</a:t>
            </a:r>
            <a:r>
              <a:rPr lang="en-US" dirty="0" err="1" smtClean="0"/>
              <a:t>i</a:t>
            </a:r>
            <a:r>
              <a:rPr lang="en-US" dirty="0" smtClean="0"/>
              <a:t> to </a:t>
            </a:r>
            <a:r>
              <a:rPr lang="en-US" dirty="0"/>
              <a:t>sum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14600" y="4556078"/>
            <a:ext cx="3886200" cy="5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553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of Example 2: for loop (</a:t>
            </a:r>
            <a:r>
              <a:rPr lang="en-US" dirty="0" smtClean="0"/>
              <a:t>14)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4038600"/>
            <a:ext cx="6858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/* This program finds summation of</a:t>
            </a:r>
          </a:p>
          <a:p>
            <a:pPr marL="0" indent="0">
              <a:buNone/>
            </a:pPr>
            <a:r>
              <a:rPr lang="en-US" dirty="0"/>
              <a:t>numbers 1 to 4 and prints the </a:t>
            </a:r>
          </a:p>
          <a:p>
            <a:pPr marL="0" indent="0">
              <a:buNone/>
            </a:pPr>
            <a:r>
              <a:rPr lang="en-US" dirty="0"/>
              <a:t>result to the screen*/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SumNumbersForStmt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sum = 0;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4;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sum = sum +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(“Sum of numbers 1 to 4 is “+ sum);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605517" y="4267200"/>
            <a:ext cx="914400" cy="304800"/>
          </a:xfrm>
          <a:prstGeom prst="round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33800" y="4229100"/>
            <a:ext cx="2362200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Rounded Rectangular Callout 10"/>
          <p:cNvSpPr/>
          <p:nvPr/>
        </p:nvSpPr>
        <p:spPr>
          <a:xfrm>
            <a:off x="3799764" y="4595883"/>
            <a:ext cx="1295400" cy="647700"/>
          </a:xfrm>
          <a:prstGeom prst="wedgeRoundRectCallout">
            <a:avLst>
              <a:gd name="adj1" fmla="val -81940"/>
              <a:gd name="adj2" fmla="val -7492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1 to </a:t>
            </a:r>
            <a:r>
              <a:rPr lang="en-US" dirty="0" err="1"/>
              <a:t>i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714900"/>
              </p:ext>
            </p:extLst>
          </p:nvPr>
        </p:nvGraphicFramePr>
        <p:xfrm>
          <a:off x="6096000" y="1600200"/>
          <a:ext cx="3080982" cy="345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491"/>
                <a:gridCol w="1540491"/>
              </a:tblGrid>
              <a:tr h="432435">
                <a:tc>
                  <a:txBody>
                    <a:bodyPr/>
                    <a:lstStyle/>
                    <a:p>
                      <a:r>
                        <a:rPr lang="en-US" dirty="0" smtClean="0"/>
                        <a:t>Memory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screen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        </a:t>
                      </a:r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        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            </a:t>
                      </a: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  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     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3     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4     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50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of Example 2: for loop (</a:t>
            </a:r>
            <a:r>
              <a:rPr lang="en-US" dirty="0" smtClean="0"/>
              <a:t>15)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33600" y="4038600"/>
            <a:ext cx="10287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/* This program finds summation of</a:t>
            </a:r>
          </a:p>
          <a:p>
            <a:pPr marL="0" indent="0">
              <a:buNone/>
            </a:pPr>
            <a:r>
              <a:rPr lang="en-US" dirty="0"/>
              <a:t>numbers 1 to 4 and prints the </a:t>
            </a:r>
          </a:p>
          <a:p>
            <a:pPr marL="0" indent="0">
              <a:buNone/>
            </a:pPr>
            <a:r>
              <a:rPr lang="en-US" dirty="0"/>
              <a:t>result to the screen*/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SumNumbersForStmt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sum = 0;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4;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sum = sum +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(“Sum of numbers 1 to 4 is “+ sum);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200400" y="5749688"/>
            <a:ext cx="2971800" cy="997424"/>
          </a:xfrm>
          <a:prstGeom prst="wedgeRoundRectCallout">
            <a:avLst>
              <a:gd name="adj1" fmla="val -69235"/>
              <a:gd name="adj2" fmla="val -18036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1-Value of </a:t>
            </a:r>
            <a:r>
              <a:rPr lang="en-US" dirty="0" err="1" smtClean="0"/>
              <a:t>i</a:t>
            </a:r>
            <a:r>
              <a:rPr lang="en-US" dirty="0" smtClean="0"/>
              <a:t> is </a:t>
            </a:r>
            <a:r>
              <a:rPr lang="en-US" dirty="0"/>
              <a:t>smaller or</a:t>
            </a:r>
          </a:p>
          <a:p>
            <a:pPr algn="ctr"/>
            <a:r>
              <a:rPr lang="en-US" dirty="0"/>
              <a:t>equal to 5? (False)</a:t>
            </a:r>
          </a:p>
          <a:p>
            <a:pPr algn="ctr"/>
            <a:r>
              <a:rPr lang="en-US" dirty="0"/>
              <a:t>2-jump to the end of for</a:t>
            </a:r>
          </a:p>
          <a:p>
            <a:pPr algn="ctr"/>
            <a:r>
              <a:rPr lang="en-US" dirty="0"/>
              <a:t>statement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62300" y="4419600"/>
            <a:ext cx="28575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286955"/>
              </p:ext>
            </p:extLst>
          </p:nvPr>
        </p:nvGraphicFramePr>
        <p:xfrm>
          <a:off x="6096000" y="1600200"/>
          <a:ext cx="3080982" cy="345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491"/>
                <a:gridCol w="1540491"/>
              </a:tblGrid>
              <a:tr h="432435">
                <a:tc>
                  <a:txBody>
                    <a:bodyPr/>
                    <a:lstStyle/>
                    <a:p>
                      <a:r>
                        <a:rPr lang="en-US" dirty="0" smtClean="0"/>
                        <a:t>Memory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screen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        </a:t>
                      </a:r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        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            </a:t>
                      </a: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  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     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3     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4     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308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of Example 2: for loop (</a:t>
            </a:r>
            <a:r>
              <a:rPr lang="en-US" dirty="0" smtClean="0"/>
              <a:t>16)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2900" y="4876800"/>
            <a:ext cx="6477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/* This program finds summation of</a:t>
            </a:r>
          </a:p>
          <a:p>
            <a:pPr marL="0" indent="0">
              <a:buNone/>
            </a:pPr>
            <a:r>
              <a:rPr lang="en-US" dirty="0"/>
              <a:t>numbers 1 to 4 and prints the </a:t>
            </a:r>
          </a:p>
          <a:p>
            <a:pPr marL="0" indent="0">
              <a:buNone/>
            </a:pPr>
            <a:r>
              <a:rPr lang="en-US" dirty="0"/>
              <a:t>result to the screen*/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SumNumbersForStmt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sum = 0;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4;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sum = sum +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(“Sum of numbers 1 to 4 is “+ sum);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495800" y="3581400"/>
            <a:ext cx="1600200" cy="1676400"/>
          </a:xfrm>
          <a:prstGeom prst="wedgeRoundRectCallout">
            <a:avLst>
              <a:gd name="adj1" fmla="val -288978"/>
              <a:gd name="adj2" fmla="val 3997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1-jump to the end of for</a:t>
            </a:r>
          </a:p>
          <a:p>
            <a:pPr algn="ctr"/>
            <a:r>
              <a:rPr lang="en-US" dirty="0"/>
              <a:t>2-execute statements after for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286955"/>
              </p:ext>
            </p:extLst>
          </p:nvPr>
        </p:nvGraphicFramePr>
        <p:xfrm>
          <a:off x="6096000" y="1600200"/>
          <a:ext cx="3080982" cy="345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491"/>
                <a:gridCol w="1540491"/>
              </a:tblGrid>
              <a:tr h="432435">
                <a:tc>
                  <a:txBody>
                    <a:bodyPr/>
                    <a:lstStyle/>
                    <a:p>
                      <a:r>
                        <a:rPr lang="en-US" dirty="0" smtClean="0"/>
                        <a:t>Memory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screen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        </a:t>
                      </a:r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        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            </a:t>
                      </a: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  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     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3     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4     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88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of Example 2: for loop (</a:t>
            </a:r>
            <a:r>
              <a:rPr lang="en-US" dirty="0" smtClean="0"/>
              <a:t>17)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5257800"/>
            <a:ext cx="7391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/* This program finds summation of</a:t>
            </a:r>
          </a:p>
          <a:p>
            <a:pPr marL="0" indent="0">
              <a:buNone/>
            </a:pPr>
            <a:r>
              <a:rPr lang="en-US" dirty="0"/>
              <a:t>numbers 1 to 4 and prints the </a:t>
            </a:r>
          </a:p>
          <a:p>
            <a:pPr marL="0" indent="0">
              <a:buNone/>
            </a:pPr>
            <a:r>
              <a:rPr lang="en-US" dirty="0"/>
              <a:t>result to the screen*/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SumNumbersForStmt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sum = 0;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4;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sum = sum +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(“Sum of numbers 1 to 4 is “+ sum);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495800" y="5696803"/>
            <a:ext cx="1600200" cy="1143000"/>
          </a:xfrm>
          <a:prstGeom prst="wedgeRoundRectCallout">
            <a:avLst>
              <a:gd name="adj1" fmla="val -148253"/>
              <a:gd name="adj2" fmla="val -5093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a message to the console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254811"/>
              </p:ext>
            </p:extLst>
          </p:nvPr>
        </p:nvGraphicFramePr>
        <p:xfrm>
          <a:off x="6096000" y="1219200"/>
          <a:ext cx="3080982" cy="3941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491"/>
                <a:gridCol w="1540491"/>
              </a:tblGrid>
              <a:tr h="432435">
                <a:tc>
                  <a:txBody>
                    <a:bodyPr/>
                    <a:lstStyle/>
                    <a:p>
                      <a:r>
                        <a:rPr lang="en-US" dirty="0" smtClean="0"/>
                        <a:t>Memory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screen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        </a:t>
                      </a:r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        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            </a:t>
                      </a: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  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     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3     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4     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 of numbers 1 to 4 is 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4800600" y="4724400"/>
            <a:ext cx="2895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805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for loop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3" t="15000" r="36750" b="24253"/>
          <a:stretch/>
        </p:blipFill>
        <p:spPr bwMode="auto">
          <a:xfrm>
            <a:off x="685800" y="1447800"/>
            <a:ext cx="6682854" cy="4889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2549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dirty="0"/>
              <a:t>Rewrite </a:t>
            </a:r>
            <a:r>
              <a:rPr lang="en-US" dirty="0" smtClean="0"/>
              <a:t>previews </a:t>
            </a:r>
            <a:r>
              <a:rPr lang="en-US" dirty="0"/>
              <a:t>program, to let the user enter10 numbers, then counts even and odd numbers.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538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for loop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3" t="14423" r="21721" b="36940"/>
          <a:stretch/>
        </p:blipFill>
        <p:spPr bwMode="auto">
          <a:xfrm>
            <a:off x="533400" y="1828800"/>
            <a:ext cx="8083254" cy="3862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859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Normally, statements in a program are executed in the order in which they were written.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Java </a:t>
            </a:r>
            <a:r>
              <a:rPr lang="en-US" dirty="0"/>
              <a:t>provides </a:t>
            </a:r>
            <a:r>
              <a:rPr lang="en-US" b="1" dirty="0"/>
              <a:t>two other </a:t>
            </a:r>
            <a:r>
              <a:rPr lang="en-US" b="1" dirty="0" smtClean="0"/>
              <a:t>ways </a:t>
            </a:r>
            <a:r>
              <a:rPr lang="en-US" dirty="0" smtClean="0"/>
              <a:t>to </a:t>
            </a:r>
            <a:r>
              <a:rPr lang="en-US" dirty="0"/>
              <a:t>change the flow of control: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Selection </a:t>
            </a:r>
            <a:r>
              <a:rPr lang="en-US" b="1" dirty="0"/>
              <a:t>Statements</a:t>
            </a:r>
            <a:endParaRPr lang="en-US" dirty="0"/>
          </a:p>
          <a:p>
            <a:r>
              <a:rPr lang="en-US" dirty="0" smtClean="0"/>
              <a:t>if and </a:t>
            </a:r>
            <a:r>
              <a:rPr lang="en-US" dirty="0"/>
              <a:t>if...else Statements</a:t>
            </a:r>
          </a:p>
          <a:p>
            <a:r>
              <a:rPr lang="en-US" dirty="0" smtClean="0"/>
              <a:t> switch Statements</a:t>
            </a:r>
            <a:endParaRPr lang="en-US" dirty="0"/>
          </a:p>
          <a:p>
            <a:r>
              <a:rPr lang="en-US" dirty="0" smtClean="0"/>
              <a:t>Conditional </a:t>
            </a:r>
            <a:r>
              <a:rPr lang="en-US" dirty="0"/>
              <a:t>Operator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Repetition </a:t>
            </a:r>
            <a:r>
              <a:rPr lang="en-US" b="1" dirty="0"/>
              <a:t>Statements</a:t>
            </a:r>
            <a:endParaRPr lang="en-US" dirty="0"/>
          </a:p>
          <a:p>
            <a:r>
              <a:rPr lang="en-US" dirty="0" smtClean="0"/>
              <a:t>while </a:t>
            </a:r>
            <a:r>
              <a:rPr lang="en-US" dirty="0"/>
              <a:t>Statement</a:t>
            </a:r>
          </a:p>
          <a:p>
            <a:r>
              <a:rPr lang="en-US" dirty="0" smtClean="0"/>
              <a:t>do-while </a:t>
            </a:r>
            <a:r>
              <a:rPr lang="en-US" dirty="0"/>
              <a:t>Statements</a:t>
            </a:r>
          </a:p>
          <a:p>
            <a:r>
              <a:rPr lang="en-US" dirty="0" smtClean="0"/>
              <a:t>for </a:t>
            </a:r>
            <a:r>
              <a:rPr lang="en-US" dirty="0"/>
              <a:t>Statements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542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Write a program to find summation of numbers between 1 and </a:t>
            </a:r>
            <a:r>
              <a:rPr lang="en-US" dirty="0" smtClean="0"/>
              <a:t>x (</a:t>
            </a:r>
            <a:r>
              <a:rPr lang="en-US" dirty="0"/>
              <a:t>when </a:t>
            </a:r>
            <a:r>
              <a:rPr lang="en-US" dirty="0" smtClean="0"/>
              <a:t>x is </a:t>
            </a:r>
            <a:r>
              <a:rPr lang="en-US" dirty="0"/>
              <a:t>any number entered by user).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</a:t>
            </a:r>
            <a:r>
              <a:rPr lang="en-US" dirty="0"/>
              <a:t>a program to find average mark for a student, check if the average is grater than 50 or not (consider the student has 6 subjects</a:t>
            </a:r>
            <a:r>
              <a:rPr lang="en-US" dirty="0" smtClean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</a:t>
            </a:r>
            <a:r>
              <a:rPr lang="en-US" dirty="0"/>
              <a:t>a program to insert marks of 10 students, then show how many students passed in the exam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73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Write a times table program. The program should ask a user to input a number, this number is then used as the times table. So if the user enters 10, the 10 times table should be displayed.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Write </a:t>
            </a:r>
            <a:r>
              <a:rPr lang="en-US" dirty="0"/>
              <a:t>a program to find the greatest common divisor for two integer numbers.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Write </a:t>
            </a:r>
            <a:r>
              <a:rPr lang="en-US" dirty="0"/>
              <a:t>a program to determine if a number is prime or not.</a:t>
            </a:r>
          </a:p>
          <a:p>
            <a:pPr marL="0" indent="0">
              <a:buNone/>
            </a:pPr>
            <a:r>
              <a:rPr lang="en-US" dirty="0"/>
              <a:t>(hint: a number is said to be prime if it can be divided by 1 and itself).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366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59817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while Statement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9" t="14925" r="43129" b="50000"/>
          <a:stretch/>
        </p:blipFill>
        <p:spPr bwMode="auto">
          <a:xfrm>
            <a:off x="429339" y="2286000"/>
            <a:ext cx="8075299" cy="386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312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while Statement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4" t="14423" r="30695" b="42788"/>
          <a:stretch/>
        </p:blipFill>
        <p:spPr bwMode="auto">
          <a:xfrm>
            <a:off x="245381" y="1524000"/>
            <a:ext cx="8386321" cy="381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823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while Statement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7" t="13462" r="36966" b="23694"/>
          <a:stretch/>
        </p:blipFill>
        <p:spPr bwMode="auto">
          <a:xfrm>
            <a:off x="1241946" y="1524000"/>
            <a:ext cx="6885594" cy="516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2251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Loop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76400"/>
            <a:ext cx="6124575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32791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do-while Loop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9" t="14616" r="34912" b="50000"/>
          <a:stretch/>
        </p:blipFill>
        <p:spPr bwMode="auto">
          <a:xfrm>
            <a:off x="381000" y="1828800"/>
            <a:ext cx="8446839" cy="342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25716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do-while Statement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4" t="14231" r="29722" b="42885"/>
          <a:stretch/>
        </p:blipFill>
        <p:spPr bwMode="auto">
          <a:xfrm>
            <a:off x="409020" y="1981200"/>
            <a:ext cx="8196891" cy="3670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41798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do-while Statement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9" t="16538" r="36966" b="20336"/>
          <a:stretch/>
        </p:blipFill>
        <p:spPr bwMode="auto">
          <a:xfrm>
            <a:off x="685800" y="1600200"/>
            <a:ext cx="6677465" cy="5021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946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repetition (or looping) statement allows your program </a:t>
            </a:r>
            <a:r>
              <a:rPr lang="en-US" dirty="0" smtClean="0"/>
              <a:t>repeat an action while </a:t>
            </a:r>
            <a:r>
              <a:rPr lang="en-US" dirty="0"/>
              <a:t>some condition remains true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while Statement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do-while Statements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Statements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48000"/>
            <a:ext cx="35814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1918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vs</a:t>
            </a:r>
            <a:r>
              <a:rPr lang="en-US" dirty="0"/>
              <a:t>. </a:t>
            </a:r>
            <a:r>
              <a:rPr lang="en-US" dirty="0" smtClean="0"/>
              <a:t>do-while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</a:t>
            </a:r>
            <a:r>
              <a:rPr lang="en-US" dirty="0"/>
              <a:t>the examples below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</a:t>
            </a:r>
            <a:r>
              <a:rPr lang="en-US" dirty="0" smtClean="0"/>
              <a:t>do-while loop </a:t>
            </a:r>
            <a:r>
              <a:rPr lang="en-US" dirty="0"/>
              <a:t>(a) will always print something even if </a:t>
            </a:r>
            <a:r>
              <a:rPr lang="en-US" dirty="0" smtClean="0"/>
              <a:t>I is </a:t>
            </a:r>
            <a:r>
              <a:rPr lang="en-US" dirty="0"/>
              <a:t>1.</a:t>
            </a:r>
          </a:p>
          <a:p>
            <a:r>
              <a:rPr lang="en-US" dirty="0" smtClean="0"/>
              <a:t>The while loop </a:t>
            </a:r>
            <a:r>
              <a:rPr lang="en-US" dirty="0"/>
              <a:t>(b) won’t print anything if </a:t>
            </a:r>
            <a:r>
              <a:rPr lang="en-US" dirty="0" err="1" smtClean="0"/>
              <a:t>i</a:t>
            </a:r>
            <a:r>
              <a:rPr lang="en-US" dirty="0" smtClean="0"/>
              <a:t> is </a:t>
            </a:r>
            <a:r>
              <a:rPr lang="en-US" dirty="0"/>
              <a:t>1.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1" t="34808" r="34803" b="39365"/>
          <a:stretch/>
        </p:blipFill>
        <p:spPr bwMode="auto">
          <a:xfrm>
            <a:off x="1066800" y="2293961"/>
            <a:ext cx="7071890" cy="221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21870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loop can contain another loop.</a:t>
            </a:r>
          </a:p>
          <a:p>
            <a:r>
              <a:rPr lang="en-US" dirty="0" smtClean="0"/>
              <a:t>When </a:t>
            </a:r>
            <a:r>
              <a:rPr lang="en-US" dirty="0"/>
              <a:t>you "</a:t>
            </a:r>
            <a:r>
              <a:rPr lang="en-US" b="1" dirty="0"/>
              <a:t>nest</a:t>
            </a:r>
            <a:r>
              <a:rPr lang="en-US" dirty="0"/>
              <a:t>" </a:t>
            </a:r>
            <a:r>
              <a:rPr lang="en-US" dirty="0" smtClean="0"/>
              <a:t>two loops</a:t>
            </a:r>
            <a:r>
              <a:rPr lang="en-US" dirty="0"/>
              <a:t>, the outer loop takes control of the number of complete repetitions of the inner loop.</a:t>
            </a:r>
          </a:p>
          <a:p>
            <a:r>
              <a:rPr lang="en-US" dirty="0" smtClean="0"/>
              <a:t>All </a:t>
            </a:r>
            <a:r>
              <a:rPr lang="en-US" dirty="0"/>
              <a:t>types of loops may be nested, but the most commonly nested loops </a:t>
            </a:r>
            <a:r>
              <a:rPr lang="en-US" dirty="0" smtClean="0"/>
              <a:t>are for loops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810000"/>
            <a:ext cx="2676525" cy="2543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046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you want to:</a:t>
            </a:r>
          </a:p>
          <a:p>
            <a:r>
              <a:rPr lang="en-US" dirty="0" smtClean="0"/>
              <a:t>Write </a:t>
            </a:r>
            <a:r>
              <a:rPr lang="en-US" dirty="0"/>
              <a:t>a program that prints multiplication table.</a:t>
            </a:r>
          </a:p>
          <a:p>
            <a:r>
              <a:rPr lang="en-US" dirty="0" smtClean="0"/>
              <a:t>Find </a:t>
            </a:r>
            <a:r>
              <a:rPr lang="en-US" dirty="0"/>
              <a:t>average of 10 students (each student has 7 subjects).</a:t>
            </a:r>
          </a:p>
          <a:p>
            <a:r>
              <a:rPr lang="en-US" dirty="0" smtClean="0"/>
              <a:t>Sort </a:t>
            </a:r>
            <a:r>
              <a:rPr lang="en-US" dirty="0"/>
              <a:t>10 numbers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35717098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Nested loop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0" t="16398" r="43864" b="47616"/>
          <a:stretch/>
        </p:blipFill>
        <p:spPr bwMode="auto">
          <a:xfrm>
            <a:off x="533400" y="1676400"/>
            <a:ext cx="8195818" cy="4148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6361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Nested loop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0" t="17500" r="38155" b="43461"/>
          <a:stretch/>
        </p:blipFill>
        <p:spPr bwMode="auto">
          <a:xfrm>
            <a:off x="533400" y="1790131"/>
            <a:ext cx="7891739" cy="3787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07169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and continue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Break and </a:t>
            </a:r>
            <a:r>
              <a:rPr lang="en-US" dirty="0"/>
              <a:t>continue, can be used in loop statements to provide the loop with additional control.</a:t>
            </a:r>
          </a:p>
          <a:p>
            <a:r>
              <a:rPr lang="en-US" dirty="0" smtClean="0"/>
              <a:t>Break immediately </a:t>
            </a:r>
            <a:r>
              <a:rPr lang="en-US" dirty="0"/>
              <a:t>ends the innermost loop that contains it.</a:t>
            </a:r>
          </a:p>
          <a:p>
            <a:r>
              <a:rPr lang="en-US" dirty="0" smtClean="0"/>
              <a:t>Continue only </a:t>
            </a:r>
            <a:r>
              <a:rPr lang="en-US" dirty="0"/>
              <a:t>ends the current iteration. Program control goes to the end of the loop body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Break and continue are generally </a:t>
            </a:r>
            <a:r>
              <a:rPr lang="en-US" dirty="0"/>
              <a:t>used with an if statement.</a:t>
            </a:r>
          </a:p>
        </p:txBody>
      </p:sp>
    </p:spTree>
    <p:extLst>
      <p:ext uri="{BB962C8B-B14F-4D97-AF65-F5344CB8AC3E}">
        <p14:creationId xmlns:p14="http://schemas.microsoft.com/office/powerpoint/2010/main" val="15963986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break Key 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dirty="0" smtClean="0"/>
              <a:t>break statement</a:t>
            </a:r>
            <a:r>
              <a:rPr lang="en-US" dirty="0"/>
              <a:t>, when</a:t>
            </a:r>
          </a:p>
          <a:p>
            <a:pPr marL="0" indent="0">
              <a:buNone/>
            </a:pPr>
            <a:r>
              <a:rPr lang="en-US" dirty="0"/>
              <a:t>executed in a while, for,</a:t>
            </a:r>
          </a:p>
          <a:p>
            <a:pPr marL="0" indent="0">
              <a:buNone/>
            </a:pPr>
            <a:r>
              <a:rPr lang="en-US" dirty="0" smtClean="0"/>
              <a:t>do-while or </a:t>
            </a:r>
            <a:r>
              <a:rPr lang="en-US" dirty="0"/>
              <a:t>switch,</a:t>
            </a:r>
          </a:p>
          <a:p>
            <a:pPr marL="0" indent="0">
              <a:buNone/>
            </a:pPr>
            <a:r>
              <a:rPr lang="en-US" dirty="0"/>
              <a:t>causes immediate exit</a:t>
            </a:r>
          </a:p>
          <a:p>
            <a:pPr marL="0" indent="0">
              <a:buNone/>
            </a:pPr>
            <a:r>
              <a:rPr lang="en-US" dirty="0"/>
              <a:t>from that statement.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Common </a:t>
            </a:r>
            <a:r>
              <a:rPr lang="en-US" dirty="0"/>
              <a:t>uses of the</a:t>
            </a:r>
          </a:p>
          <a:p>
            <a:pPr marL="0" indent="0">
              <a:buNone/>
            </a:pPr>
            <a:r>
              <a:rPr lang="en-US" dirty="0" smtClean="0"/>
              <a:t>Break statement </a:t>
            </a:r>
            <a:r>
              <a:rPr lang="en-US" dirty="0"/>
              <a:t>is to</a:t>
            </a:r>
          </a:p>
          <a:p>
            <a:pPr marL="0" indent="0">
              <a:buNone/>
            </a:pPr>
            <a:r>
              <a:rPr lang="en-US" dirty="0"/>
              <a:t>escape early from a loop.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447800"/>
            <a:ext cx="363855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0910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break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8" t="15001" r="28641" b="30970"/>
          <a:stretch/>
        </p:blipFill>
        <p:spPr bwMode="auto">
          <a:xfrm>
            <a:off x="228600" y="1447800"/>
            <a:ext cx="8656607" cy="4790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55584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continue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continue statement</a:t>
            </a:r>
            <a:r>
              <a:rPr lang="en-US" dirty="0"/>
              <a:t>, when</a:t>
            </a:r>
          </a:p>
          <a:p>
            <a:pPr marL="0" indent="0">
              <a:buNone/>
            </a:pPr>
            <a:r>
              <a:rPr lang="en-US" dirty="0"/>
              <a:t>executed in a while, </a:t>
            </a:r>
            <a:r>
              <a:rPr lang="en-US" dirty="0" smtClean="0"/>
              <a:t>for 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do-while, skips the</a:t>
            </a:r>
          </a:p>
          <a:p>
            <a:pPr marL="0" indent="0">
              <a:buNone/>
            </a:pPr>
            <a:r>
              <a:rPr lang="en-US" dirty="0"/>
              <a:t>remaining statements</a:t>
            </a:r>
          </a:p>
          <a:p>
            <a:pPr marL="0" indent="0">
              <a:buNone/>
            </a:pPr>
            <a:r>
              <a:rPr lang="en-US" dirty="0"/>
              <a:t>in the loop body and</a:t>
            </a:r>
          </a:p>
          <a:p>
            <a:pPr marL="0" indent="0">
              <a:buNone/>
            </a:pPr>
            <a:r>
              <a:rPr lang="en-US" dirty="0"/>
              <a:t>proceeds with the</a:t>
            </a:r>
          </a:p>
          <a:p>
            <a:pPr marL="0" indent="0">
              <a:buNone/>
            </a:pPr>
            <a:r>
              <a:rPr lang="en-US" dirty="0"/>
              <a:t>next iteration of the</a:t>
            </a:r>
          </a:p>
          <a:p>
            <a:pPr marL="0" indent="0">
              <a:buNone/>
            </a:pPr>
            <a:r>
              <a:rPr lang="en-US" dirty="0"/>
              <a:t>loop.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22946"/>
            <a:ext cx="3667125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99782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continue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8" t="14231" r="19018" b="30410"/>
          <a:stretch/>
        </p:blipFill>
        <p:spPr bwMode="auto">
          <a:xfrm>
            <a:off x="609600" y="1981200"/>
            <a:ext cx="8394003" cy="4202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3496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Consider we want to repeat a task several times:</a:t>
            </a:r>
          </a:p>
          <a:p>
            <a:r>
              <a:rPr lang="en-US" dirty="0" smtClean="0"/>
              <a:t>Write </a:t>
            </a:r>
            <a:r>
              <a:rPr lang="en-US" dirty="0"/>
              <a:t>the message “Welcome to university” a hundred times.</a:t>
            </a:r>
          </a:p>
          <a:p>
            <a:r>
              <a:rPr lang="en-US" dirty="0" smtClean="0"/>
              <a:t>Write </a:t>
            </a:r>
            <a:r>
              <a:rPr lang="en-US" dirty="0"/>
              <a:t>numbers between 1 and 10.</a:t>
            </a:r>
          </a:p>
          <a:p>
            <a:r>
              <a:rPr lang="en-US" dirty="0" smtClean="0"/>
              <a:t>Find </a:t>
            </a:r>
            <a:r>
              <a:rPr lang="en-US" dirty="0"/>
              <a:t>the summation of numbers from 1 to 10.</a:t>
            </a:r>
          </a:p>
          <a:p>
            <a:r>
              <a:rPr lang="en-US" dirty="0" smtClean="0"/>
              <a:t>Ask </a:t>
            </a:r>
            <a:r>
              <a:rPr lang="en-US" dirty="0"/>
              <a:t>for adding two numbers until getting wrong answer.</a:t>
            </a:r>
          </a:p>
          <a:p>
            <a:r>
              <a:rPr lang="en-US" dirty="0" smtClean="0"/>
              <a:t>Write </a:t>
            </a:r>
            <a:r>
              <a:rPr lang="en-US" dirty="0"/>
              <a:t>the even numbers between 1 and 100.</a:t>
            </a:r>
          </a:p>
          <a:p>
            <a:r>
              <a:rPr lang="en-US" dirty="0" smtClean="0"/>
              <a:t>Find </a:t>
            </a:r>
            <a:r>
              <a:rPr lang="en-US" dirty="0"/>
              <a:t>the average age among students of a class.</a:t>
            </a:r>
          </a:p>
        </p:txBody>
      </p:sp>
    </p:spTree>
    <p:extLst>
      <p:ext uri="{BB962C8B-B14F-4D97-AF65-F5344CB8AC3E}">
        <p14:creationId xmlns:p14="http://schemas.microsoft.com/office/powerpoint/2010/main" val="7345716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use each of while and do-while to rewrite the </a:t>
            </a:r>
            <a:r>
              <a:rPr lang="en-US" dirty="0" smtClean="0"/>
              <a:t>home works </a:t>
            </a:r>
            <a:r>
              <a:rPr lang="en-US" dirty="0"/>
              <a:t>in </a:t>
            </a:r>
            <a:r>
              <a:rPr lang="en-US" dirty="0" smtClean="0"/>
              <a:t>previews home works.</a:t>
            </a:r>
          </a:p>
          <a:p>
            <a:r>
              <a:rPr lang="en-US" dirty="0" smtClean="0"/>
              <a:t>Write </a:t>
            </a:r>
            <a:r>
              <a:rPr lang="en-US" dirty="0"/>
              <a:t>a program to find average mark of final exam for 10 student, if you know that each student has 6 subjects, then print the number of students failed. </a:t>
            </a:r>
          </a:p>
          <a:p>
            <a:r>
              <a:rPr lang="en-US" dirty="0" smtClean="0"/>
              <a:t>Write </a:t>
            </a:r>
            <a:r>
              <a:rPr lang="en-US" dirty="0"/>
              <a:t>a program that lets the user enter 10 numbers then find the maximum value among the numbers.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93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9220200" cy="4876800"/>
          </a:xfrm>
        </p:spPr>
        <p:txBody>
          <a:bodyPr/>
          <a:lstStyle/>
          <a:p>
            <a:r>
              <a:rPr lang="en-US" dirty="0" smtClean="0"/>
              <a:t>For loop </a:t>
            </a:r>
            <a:r>
              <a:rPr lang="en-US" dirty="0"/>
              <a:t>general syntax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for(</a:t>
            </a:r>
            <a:r>
              <a:rPr lang="en-US" dirty="0" smtClean="0">
                <a:solidFill>
                  <a:srgbClr val="0070C0"/>
                </a:solidFill>
              </a:rPr>
              <a:t>initial-action</a:t>
            </a:r>
            <a:r>
              <a:rPr lang="en-US" dirty="0" smtClean="0"/>
              <a:t>;</a:t>
            </a:r>
            <a:r>
              <a:rPr lang="en-US" dirty="0" smtClean="0">
                <a:solidFill>
                  <a:srgbClr val="C00000"/>
                </a:solidFill>
              </a:rPr>
              <a:t>continuation-condition</a:t>
            </a:r>
            <a:r>
              <a:rPr lang="en-US" dirty="0" smtClean="0"/>
              <a:t>;</a:t>
            </a:r>
            <a:r>
              <a:rPr lang="en-US" dirty="0" smtClean="0">
                <a:solidFill>
                  <a:srgbClr val="00B050"/>
                </a:solidFill>
              </a:rPr>
              <a:t>action-after-each-iteration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Statement(s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smtClean="0"/>
              <a:t>              }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0" t="53269" r="31235" b="9702"/>
          <a:stretch/>
        </p:blipFill>
        <p:spPr bwMode="auto">
          <a:xfrm>
            <a:off x="914400" y="3920634"/>
            <a:ext cx="6968127" cy="2708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650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 Flowchart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572" y="1524000"/>
            <a:ext cx="6696075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753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or (</a:t>
            </a:r>
            <a:r>
              <a:rPr lang="en-US" dirty="0" err="1" smtClean="0"/>
              <a:t>int</a:t>
            </a:r>
            <a:r>
              <a:rPr lang="en-US" dirty="0" smtClean="0"/>
              <a:t> counter </a:t>
            </a:r>
            <a:r>
              <a:rPr lang="en-US" dirty="0"/>
              <a:t>= 1; counter &lt;= 10; counter++){</a:t>
            </a:r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 (“</a:t>
            </a:r>
            <a:r>
              <a:rPr lang="en-US" dirty="0"/>
              <a:t>Welcome to university”);</a:t>
            </a:r>
          </a:p>
          <a:p>
            <a:pPr marL="0" indent="0">
              <a:buNone/>
            </a:pPr>
            <a:r>
              <a:rPr lang="en-US" dirty="0" smtClean="0"/>
              <a:t>          }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667000"/>
            <a:ext cx="33147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056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for </a:t>
            </a:r>
            <a:r>
              <a:rPr lang="en-US" dirty="0" smtClean="0"/>
              <a:t>loop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2" t="16539" r="35452" b="55576"/>
          <a:stretch/>
        </p:blipFill>
        <p:spPr bwMode="auto">
          <a:xfrm>
            <a:off x="152400" y="2362200"/>
            <a:ext cx="8518517" cy="2750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1145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17888</TotalTime>
  <Words>2567</Words>
  <Application>Microsoft Office PowerPoint</Application>
  <PresentationFormat>On-screen Show (4:3)</PresentationFormat>
  <Paragraphs>492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Clarity</vt:lpstr>
      <vt:lpstr>Control Statements (2) Loops</vt:lpstr>
      <vt:lpstr>Objectives</vt:lpstr>
      <vt:lpstr>Control Statements</vt:lpstr>
      <vt:lpstr>Repetition Statements</vt:lpstr>
      <vt:lpstr>Repetition Examples</vt:lpstr>
      <vt:lpstr>for Statement</vt:lpstr>
      <vt:lpstr>for Statement Flowchart</vt:lpstr>
      <vt:lpstr>for Statement</vt:lpstr>
      <vt:lpstr>Example 1: for loop</vt:lpstr>
      <vt:lpstr>Trace of Example 2: for loop (1)</vt:lpstr>
      <vt:lpstr>Trace of Example 2: for loop (2)</vt:lpstr>
      <vt:lpstr>Trace of Example 2: for loop (3)</vt:lpstr>
      <vt:lpstr>Trace of Example 2: for loop (4)</vt:lpstr>
      <vt:lpstr>Trace of Example 2: for loop (5)</vt:lpstr>
      <vt:lpstr>Trace of Example 2: for loop (6)</vt:lpstr>
      <vt:lpstr>Trace of Example 2: for loop (7)</vt:lpstr>
      <vt:lpstr>Trace of Example 2: for loop (8)</vt:lpstr>
      <vt:lpstr>Trace of Example 2: for loop (9)</vt:lpstr>
      <vt:lpstr>Trace of Example 2: for loop (10)</vt:lpstr>
      <vt:lpstr>Trace of Example 2: for loop (11)</vt:lpstr>
      <vt:lpstr>Trace of Example 2: for loop (12)</vt:lpstr>
      <vt:lpstr>Trace of Example 2: for loop (13)</vt:lpstr>
      <vt:lpstr>Trace of Example 2: for loop (14)</vt:lpstr>
      <vt:lpstr>Trace of Example 2: for loop (15)</vt:lpstr>
      <vt:lpstr>Trace of Example 2: for loop (16)</vt:lpstr>
      <vt:lpstr>Trace of Example 2: for loop (17)</vt:lpstr>
      <vt:lpstr>Example 3: for loop</vt:lpstr>
      <vt:lpstr>Homework</vt:lpstr>
      <vt:lpstr>Example 5: for loop</vt:lpstr>
      <vt:lpstr>Homework</vt:lpstr>
      <vt:lpstr>PowerPoint Presentation</vt:lpstr>
      <vt:lpstr>While Statement</vt:lpstr>
      <vt:lpstr>Example 1: while Statement</vt:lpstr>
      <vt:lpstr>Example 2: while Statement</vt:lpstr>
      <vt:lpstr>Example 3: while Statement</vt:lpstr>
      <vt:lpstr>do-while Loop</vt:lpstr>
      <vt:lpstr>Example 1: do-while Loop</vt:lpstr>
      <vt:lpstr>Example 2: do-while Statement</vt:lpstr>
      <vt:lpstr>Example 3: do-while Statement</vt:lpstr>
      <vt:lpstr>While vs. do-while Loop</vt:lpstr>
      <vt:lpstr>Nested loop</vt:lpstr>
      <vt:lpstr>Nested loop Example</vt:lpstr>
      <vt:lpstr>Example 1: Nested loop</vt:lpstr>
      <vt:lpstr>Example 2: Nested loop</vt:lpstr>
      <vt:lpstr>Break and continue Statements</vt:lpstr>
      <vt:lpstr>The break Key word</vt:lpstr>
      <vt:lpstr>Example : break</vt:lpstr>
      <vt:lpstr>The continue Keyword</vt:lpstr>
      <vt:lpstr>Example : continue</vt:lpstr>
      <vt:lpstr>Home work</vt:lpstr>
    </vt:vector>
  </TitlesOfParts>
  <Company>Ahmed-Under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,programing and java</dc:title>
  <dc:creator>Tara</dc:creator>
  <cp:lastModifiedBy>Twana</cp:lastModifiedBy>
  <cp:revision>205</cp:revision>
  <dcterms:created xsi:type="dcterms:W3CDTF">2016-01-05T13:15:28Z</dcterms:created>
  <dcterms:modified xsi:type="dcterms:W3CDTF">2016-05-21T09:16:11Z</dcterms:modified>
</cp:coreProperties>
</file>