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62C555-5763-4F3D-9A40-72AA286F693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975"/>
            <a:ext cx="7848600" cy="1393825"/>
          </a:xfrm>
        </p:spPr>
        <p:txBody>
          <a:bodyPr/>
          <a:lstStyle/>
          <a:p>
            <a:r>
              <a:rPr lang="en-US" sz="4000" dirty="0" smtClean="0"/>
              <a:t>Arrays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University of Human Development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Department of </a:t>
            </a:r>
            <a:r>
              <a:rPr lang="en-US" dirty="0" smtClean="0"/>
              <a:t>IT</a:t>
            </a:r>
          </a:p>
          <a:p>
            <a:pPr algn="l"/>
            <a:r>
              <a:rPr lang="en-US" dirty="0" smtClean="0"/>
              <a:t>Lecture :Programming</a:t>
            </a:r>
          </a:p>
          <a:p>
            <a:pPr algn="l"/>
            <a:r>
              <a:rPr lang="en-US" dirty="0" smtClean="0"/>
              <a:t>Lecturer: Tara </a:t>
            </a:r>
            <a:r>
              <a:rPr lang="en-US" dirty="0" err="1" smtClean="0"/>
              <a:t>Qadr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</a:t>
            </a:r>
            <a:br>
              <a:rPr lang="en-US" dirty="0"/>
            </a:br>
            <a:r>
              <a:rPr lang="en-US" dirty="0" smtClean="0"/>
              <a:t>2015-2016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logo1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1859280" cy="12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14039" r="20856" b="21642"/>
          <a:stretch/>
        </p:blipFill>
        <p:spPr bwMode="auto">
          <a:xfrm>
            <a:off x="609600" y="1600200"/>
            <a:ext cx="8223091" cy="47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2632"/>
            <a:ext cx="2146300" cy="12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1047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55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Array-Processing </a:t>
            </a:r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981200"/>
            <a:ext cx="79057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01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Array-Processing Examples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5" y="1905000"/>
            <a:ext cx="79343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9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1.Write </a:t>
            </a:r>
            <a:r>
              <a:rPr lang="en-US" dirty="0"/>
              <a:t>a program that displays a bar-chart based on the number entered by the user. For example:</a:t>
            </a:r>
          </a:p>
          <a:p>
            <a:pPr marL="0" indent="0">
              <a:buNone/>
            </a:pPr>
            <a:r>
              <a:rPr lang="en-US" dirty="0"/>
              <a:t>numbers entered by the user</a:t>
            </a:r>
            <a:r>
              <a:rPr lang="en-US" dirty="0" smtClean="0"/>
              <a:t>: 5 </a:t>
            </a:r>
            <a:r>
              <a:rPr lang="en-US" dirty="0"/>
              <a:t>1 8 4 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sz="2000" dirty="0" smtClean="0"/>
              <a:t>     *****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*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********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****</a:t>
            </a:r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dirty="0"/>
              <a:t> Generate 100 lowercase letters randomly and assign to an array of characters, count the occurrence of each letter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/>
              <a:t> Write a program to check if the word “computer” found in a text or not, if found display its location.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of grades for each student and assignments.</a:t>
            </a:r>
          </a:p>
          <a:p>
            <a:r>
              <a:rPr lang="en-US" dirty="0" smtClean="0"/>
              <a:t>Table </a:t>
            </a:r>
            <a:r>
              <a:rPr lang="en-US" dirty="0"/>
              <a:t>of grayscale values for each pixel in a 2D image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Declaring and Creating Two Dimensional Arrays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/>
              <a:t>[][] matrix = new </a:t>
            </a:r>
            <a:r>
              <a:rPr lang="en-US" b="1" dirty="0" err="1"/>
              <a:t>int</a:t>
            </a:r>
            <a:r>
              <a:rPr lang="en-US" b="1" dirty="0"/>
              <a:t>[10][10];</a:t>
            </a:r>
          </a:p>
          <a:p>
            <a:pPr marL="0" indent="0">
              <a:buNone/>
            </a:pPr>
            <a:r>
              <a:rPr lang="en-US" dirty="0" smtClean="0"/>
              <a:t>   Or 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matrix[][] = new </a:t>
            </a:r>
            <a:r>
              <a:rPr lang="en-US" b="1" dirty="0" err="1"/>
              <a:t>int</a:t>
            </a:r>
            <a:r>
              <a:rPr lang="en-US" b="1" dirty="0"/>
              <a:t>[10][10];</a:t>
            </a:r>
          </a:p>
          <a:p>
            <a:r>
              <a:rPr lang="en-US" dirty="0" smtClean="0"/>
              <a:t>Two </a:t>
            </a:r>
            <a:r>
              <a:rPr lang="en-US" dirty="0"/>
              <a:t>subscripts are used in a 2D array.</a:t>
            </a:r>
          </a:p>
          <a:p>
            <a:r>
              <a:rPr lang="en-US" dirty="0" smtClean="0"/>
              <a:t>One </a:t>
            </a:r>
            <a:r>
              <a:rPr lang="en-US" dirty="0"/>
              <a:t>for the row and </a:t>
            </a:r>
          </a:p>
          <a:p>
            <a:r>
              <a:rPr lang="en-US" dirty="0" smtClean="0"/>
              <a:t>The </a:t>
            </a:r>
            <a:r>
              <a:rPr lang="en-US" dirty="0"/>
              <a:t>other for the column.</a:t>
            </a:r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in a one-dimensional array, the index for each subscript is of the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type and starts from </a:t>
            </a:r>
            <a:r>
              <a:rPr lang="en-US" b="1" dirty="0"/>
              <a:t>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matrix[0][0] = 3;</a:t>
            </a:r>
          </a:p>
          <a:p>
            <a:pPr marL="0" indent="0">
              <a:buNone/>
            </a:pPr>
            <a:r>
              <a:rPr lang="en-US" dirty="0"/>
              <a:t>matrix[0][1] = 25;</a:t>
            </a:r>
          </a:p>
          <a:p>
            <a:pPr marL="0" indent="0">
              <a:buNone/>
            </a:pPr>
            <a:r>
              <a:rPr lang="en-US" dirty="0" smtClean="0"/>
              <a:t>Initializing </a:t>
            </a:r>
            <a:r>
              <a:rPr lang="en-US" dirty="0"/>
              <a:t>all elements of a 2D array, using nested loop.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= 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matrix.length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     for </a:t>
            </a:r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/>
              <a:t>= 0; j &lt; matrix[</a:t>
            </a:r>
            <a:r>
              <a:rPr lang="en-US" dirty="0" err="1"/>
              <a:t>i</a:t>
            </a:r>
            <a:r>
              <a:rPr lang="en-US" dirty="0"/>
              <a:t>].length;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matrix[</a:t>
            </a:r>
            <a:r>
              <a:rPr lang="en-US" dirty="0" err="1" smtClean="0"/>
              <a:t>i</a:t>
            </a:r>
            <a:r>
              <a:rPr lang="en-US" dirty="0"/>
              <a:t>][j] = (</a:t>
            </a:r>
            <a:r>
              <a:rPr lang="en-US" dirty="0" err="1"/>
              <a:t>int</a:t>
            </a:r>
            <a:r>
              <a:rPr lang="en-US" dirty="0" smtClean="0"/>
              <a:t>) (</a:t>
            </a:r>
            <a:r>
              <a:rPr lang="en-US" dirty="0" err="1"/>
              <a:t>Math.random</a:t>
            </a:r>
            <a:r>
              <a:rPr lang="en-US" dirty="0"/>
              <a:t>() * 1000);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5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Illustration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3" t="22956" r="17504" b="11940"/>
          <a:stretch/>
        </p:blipFill>
        <p:spPr bwMode="auto">
          <a:xfrm>
            <a:off x="823415" y="1752600"/>
            <a:ext cx="7349004" cy="47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9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Declaring, Creating, and Initializing Using Shorthand Notations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8" t="29039" r="20315" b="6250"/>
          <a:stretch/>
        </p:blipFill>
        <p:spPr bwMode="auto">
          <a:xfrm>
            <a:off x="990600" y="1600200"/>
            <a:ext cx="6887710" cy="473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8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Lengths </a:t>
            </a:r>
            <a:r>
              <a:rPr lang="en-US" dirty="0"/>
              <a:t>of Two-Dimensional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/>
              <a:t>[][] x = new </a:t>
            </a:r>
            <a:r>
              <a:rPr lang="en-US" sz="2800" dirty="0" err="1"/>
              <a:t>int</a:t>
            </a:r>
            <a:r>
              <a:rPr lang="en-US" sz="2800" dirty="0"/>
              <a:t>[3][4</a:t>
            </a:r>
            <a:r>
              <a:rPr lang="en-US" sz="2800" dirty="0" smtClean="0"/>
              <a:t>];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7" t="35384" r="17396" b="25577"/>
          <a:stretch/>
        </p:blipFill>
        <p:spPr bwMode="auto">
          <a:xfrm>
            <a:off x="152400" y="2667000"/>
            <a:ext cx="8731630" cy="338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07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example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0" t="13462" r="13827" b="20336"/>
          <a:stretch/>
        </p:blipFill>
        <p:spPr bwMode="auto">
          <a:xfrm>
            <a:off x="81571" y="1828800"/>
            <a:ext cx="9096548" cy="484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arrays</a:t>
            </a:r>
          </a:p>
          <a:p>
            <a:r>
              <a:rPr lang="en-US" dirty="0" smtClean="0"/>
              <a:t>Declaring </a:t>
            </a:r>
            <a:r>
              <a:rPr lang="en-US" dirty="0"/>
              <a:t>array variables, creating arrays, and initializing arrays</a:t>
            </a:r>
          </a:p>
          <a:p>
            <a:r>
              <a:rPr lang="en-US" dirty="0" smtClean="0"/>
              <a:t>Copying </a:t>
            </a:r>
            <a:r>
              <a:rPr lang="en-US" dirty="0"/>
              <a:t>contents from one array to another</a:t>
            </a:r>
          </a:p>
          <a:p>
            <a:r>
              <a:rPr lang="en-US" dirty="0" smtClean="0"/>
              <a:t>Search </a:t>
            </a:r>
            <a:r>
              <a:rPr lang="en-US" dirty="0"/>
              <a:t>and sorting methods</a:t>
            </a:r>
          </a:p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58002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It is often necessary to deal with collections of related variables, </a:t>
            </a:r>
          </a:p>
          <a:p>
            <a:r>
              <a:rPr lang="en-US" dirty="0" smtClean="0"/>
              <a:t>e.g</a:t>
            </a:r>
            <a:r>
              <a:rPr lang="en-US" dirty="0"/>
              <a:t>., consider storing the marks of 20 students, then finding the average.</a:t>
            </a:r>
          </a:p>
          <a:p>
            <a:r>
              <a:rPr lang="en-US" dirty="0" smtClean="0"/>
              <a:t>Declare </a:t>
            </a:r>
            <a:r>
              <a:rPr lang="en-US" dirty="0"/>
              <a:t>separate variable for each student: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studentMark1 = 60;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studentMark2 = 72;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studentMark19 = 59;</a:t>
            </a:r>
          </a:p>
          <a:p>
            <a:r>
              <a:rPr lang="en-US" dirty="0" smtClean="0"/>
              <a:t>And </a:t>
            </a:r>
            <a:r>
              <a:rPr lang="en-US" dirty="0"/>
              <a:t>how would we manipulate 20 variables declared in this way? </a:t>
            </a:r>
          </a:p>
          <a:p>
            <a:r>
              <a:rPr lang="en-US" dirty="0" smtClean="0"/>
              <a:t>What </a:t>
            </a:r>
            <a:r>
              <a:rPr lang="en-US" dirty="0"/>
              <a:t>if we wanted to add new student?</a:t>
            </a:r>
          </a:p>
          <a:p>
            <a:r>
              <a:rPr lang="en-US" dirty="0" smtClean="0"/>
              <a:t>What </a:t>
            </a:r>
            <a:r>
              <a:rPr lang="en-US" dirty="0"/>
              <a:t>if we wanted to know how many students are above the average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data structure, which stores a fixed-size sequential collection of elements.</a:t>
            </a:r>
          </a:p>
          <a:p>
            <a:r>
              <a:rPr lang="en-US" dirty="0" smtClean="0"/>
              <a:t>All </a:t>
            </a:r>
            <a:r>
              <a:rPr lang="en-US" dirty="0"/>
              <a:t>elements of array has the same data type.</a:t>
            </a:r>
          </a:p>
          <a:p>
            <a:r>
              <a:rPr lang="en-US" dirty="0" smtClean="0"/>
              <a:t>Arrays </a:t>
            </a:r>
            <a:r>
              <a:rPr lang="en-US" dirty="0"/>
              <a:t>in Java are objects.</a:t>
            </a:r>
          </a:p>
          <a:p>
            <a:r>
              <a:rPr lang="en-US" dirty="0" smtClean="0"/>
              <a:t>Arrays </a:t>
            </a:r>
            <a:r>
              <a:rPr lang="en-US" dirty="0"/>
              <a:t>must be allocated.</a:t>
            </a:r>
          </a:p>
          <a:p>
            <a:r>
              <a:rPr lang="en-US" dirty="0" smtClean="0"/>
              <a:t>Arrays </a:t>
            </a:r>
            <a:r>
              <a:rPr lang="en-US" dirty="0"/>
              <a:t>are passed by reference.</a:t>
            </a:r>
          </a:p>
          <a:p>
            <a:r>
              <a:rPr lang="en-US" dirty="0" smtClean="0"/>
              <a:t>Arrays </a:t>
            </a:r>
            <a:r>
              <a:rPr lang="en-US" dirty="0"/>
              <a:t>are 0-based.</a:t>
            </a:r>
          </a:p>
        </p:txBody>
      </p:sp>
      <p:pic>
        <p:nvPicPr>
          <p:cNvPr id="4" name="Picture 2" descr="java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648200"/>
            <a:ext cx="7395882" cy="1389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330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Single</a:t>
            </a:r>
            <a:r>
              <a:rPr lang="en-US" dirty="0"/>
              <a:t> Dimensional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Multi </a:t>
            </a:r>
            <a:r>
              <a:rPr lang="en-US" dirty="0"/>
              <a:t>dimensional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General </a:t>
            </a:r>
            <a:r>
              <a:rPr lang="en-US" b="1" dirty="0"/>
              <a:t>syntax for </a:t>
            </a:r>
            <a:r>
              <a:rPr lang="en-US" b="1" dirty="0" smtClean="0"/>
              <a:t>creating Single  </a:t>
            </a:r>
            <a:r>
              <a:rPr lang="en-US" b="1" dirty="0"/>
              <a:t>array:</a:t>
            </a:r>
            <a:endParaRPr lang="en-US" dirty="0"/>
          </a:p>
          <a:p>
            <a:r>
              <a:rPr lang="en-US" dirty="0" err="1"/>
              <a:t>arrayName</a:t>
            </a:r>
            <a:r>
              <a:rPr lang="en-US" dirty="0"/>
              <a:t> = new datatype[</a:t>
            </a:r>
            <a:r>
              <a:rPr lang="en-US" dirty="0" err="1"/>
              <a:t>arraySize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studentMark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 [20];</a:t>
            </a:r>
          </a:p>
          <a:p>
            <a:r>
              <a:rPr lang="en-US" dirty="0"/>
              <a:t>d</a:t>
            </a:r>
            <a:r>
              <a:rPr lang="en-US" dirty="0" smtClean="0"/>
              <a:t>ouble c </a:t>
            </a:r>
            <a:r>
              <a:rPr lang="en-US" dirty="0"/>
              <a:t>= new double [10];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studentName</a:t>
            </a:r>
            <a:r>
              <a:rPr lang="en-US" dirty="0" smtClean="0"/>
              <a:t> </a:t>
            </a:r>
            <a:r>
              <a:rPr lang="en-US" dirty="0"/>
              <a:t>= new String [95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n-US" dirty="0" smtClean="0"/>
              <a:t>Once </a:t>
            </a:r>
            <a:r>
              <a:rPr lang="en-US" dirty="0"/>
              <a:t>an array is created, its </a:t>
            </a:r>
          </a:p>
          <a:p>
            <a:pPr marL="0" indent="0">
              <a:buNone/>
            </a:pPr>
            <a:r>
              <a:rPr lang="en-US" dirty="0"/>
              <a:t>size is fixed. It cannot be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changed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18" y="3581400"/>
            <a:ext cx="414138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3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Declare, Create, and initialize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declare, create and initialize arrays (by using </a:t>
            </a:r>
            <a:r>
              <a:rPr lang="en-US" b="1" dirty="0"/>
              <a:t>shorthand notation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c = { -45, 6, 0, 72, 1543, -89, 0, 62, -3, 1};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shorthand notation, you have to declare, create, and initialize the array all in one statement. Splitting it would cause a syntax error. 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following is wrong: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c;</a:t>
            </a:r>
          </a:p>
          <a:p>
            <a:pPr marL="0" indent="0">
              <a:buNone/>
            </a:pPr>
            <a:r>
              <a:rPr lang="en-US" dirty="0"/>
              <a:t>c = { -45, 6, 0, 72, 1543, -89, 0, 62, -3, 1};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9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c[0] = -45;</a:t>
            </a:r>
          </a:p>
          <a:p>
            <a:pPr marL="0" indent="0">
              <a:buNone/>
            </a:pPr>
            <a:r>
              <a:rPr lang="en-US" dirty="0"/>
              <a:t>c[1] = 6;</a:t>
            </a:r>
          </a:p>
          <a:p>
            <a:pPr marL="0" indent="0">
              <a:buNone/>
            </a:pPr>
            <a:r>
              <a:rPr lang="en-US" dirty="0"/>
              <a:t>c[2] = 0;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c[9] = 1;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4248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0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Using loop:</a:t>
            </a:r>
            <a:endParaRPr lang="en-US" dirty="0"/>
          </a:p>
          <a:p>
            <a:pPr marL="0" indent="0">
              <a:buNone/>
            </a:pPr>
            <a:r>
              <a:rPr lang="nn-NO" dirty="0"/>
              <a:t>for (int i = 0; i &lt; c.length; i++)</a:t>
            </a:r>
          </a:p>
          <a:p>
            <a:pPr marL="0" indent="0">
              <a:buNone/>
            </a:pPr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c.length</a:t>
            </a:r>
            <a:r>
              <a:rPr lang="en-US" dirty="0" smtClean="0"/>
              <a:t> returns </a:t>
            </a:r>
            <a:r>
              <a:rPr lang="en-US" dirty="0"/>
              <a:t>size of the array </a:t>
            </a:r>
            <a:r>
              <a:rPr lang="en-US" dirty="0" smtClean="0"/>
              <a:t>c which </a:t>
            </a:r>
            <a:r>
              <a:rPr lang="en-US" dirty="0"/>
              <a:t>is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14132" r="34580" b="40345"/>
          <a:stretch/>
        </p:blipFill>
        <p:spPr bwMode="auto">
          <a:xfrm>
            <a:off x="457200" y="1447800"/>
            <a:ext cx="841529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003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17947</TotalTime>
  <Words>695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Arrays</vt:lpstr>
      <vt:lpstr>Objectives</vt:lpstr>
      <vt:lpstr>Arrays</vt:lpstr>
      <vt:lpstr>Arrays </vt:lpstr>
      <vt:lpstr>Type of arrays</vt:lpstr>
      <vt:lpstr>Declare, Create, and initialize Arrays</vt:lpstr>
      <vt:lpstr>Initializing Arrays</vt:lpstr>
      <vt:lpstr>Initializing Arrays (Cont.)</vt:lpstr>
      <vt:lpstr>Example</vt:lpstr>
      <vt:lpstr>example</vt:lpstr>
      <vt:lpstr>Array-Processing Examples</vt:lpstr>
      <vt:lpstr>Array-Processing Examples</vt:lpstr>
      <vt:lpstr>Exercise</vt:lpstr>
      <vt:lpstr>Two Dimensional Arrays</vt:lpstr>
      <vt:lpstr>Initializing 2D Arrays</vt:lpstr>
      <vt:lpstr>Two-dimensional Array Illustration </vt:lpstr>
      <vt:lpstr>Declaring, Creating, and Initializing Using Shorthand Notations</vt:lpstr>
      <vt:lpstr>Lengths of Two-Dimensional Arrays </vt:lpstr>
      <vt:lpstr>2D array example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,programing and java</dc:title>
  <dc:creator>Tara</dc:creator>
  <cp:lastModifiedBy>Tara</cp:lastModifiedBy>
  <cp:revision>215</cp:revision>
  <dcterms:created xsi:type="dcterms:W3CDTF">2016-01-05T13:15:28Z</dcterms:created>
  <dcterms:modified xsi:type="dcterms:W3CDTF">2016-04-26T17:50:41Z</dcterms:modified>
</cp:coreProperties>
</file>