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64" r:id="rId5"/>
    <p:sldId id="265" r:id="rId6"/>
    <p:sldId id="259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62C555-5763-4F3D-9A40-72AA286F693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1975"/>
            <a:ext cx="7848600" cy="1393825"/>
          </a:xfrm>
        </p:spPr>
        <p:txBody>
          <a:bodyPr/>
          <a:lstStyle/>
          <a:p>
            <a:r>
              <a:rPr lang="en-US" sz="4000" dirty="0" smtClean="0"/>
              <a:t>Methods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University of Human Development</a:t>
            </a:r>
            <a:br>
              <a:rPr lang="en-US" dirty="0"/>
            </a:br>
            <a:r>
              <a:rPr lang="en-US" dirty="0"/>
              <a:t>College of Science and Technology</a:t>
            </a:r>
            <a:br>
              <a:rPr lang="en-US" dirty="0"/>
            </a:br>
            <a:r>
              <a:rPr lang="en-US" dirty="0"/>
              <a:t>Department of </a:t>
            </a:r>
            <a:r>
              <a:rPr lang="en-US" dirty="0" smtClean="0"/>
              <a:t>IT</a:t>
            </a:r>
          </a:p>
          <a:p>
            <a:pPr algn="l"/>
            <a:r>
              <a:rPr lang="en-US" dirty="0" smtClean="0"/>
              <a:t>Lecture :Programming</a:t>
            </a:r>
          </a:p>
          <a:p>
            <a:pPr algn="l"/>
            <a:r>
              <a:rPr lang="en-US" dirty="0" smtClean="0"/>
              <a:t>Lecturer: Tara </a:t>
            </a:r>
            <a:r>
              <a:rPr lang="en-US" dirty="0" err="1" smtClean="0"/>
              <a:t>Qadr</a:t>
            </a:r>
            <a:r>
              <a:rPr lang="en-US" dirty="0" smtClean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</a:t>
            </a:r>
            <a:br>
              <a:rPr lang="en-US" dirty="0"/>
            </a:br>
            <a:r>
              <a:rPr lang="en-US" dirty="0" smtClean="0"/>
              <a:t>2015-2016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logo11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1859280" cy="12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3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Method </a:t>
            </a:r>
            <a:r>
              <a:rPr lang="en-US" b="1" i="1" dirty="0" smtClean="0"/>
              <a:t>signature </a:t>
            </a:r>
            <a:r>
              <a:rPr lang="en-US" dirty="0" smtClean="0"/>
              <a:t>is </a:t>
            </a:r>
            <a:r>
              <a:rPr lang="en-US" dirty="0"/>
              <a:t>the combination of the method name and the parameter list. </a:t>
            </a:r>
          </a:p>
          <a:p>
            <a:r>
              <a:rPr lang="en-US" dirty="0" smtClean="0"/>
              <a:t>The </a:t>
            </a:r>
            <a:r>
              <a:rPr lang="en-US" dirty="0"/>
              <a:t>variables defined in the method header are known as </a:t>
            </a:r>
            <a:r>
              <a:rPr lang="en-US" b="1" i="1" dirty="0"/>
              <a:t>formal parameters</a:t>
            </a:r>
            <a:r>
              <a:rPr lang="en-US" dirty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a method is invoked, parameters are replaced by variable or data, which are referred to as </a:t>
            </a:r>
            <a:r>
              <a:rPr lang="en-US" b="1" i="1" dirty="0"/>
              <a:t>actual parameter </a:t>
            </a:r>
            <a:r>
              <a:rPr lang="en-US" dirty="0" smtClean="0"/>
              <a:t>or </a:t>
            </a:r>
            <a:r>
              <a:rPr lang="en-US" b="1" i="1" dirty="0" smtClean="0"/>
              <a:t>argument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1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may return a value.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returnValueType</a:t>
            </a:r>
            <a:r>
              <a:rPr lang="en-US" dirty="0" smtClean="0"/>
              <a:t> is </a:t>
            </a:r>
            <a:r>
              <a:rPr lang="en-US" dirty="0"/>
              <a:t>the data type of the value the method returns.</a:t>
            </a:r>
          </a:p>
          <a:p>
            <a:r>
              <a:rPr lang="en-US" dirty="0" smtClean="0"/>
              <a:t>If </a:t>
            </a:r>
            <a:r>
              <a:rPr lang="en-US" dirty="0"/>
              <a:t>the method does not return a value, the </a:t>
            </a:r>
            <a:r>
              <a:rPr lang="en-US" b="1" dirty="0" err="1" smtClean="0"/>
              <a:t>returnValueType</a:t>
            </a:r>
            <a:r>
              <a:rPr lang="en-US" dirty="0" smtClean="0"/>
              <a:t> is </a:t>
            </a:r>
            <a:r>
              <a:rPr lang="en-US" dirty="0"/>
              <a:t>the keyword </a:t>
            </a:r>
            <a:r>
              <a:rPr lang="en-US" u="sng" dirty="0"/>
              <a:t>void</a:t>
            </a:r>
            <a:r>
              <a:rPr lang="en-US" dirty="0"/>
              <a:t>. 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b="1" dirty="0" err="1" smtClean="0"/>
              <a:t>returnValueType</a:t>
            </a:r>
            <a:r>
              <a:rPr lang="en-US" dirty="0" smtClean="0"/>
              <a:t> in </a:t>
            </a:r>
            <a:r>
              <a:rPr lang="en-US" dirty="0"/>
              <a:t>the </a:t>
            </a:r>
            <a:r>
              <a:rPr lang="en-US" u="sng" dirty="0" smtClean="0"/>
              <a:t>main</a:t>
            </a:r>
            <a:r>
              <a:rPr lang="en-US" dirty="0" smtClean="0"/>
              <a:t> method </a:t>
            </a:r>
            <a:r>
              <a:rPr lang="en-US" dirty="0"/>
              <a:t>is </a:t>
            </a:r>
            <a:r>
              <a:rPr lang="en-US" u="sng" dirty="0"/>
              <a:t>void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50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3" t="21346" r="19558" b="11380"/>
          <a:stretch/>
        </p:blipFill>
        <p:spPr bwMode="auto">
          <a:xfrm>
            <a:off x="1143000" y="1371600"/>
            <a:ext cx="6972536" cy="492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35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depending on return value and having parameter(argument) are tree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Have parameter and return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Have parameter but not return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Have not parameter and not return type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275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1.Have </a:t>
            </a:r>
            <a:r>
              <a:rPr lang="en-US" b="1" dirty="0"/>
              <a:t>parameter and return type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values should pass from main or another method , the method should return result to the place that invoked (called 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9" t="14423" r="26802" b="41418"/>
          <a:stretch/>
        </p:blipFill>
        <p:spPr bwMode="auto">
          <a:xfrm>
            <a:off x="914400" y="2895600"/>
            <a:ext cx="7408425" cy="323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743200" y="3429000"/>
            <a:ext cx="457200" cy="304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4400" y="3886200"/>
            <a:ext cx="914400" cy="304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4358360"/>
            <a:ext cx="914400" cy="304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2.Have </a:t>
            </a:r>
            <a:r>
              <a:rPr lang="en-US" b="1" dirty="0"/>
              <a:t>parameter but not return </a:t>
            </a:r>
            <a:r>
              <a:rPr lang="en-US" b="1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the values pass but the result should print in side method ,not returned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13174" r="31776" b="44866"/>
          <a:stretch/>
        </p:blipFill>
        <p:spPr bwMode="auto">
          <a:xfrm>
            <a:off x="914400" y="2743200"/>
            <a:ext cx="6829550" cy="306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55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3.Have </a:t>
            </a:r>
            <a:r>
              <a:rPr lang="en-US" b="1" dirty="0"/>
              <a:t>not parameter and not return type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3" t="16346" r="43561" b="34515"/>
          <a:stretch/>
        </p:blipFill>
        <p:spPr bwMode="auto">
          <a:xfrm>
            <a:off x="762000" y="1295400"/>
            <a:ext cx="7391018" cy="504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9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t="14808" r="20856" b="35075"/>
          <a:stretch/>
        </p:blipFill>
        <p:spPr bwMode="auto">
          <a:xfrm>
            <a:off x="533400" y="2209800"/>
            <a:ext cx="8236739" cy="366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7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methods can have the same name within the same class .</a:t>
            </a:r>
          </a:p>
          <a:p>
            <a:r>
              <a:rPr lang="en-US" dirty="0" smtClean="0"/>
              <a:t>The </a:t>
            </a:r>
            <a:r>
              <a:rPr lang="en-US" dirty="0"/>
              <a:t>method’s parameter declarations must be different.</a:t>
            </a:r>
          </a:p>
          <a:p>
            <a:r>
              <a:rPr lang="en-US" dirty="0" smtClean="0"/>
              <a:t>This </a:t>
            </a:r>
            <a:r>
              <a:rPr lang="en-US" dirty="0"/>
              <a:t>is referred to as </a:t>
            </a:r>
            <a:r>
              <a:rPr lang="en-US" b="1" i="1" dirty="0"/>
              <a:t>method overloading.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4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overloading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t="14616" r="23560" b="30783"/>
          <a:stretch/>
        </p:blipFill>
        <p:spPr bwMode="auto">
          <a:xfrm>
            <a:off x="726743" y="1828800"/>
            <a:ext cx="7857751" cy="39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51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define methods.</a:t>
            </a:r>
          </a:p>
          <a:p>
            <a:r>
              <a:rPr lang="en-US" dirty="0" smtClean="0"/>
              <a:t>To </a:t>
            </a:r>
            <a:r>
              <a:rPr lang="en-US" dirty="0"/>
              <a:t>invoke methods with a return value.</a:t>
            </a:r>
          </a:p>
          <a:p>
            <a:r>
              <a:rPr lang="en-US" dirty="0" smtClean="0"/>
              <a:t>To </a:t>
            </a:r>
            <a:r>
              <a:rPr lang="en-US" dirty="0"/>
              <a:t>invoke methods without a return value.</a:t>
            </a:r>
          </a:p>
          <a:p>
            <a:r>
              <a:rPr lang="en-US" dirty="0" smtClean="0"/>
              <a:t>To </a:t>
            </a:r>
            <a:r>
              <a:rPr lang="en-US" dirty="0"/>
              <a:t>pass arguments by value.</a:t>
            </a:r>
          </a:p>
          <a:p>
            <a:r>
              <a:rPr lang="en-US" dirty="0" smtClean="0"/>
              <a:t>To </a:t>
            </a:r>
            <a:r>
              <a:rPr lang="en-US" dirty="0"/>
              <a:t>use method overloading.</a:t>
            </a:r>
          </a:p>
          <a:p>
            <a:r>
              <a:rPr lang="en-US" dirty="0" smtClean="0"/>
              <a:t>To </a:t>
            </a:r>
            <a:r>
              <a:rPr lang="en-US" dirty="0"/>
              <a:t>determine the scope of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Herbert </a:t>
            </a:r>
            <a:r>
              <a:rPr lang="en-US" dirty="0" smtClean="0"/>
              <a:t>Scheldt, </a:t>
            </a:r>
            <a:r>
              <a:rPr lang="en-US" dirty="0"/>
              <a:t>“Java A Beginner’s Guide: Create, Compile, and Run Java Programs Today,” 5thEd.</a:t>
            </a:r>
          </a:p>
          <a:p>
            <a:r>
              <a:rPr lang="en-US" dirty="0" err="1" smtClean="0"/>
              <a:t>Deitel</a:t>
            </a:r>
            <a:r>
              <a:rPr lang="en-US" dirty="0"/>
              <a:t>, “Java How to Program”, 9thed., chapter 6, p. 197.</a:t>
            </a:r>
          </a:p>
          <a:p>
            <a:r>
              <a:rPr lang="en-US" dirty="0" smtClean="0"/>
              <a:t>Liang</a:t>
            </a:r>
            <a:r>
              <a:rPr lang="en-US" dirty="0"/>
              <a:t>, “Introduction to Java Programming”, 10thed., chapter 6, p. 203.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620000" cy="4572000"/>
          </a:xfrm>
        </p:spPr>
      </p:pic>
    </p:spTree>
    <p:extLst>
      <p:ext uri="{BB962C8B-B14F-4D97-AF65-F5344CB8AC3E}">
        <p14:creationId xmlns:p14="http://schemas.microsoft.com/office/powerpoint/2010/main" val="32408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following program</a:t>
            </a:r>
            <a:br>
              <a:rPr lang="en-US" dirty="0" smtClean="0"/>
            </a:br>
            <a:r>
              <a:rPr lang="en-US" dirty="0" smtClean="0"/>
              <a:t>which sum numbers from 5 to 20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t="21731" r="43670" b="41418"/>
          <a:stretch/>
        </p:blipFill>
        <p:spPr bwMode="auto">
          <a:xfrm>
            <a:off x="609600" y="1752600"/>
            <a:ext cx="7502286" cy="383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09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Previews example with method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t="17678" r="40770" b="31016"/>
          <a:stretch/>
        </p:blipFill>
        <p:spPr bwMode="auto">
          <a:xfrm>
            <a:off x="1742364" y="1676400"/>
            <a:ext cx="6240439" cy="421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42364" y="2057400"/>
            <a:ext cx="5877636" cy="2286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4953000"/>
            <a:ext cx="12192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1201" y="5143500"/>
            <a:ext cx="14477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86600" y="5334000"/>
            <a:ext cx="1505803" cy="406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 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7600" y="1269885"/>
            <a:ext cx="1505803" cy="406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 body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20000" y="1676400"/>
            <a:ext cx="9144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9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Suppose that you need to find the sum of integers from </a:t>
            </a:r>
            <a:r>
              <a:rPr lang="en-US" b="1" dirty="0"/>
              <a:t>1 </a:t>
            </a:r>
            <a:r>
              <a:rPr lang="en-US" dirty="0"/>
              <a:t>to</a:t>
            </a:r>
            <a:r>
              <a:rPr lang="en-US" b="1" dirty="0"/>
              <a:t>10</a:t>
            </a:r>
            <a:r>
              <a:rPr lang="en-US" dirty="0"/>
              <a:t>, from </a:t>
            </a:r>
            <a:r>
              <a:rPr lang="en-US" b="1" dirty="0"/>
              <a:t>20 </a:t>
            </a:r>
            <a:r>
              <a:rPr lang="en-US" dirty="0"/>
              <a:t>to</a:t>
            </a:r>
            <a:r>
              <a:rPr lang="en-US" b="1" dirty="0"/>
              <a:t>30</a:t>
            </a:r>
            <a:r>
              <a:rPr lang="en-US" dirty="0"/>
              <a:t>, and from </a:t>
            </a:r>
            <a:r>
              <a:rPr lang="en-US" b="1" dirty="0"/>
              <a:t>35 </a:t>
            </a:r>
            <a:r>
              <a:rPr lang="en-US" dirty="0"/>
              <a:t>to </a:t>
            </a:r>
            <a:r>
              <a:rPr lang="en-US" b="1" dirty="0"/>
              <a:t>45</a:t>
            </a:r>
            <a:r>
              <a:rPr lang="en-US" dirty="0"/>
              <a:t>, respectively. The code may written as follows: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 </a:t>
            </a:r>
            <a:r>
              <a:rPr lang="en-US" dirty="0"/>
              <a:t>= 0;</a:t>
            </a:r>
          </a:p>
          <a:p>
            <a:pPr marL="0" indent="0">
              <a:buNone/>
            </a:pPr>
            <a:r>
              <a:rPr lang="nn-NO" dirty="0"/>
              <a:t>for (int i = 1; i &lt;= 10; i++)</a:t>
            </a:r>
          </a:p>
          <a:p>
            <a:pPr marL="0" indent="0">
              <a:buNone/>
            </a:pPr>
            <a:r>
              <a:rPr lang="en-US" dirty="0"/>
              <a:t>sum +=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("Sum from 1 to 10 is " + sum);</a:t>
            </a:r>
          </a:p>
          <a:p>
            <a:pPr marL="0" indent="0">
              <a:buNone/>
            </a:pPr>
            <a:r>
              <a:rPr lang="en-US" dirty="0"/>
              <a:t>sum = 0;</a:t>
            </a:r>
          </a:p>
          <a:p>
            <a:pPr marL="0" indent="0">
              <a:buNone/>
            </a:pPr>
            <a:r>
              <a:rPr lang="nn-NO" dirty="0"/>
              <a:t>for (int i = 20; i &lt;= 30; i++)</a:t>
            </a:r>
          </a:p>
          <a:p>
            <a:pPr marL="0" indent="0">
              <a:buNone/>
            </a:pPr>
            <a:r>
              <a:rPr lang="en-US" dirty="0"/>
              <a:t>sum +=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("Sum from 20 to 30 is " + sum);</a:t>
            </a:r>
          </a:p>
          <a:p>
            <a:pPr marL="0" indent="0">
              <a:buNone/>
            </a:pPr>
            <a:r>
              <a:rPr lang="en-US" dirty="0"/>
              <a:t>sum = 0;</a:t>
            </a:r>
          </a:p>
          <a:p>
            <a:pPr marL="0" indent="0">
              <a:buNone/>
            </a:pPr>
            <a:r>
              <a:rPr lang="nn-NO" dirty="0"/>
              <a:t>for (int i = 35; i &lt;= 45; i++)</a:t>
            </a:r>
          </a:p>
          <a:p>
            <a:pPr marL="0" indent="0">
              <a:buNone/>
            </a:pPr>
            <a:r>
              <a:rPr lang="en-US" dirty="0"/>
              <a:t>sum +=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("Sum from 35 to 45 is " + sum);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88" y="457200"/>
            <a:ext cx="8229600" cy="990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that you need to find the sum of integers from </a:t>
            </a:r>
            <a:r>
              <a:rPr lang="en-US" b="1" dirty="0"/>
              <a:t>1 </a:t>
            </a:r>
            <a:r>
              <a:rPr lang="en-US" dirty="0"/>
              <a:t>to</a:t>
            </a:r>
            <a:r>
              <a:rPr lang="en-US" b="1" dirty="0"/>
              <a:t>10</a:t>
            </a:r>
            <a:r>
              <a:rPr lang="en-US" dirty="0"/>
              <a:t>, from </a:t>
            </a:r>
            <a:r>
              <a:rPr lang="en-US" b="1" dirty="0"/>
              <a:t>20 </a:t>
            </a:r>
            <a:r>
              <a:rPr lang="en-US" dirty="0"/>
              <a:t>to</a:t>
            </a:r>
            <a:r>
              <a:rPr lang="en-US" b="1" dirty="0"/>
              <a:t>30</a:t>
            </a:r>
            <a:r>
              <a:rPr lang="en-US" dirty="0"/>
              <a:t>, and from </a:t>
            </a:r>
            <a:r>
              <a:rPr lang="en-US" b="1" dirty="0"/>
              <a:t>35 </a:t>
            </a:r>
            <a:r>
              <a:rPr lang="en-US" dirty="0"/>
              <a:t>to </a:t>
            </a:r>
            <a:r>
              <a:rPr lang="en-US" b="1" dirty="0"/>
              <a:t>45</a:t>
            </a:r>
            <a:r>
              <a:rPr lang="en-US" dirty="0"/>
              <a:t>, respectively. The code may written as </a:t>
            </a:r>
            <a:r>
              <a:rPr lang="en-US" dirty="0" smtClean="0"/>
              <a:t>follows using method: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t="14231" r="29722" b="28172"/>
          <a:stretch/>
        </p:blipFill>
        <p:spPr bwMode="auto">
          <a:xfrm>
            <a:off x="1600200" y="2514600"/>
            <a:ext cx="7083188" cy="421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71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 smtClean="0"/>
              <a:t>method </a:t>
            </a:r>
            <a:r>
              <a:rPr lang="en-US" dirty="0" smtClean="0"/>
              <a:t>is </a:t>
            </a:r>
            <a:r>
              <a:rPr lang="en-US" dirty="0"/>
              <a:t>a collection of statements that are grouped together to perform an operation.</a:t>
            </a:r>
          </a:p>
          <a:p>
            <a:r>
              <a:rPr lang="en-US" dirty="0" smtClean="0"/>
              <a:t>Method </a:t>
            </a:r>
            <a:r>
              <a:rPr lang="en-US" dirty="0"/>
              <a:t>is for creating reusable code.</a:t>
            </a:r>
          </a:p>
          <a:p>
            <a:r>
              <a:rPr lang="en-US" b="1" dirty="0" smtClean="0"/>
              <a:t>Syntax </a:t>
            </a:r>
            <a:r>
              <a:rPr lang="en-US" b="1" dirty="0"/>
              <a:t>for defining a method:</a:t>
            </a:r>
            <a:endParaRPr lang="en-US" dirty="0"/>
          </a:p>
          <a:p>
            <a:r>
              <a:rPr lang="en-US" dirty="0"/>
              <a:t>modifier </a:t>
            </a:r>
            <a:r>
              <a:rPr lang="en-US" dirty="0" err="1"/>
              <a:t>returnValueType</a:t>
            </a:r>
            <a:r>
              <a:rPr lang="en-US" dirty="0"/>
              <a:t> </a:t>
            </a:r>
            <a:r>
              <a:rPr lang="en-US" dirty="0" err="1"/>
              <a:t>methodName</a:t>
            </a:r>
            <a:r>
              <a:rPr lang="en-US" dirty="0"/>
              <a:t>(list of parameters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// Method body;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Methods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2667000"/>
            <a:ext cx="3200400" cy="53340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t="20769" r="18045" b="12313"/>
          <a:stretch/>
        </p:blipFill>
        <p:spPr bwMode="auto">
          <a:xfrm>
            <a:off x="1295400" y="1524000"/>
            <a:ext cx="7101245" cy="489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57200" y="3733800"/>
            <a:ext cx="838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3087469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98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18934</TotalTime>
  <Words>570</Words>
  <Application>Microsoft Office PowerPoint</Application>
  <PresentationFormat>On-screen Show (4:3)</PresentationFormat>
  <Paragraphs>71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Methods </vt:lpstr>
      <vt:lpstr>Objectives</vt:lpstr>
      <vt:lpstr>Methods</vt:lpstr>
      <vt:lpstr>Consider the following program which sum numbers from 5 to 20</vt:lpstr>
      <vt:lpstr>Previews example with method </vt:lpstr>
      <vt:lpstr>Example</vt:lpstr>
      <vt:lpstr>Example</vt:lpstr>
      <vt:lpstr>Introducing Methods</vt:lpstr>
      <vt:lpstr>Introducing Methods (Cont.)</vt:lpstr>
      <vt:lpstr>Introducing Methods (Cont.)</vt:lpstr>
      <vt:lpstr>Introducing Methods (Cont.)</vt:lpstr>
      <vt:lpstr>Calling Methods</vt:lpstr>
      <vt:lpstr>Method depending on return value and having parameter(argument) are tree type</vt:lpstr>
      <vt:lpstr>1.Have parameter and return type </vt:lpstr>
      <vt:lpstr>2.Have parameter but not return type</vt:lpstr>
      <vt:lpstr>3.Have not parameter and not return type </vt:lpstr>
      <vt:lpstr>Example</vt:lpstr>
      <vt:lpstr>Method Overloading</vt:lpstr>
      <vt:lpstr>Example of overloading</vt:lpstr>
      <vt:lpstr>Reference 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,programing and java</dc:title>
  <dc:creator>Tara</dc:creator>
  <cp:lastModifiedBy>Tara</cp:lastModifiedBy>
  <cp:revision>232</cp:revision>
  <dcterms:created xsi:type="dcterms:W3CDTF">2016-01-05T13:15:28Z</dcterms:created>
  <dcterms:modified xsi:type="dcterms:W3CDTF">2016-05-10T09:40:24Z</dcterms:modified>
</cp:coreProperties>
</file>