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9" r:id="rId9"/>
    <p:sldId id="288" r:id="rId10"/>
    <p:sldId id="258" r:id="rId11"/>
    <p:sldId id="290" r:id="rId12"/>
    <p:sldId id="291" r:id="rId13"/>
    <p:sldId id="292" r:id="rId14"/>
    <p:sldId id="293" r:id="rId15"/>
    <p:sldId id="294" r:id="rId16"/>
    <p:sldId id="296" r:id="rId17"/>
    <p:sldId id="299" r:id="rId18"/>
    <p:sldId id="297" r:id="rId19"/>
    <p:sldId id="295" r:id="rId20"/>
    <p:sldId id="29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1"/>
    <p:restoredTop sz="94717"/>
  </p:normalViewPr>
  <p:slideViewPr>
    <p:cSldViewPr snapToGrid="0">
      <p:cViewPr>
        <p:scale>
          <a:sx n="90" d="100"/>
          <a:sy n="90" d="100"/>
        </p:scale>
        <p:origin x="13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A4007-2998-AD43-A629-A61FD844D9CC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A1AC0-7C6A-614B-8DFC-4810413CB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50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A1AC0-7C6A-614B-8DFC-4810413CBA5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33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A1AC0-7C6A-614B-8DFC-4810413CBA5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08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A1AC0-7C6A-614B-8DFC-4810413CBA5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59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A1AC0-7C6A-614B-8DFC-4810413CBA5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14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61343-0446-046B-D1BA-D9463E68E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D050D7-D100-F5C6-BF54-0888770E9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D7D86-0D19-E501-B576-7AC64E76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874BF-C903-7F69-8A11-C0042208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08F66-EAF9-0BE0-BDFF-2139B452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33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A7862-13BA-9E49-B064-B6C44A11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5F66B2-D93F-7C17-144E-0279CD8A4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2DB2F-5DEE-84FD-A3E2-5125C05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863CA-1D24-A6B7-38C9-6E8BBC56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18E91-DE25-7BF2-CFB1-F01BBDC8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89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5A9A97-C97A-A339-F801-53D183EBB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1CAC6C-B950-C64F-A998-0BEF136E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ED0D9-4A08-C851-742F-6208795E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43BA5-2692-CA23-E55D-3CDA271C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4EF250-B39F-707E-D7EE-A14FB238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9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D9BE3-9433-1D98-B1F4-00FFC17A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B874C-6F6E-9A8B-0251-A485B5ACE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AB7C71-9983-2989-D5ED-6923F6D3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0F9FB-922C-9840-7FA5-E9C02AC7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A1798B-B048-6F85-328F-EDFADC7F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68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96443-310D-52C8-4F17-241711F4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32330C-864A-E7C4-4A1F-9C2192107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B931F-8062-5528-9B3D-75D1E660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60B3D0-8F8A-E1DA-E65F-44522B7E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4C2CA-7C4F-70BE-D834-2F5252B7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14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11B8A-51C4-720D-4C86-7C06CF00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7A5BAF-3A58-2A08-EF18-7BE994E2A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9DF36D-1EAE-A4A4-D32E-80C5C556B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FA3A75-C12C-9EE0-FB2B-C4FCBB06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732276-273B-D8FA-C671-81999B8E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B08607-937D-A643-C3C7-5508B473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9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A2A5C-77A5-3266-8D07-0443AE7C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563094-5ED3-C03A-4484-50E5992CE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4D2028-8EBE-4D90-6C5A-A8CEE2F8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E5A507-5556-B383-C154-3353DC3FA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0F345F-00D5-83BD-D07F-477BA3A14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844B3F-6C71-95E2-CDFD-79EDAB37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C59901-4EAE-5BD4-66E3-16EE1463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BBDA02-4C72-DDC6-8391-4A231211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6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198DB-82E4-8FDD-54B5-34B4C72F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66F377-E29C-C96E-3A1D-F4278BFC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757B44-F9E0-2003-3555-8711C6E2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6B8978-4A02-98BD-4284-EDE9C889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84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ABF9D7-79D8-2CB5-BF32-32E81DF0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83E8B5-F2E0-C17D-297D-79B3B4C7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4C7993-99AF-C279-1275-F0E82F88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71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08CEB-4BD7-3210-9A79-E2531B76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D0FBE-38FC-2124-41F0-73C1BCCC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98C2FA-D6BC-EF37-6EA4-1E72CA09A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E29DF0-ABAC-CC9E-AB4C-534D2430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C9D5AE-6CB1-E84E-AC3B-AA1CE12D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A718E9-EA6C-A1C5-2685-4C7850F9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2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4F408-8524-9596-6ABD-456A2BBA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A98FE1-4B98-C0C0-5C95-B641AED6A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E1CE3B-83A9-F3C8-7C2C-C0F2AFB6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0FB79F-07F3-1E4F-D2D0-0797FE2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129922-6D19-C80A-7B66-3A73B037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69770-8AA2-6086-4B69-DDF35158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21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E0AF11-9B65-B0B8-A205-88AA6437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722F9-74C8-C1BD-E8BB-DF43CF20D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F5274-6C74-5529-CDAD-08A34F2C2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40CF-616E-9744-B1FC-A9FF4F5E1AC7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8991E-0D85-889F-9C6B-D4F370A0A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D6759-62C7-DB34-85B8-33787400A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65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14.png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Python Coding? | Juni Learning">
            <a:extLst>
              <a:ext uri="{FF2B5EF4-FFF2-40B4-BE49-F238E27FC236}">
                <a16:creationId xmlns:a16="http://schemas.microsoft.com/office/drawing/2014/main" id="{CD8492B7-5E03-92BC-DF54-1634C734D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4" t="20976" r="19865" b="21463"/>
          <a:stretch/>
        </p:blipFill>
        <p:spPr bwMode="auto">
          <a:xfrm>
            <a:off x="4664885" y="2782231"/>
            <a:ext cx="2862230" cy="276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01CD57F-C0B1-06D7-C31D-BDC927E0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420"/>
            <a:ext cx="9144000" cy="2387600"/>
          </a:xfrm>
        </p:spPr>
        <p:txBody>
          <a:bodyPr/>
          <a:lstStyle/>
          <a:p>
            <a:r>
              <a:rPr lang="fr-FR" dirty="0"/>
              <a:t>Initiation à Python 3 </a:t>
            </a:r>
            <a:br>
              <a:rPr lang="fr-FR" dirty="0"/>
            </a:br>
            <a:r>
              <a:rPr lang="fr-FR" sz="4000" dirty="0"/>
              <a:t>Frantz Maerten</a:t>
            </a:r>
            <a:br>
              <a:rPr lang="fr-FR" sz="4000" dirty="0"/>
            </a:br>
            <a:r>
              <a:rPr lang="fr-FR" sz="4000" dirty="0"/>
              <a:t>BRGM</a:t>
            </a:r>
          </a:p>
        </p:txBody>
      </p:sp>
    </p:spTree>
    <p:extLst>
      <p:ext uri="{BB962C8B-B14F-4D97-AF65-F5344CB8AC3E}">
        <p14:creationId xmlns:p14="http://schemas.microsoft.com/office/powerpoint/2010/main" val="332908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2036A-AB7C-F9DE-C8E9-8EA0A8AB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B8246CC-287C-53A6-8039-749E0A883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Normalize a </a:t>
                </a:r>
                <a:r>
                  <a:rPr lang="fr-FR" dirty="0" err="1"/>
                  <a:t>vector</a:t>
                </a:r>
                <a:r>
                  <a:rPr lang="fr-FR" dirty="0"/>
                  <a:t>:</a:t>
                </a:r>
                <a:br>
                  <a:rPr lang="fr-FR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br>
                  <a:rPr lang="fr-FR" b="0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fr-FR" b="0" dirty="0"/>
              </a:p>
              <a:p>
                <a:r>
                  <a:rPr lang="fr-FR" dirty="0"/>
                  <a:t>Dot </a:t>
                </a:r>
                <a:r>
                  <a:rPr lang="fr-FR" dirty="0" err="1"/>
                  <a:t>product</a:t>
                </a:r>
                <a:r>
                  <a:rPr lang="fr-FR" dirty="0"/>
                  <a:t> of </a:t>
                </a:r>
                <a:r>
                  <a:rPr lang="fr-FR" dirty="0" err="1"/>
                  <a:t>two</a:t>
                </a:r>
                <a:r>
                  <a:rPr lang="fr-FR" dirty="0"/>
                  <a:t> </a:t>
                </a:r>
                <a:r>
                  <a:rPr lang="fr-FR" dirty="0" err="1"/>
                  <a:t>vectors</a:t>
                </a:r>
                <a:r>
                  <a:rPr lang="fr-FR" dirty="0"/>
                  <a:t>:</a:t>
                </a:r>
                <a:br>
                  <a:rPr lang="fr-F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br>
                  <a:rPr lang="fr-FR" b="0" dirty="0"/>
                </a:br>
                <a:r>
                  <a:rPr lang="fr-FR" b="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fr-FR" b="0" dirty="0"/>
                  <a:t> //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fr-FR" b="0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fr-FR" b="0" dirty="0"/>
                </a:br>
                <a:r>
                  <a:rPr lang="fr-FR" b="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fr-FR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B8246CC-287C-53A6-8039-749E0A883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90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D5C98F-F703-1A47-90AB-82C8FAA8D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31" y="2001157"/>
            <a:ext cx="3157220" cy="36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1837E0D-5AC0-3CE4-757D-CF86770A02B9}"/>
              </a:ext>
            </a:extLst>
          </p:cNvPr>
          <p:cNvSpPr txBox="1"/>
          <p:nvPr/>
        </p:nvSpPr>
        <p:spPr>
          <a:xfrm>
            <a:off x="2490652" y="5674294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7246647-F5EB-FD14-CADE-791E4A734A33}"/>
              </a:ext>
            </a:extLst>
          </p:cNvPr>
          <p:cNvSpPr txBox="1"/>
          <p:nvPr/>
        </p:nvSpPr>
        <p:spPr>
          <a:xfrm>
            <a:off x="7245235" y="5674294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2D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24A826F3-CD27-7EF0-796B-AE8F25080373}"/>
              </a:ext>
            </a:extLst>
          </p:cNvPr>
          <p:cNvGrpSpPr/>
          <p:nvPr/>
        </p:nvGrpSpPr>
        <p:grpSpPr>
          <a:xfrm>
            <a:off x="6757851" y="2462320"/>
            <a:ext cx="3344510" cy="2719280"/>
            <a:chOff x="6757851" y="2462320"/>
            <a:chExt cx="3344510" cy="271928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1AF89E93-68FA-FC26-D722-C8C6094F2DF3}"/>
                </a:ext>
              </a:extLst>
            </p:cNvPr>
            <p:cNvGrpSpPr/>
            <p:nvPr/>
          </p:nvGrpSpPr>
          <p:grpSpPr>
            <a:xfrm>
              <a:off x="7088777" y="3429000"/>
              <a:ext cx="609600" cy="1158239"/>
              <a:chOff x="6426926" y="2351314"/>
              <a:chExt cx="609600" cy="1158239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649313CF-F5AD-4798-EA77-53755DC46DB7}"/>
                  </a:ext>
                </a:extLst>
              </p:cNvPr>
              <p:cNvSpPr/>
              <p:nvPr/>
            </p:nvSpPr>
            <p:spPr>
              <a:xfrm>
                <a:off x="6426926" y="2351314"/>
                <a:ext cx="609600" cy="1149531"/>
              </a:xfrm>
              <a:custGeom>
                <a:avLst/>
                <a:gdLst>
                  <a:gd name="connsiteX0" fmla="*/ 531223 w 531223"/>
                  <a:gd name="connsiteY0" fmla="*/ 0 h 1602377"/>
                  <a:gd name="connsiteX1" fmla="*/ 0 w 531223"/>
                  <a:gd name="connsiteY1" fmla="*/ 1602377 h 1602377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00" h="1149531">
                    <a:moveTo>
                      <a:pt x="609600" y="0"/>
                    </a:moveTo>
                    <a:cubicBezTo>
                      <a:pt x="240938" y="377371"/>
                      <a:pt x="177074" y="615405"/>
                      <a:pt x="0" y="11495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9F90C31-3453-9ACB-E656-51425A956318}"/>
                  </a:ext>
                </a:extLst>
              </p:cNvPr>
              <p:cNvSpPr/>
              <p:nvPr/>
            </p:nvSpPr>
            <p:spPr>
              <a:xfrm flipH="1" flipV="1">
                <a:off x="6426926" y="2360022"/>
                <a:ext cx="609600" cy="1149531"/>
              </a:xfrm>
              <a:custGeom>
                <a:avLst/>
                <a:gdLst>
                  <a:gd name="connsiteX0" fmla="*/ 531223 w 531223"/>
                  <a:gd name="connsiteY0" fmla="*/ 0 h 1602377"/>
                  <a:gd name="connsiteX1" fmla="*/ 0 w 531223"/>
                  <a:gd name="connsiteY1" fmla="*/ 1602377 h 1602377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00" h="1149531">
                    <a:moveTo>
                      <a:pt x="609600" y="0"/>
                    </a:moveTo>
                    <a:cubicBezTo>
                      <a:pt x="240938" y="377371"/>
                      <a:pt x="177074" y="615405"/>
                      <a:pt x="0" y="11495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6623028E-57E6-BF18-4732-23430AD2A5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38" y="4087209"/>
              <a:ext cx="220439" cy="10893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255D50A1-9A6F-9439-070A-E8BF057D4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27813" y="3835155"/>
              <a:ext cx="213362" cy="105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E2BC938-34FA-67BD-3961-C32659D51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477" y="2822105"/>
              <a:ext cx="249826" cy="47909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EEA7461C-4CB6-EDD9-3689-F85B52666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7851" y="4702536"/>
              <a:ext cx="269962" cy="4790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4C06391-E6B0-97F4-511A-C0462FAB36C2}"/>
                </a:ext>
              </a:extLst>
            </p:cNvPr>
            <p:cNvSpPr txBox="1"/>
            <p:nvPr/>
          </p:nvSpPr>
          <p:spPr>
            <a:xfrm>
              <a:off x="7749345" y="4440220"/>
              <a:ext cx="235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moins compressive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5954930-89CC-21A3-223C-8F40DA184939}"/>
                    </a:ext>
                  </a:extLst>
                </p:cNvPr>
                <p:cNvSpPr txBox="1"/>
                <p:nvPr/>
              </p:nvSpPr>
              <p:spPr>
                <a:xfrm>
                  <a:off x="7904390" y="2462320"/>
                  <a:ext cx="5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5954930-89CC-21A3-223C-8F40DA184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390" y="2462320"/>
                  <a:ext cx="50039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8B690FF9-CBC3-58CC-C1B4-837C438CC940}"/>
                    </a:ext>
                  </a:extLst>
                </p:cNvPr>
                <p:cNvSpPr txBox="1"/>
                <p:nvPr/>
              </p:nvSpPr>
              <p:spPr>
                <a:xfrm>
                  <a:off x="7779106" y="4018926"/>
                  <a:ext cx="5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8B690FF9-CBC3-58CC-C1B4-837C438CC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106" y="4018926"/>
                  <a:ext cx="50039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157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57C766E1-05C6-5C14-91F9-6F899A069D6D}"/>
              </a:ext>
            </a:extLst>
          </p:cNvPr>
          <p:cNvSpPr/>
          <p:nvPr/>
        </p:nvSpPr>
        <p:spPr>
          <a:xfrm>
            <a:off x="3360728" y="3691249"/>
            <a:ext cx="300942" cy="3125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vers la droite 25">
            <a:extLst>
              <a:ext uri="{FF2B5EF4-FFF2-40B4-BE49-F238E27FC236}">
                <a16:creationId xmlns:a16="http://schemas.microsoft.com/office/drawing/2014/main" id="{898104EC-B68A-6113-CB90-BD7AB2EB1B2F}"/>
              </a:ext>
            </a:extLst>
          </p:cNvPr>
          <p:cNvSpPr/>
          <p:nvPr/>
        </p:nvSpPr>
        <p:spPr>
          <a:xfrm>
            <a:off x="6491860" y="3691249"/>
            <a:ext cx="300942" cy="3125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1C5F2D4-5243-7168-BAD2-B62B5192D9F2}"/>
                  </a:ext>
                </a:extLst>
              </p:cNvPr>
              <p:cNvSpPr txBox="1"/>
              <p:nvPr/>
            </p:nvSpPr>
            <p:spPr>
              <a:xfrm>
                <a:off x="7070125" y="3601382"/>
                <a:ext cx="1712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b="1" dirty="0"/>
                  <a:t> </a:t>
                </a:r>
                <a:r>
                  <a:rPr lang="fr-FR" dirty="0"/>
                  <a:t>parallèle 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1C5F2D4-5243-7168-BAD2-B62B5192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25" y="3601382"/>
                <a:ext cx="1712264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>
            <a:extLst>
              <a:ext uri="{FF2B5EF4-FFF2-40B4-BE49-F238E27FC236}">
                <a16:creationId xmlns:a16="http://schemas.microsoft.com/office/drawing/2014/main" id="{354F2514-853B-9B6B-678C-1BFD0E4282E4}"/>
              </a:ext>
            </a:extLst>
          </p:cNvPr>
          <p:cNvGrpSpPr/>
          <p:nvPr/>
        </p:nvGrpSpPr>
        <p:grpSpPr>
          <a:xfrm>
            <a:off x="4093041" y="2072279"/>
            <a:ext cx="3002239" cy="2737273"/>
            <a:chOff x="4093041" y="2072279"/>
            <a:chExt cx="3002239" cy="273727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4C06391-E6B0-97F4-511A-C0462FAB36C2}"/>
                </a:ext>
              </a:extLst>
            </p:cNvPr>
            <p:cNvSpPr txBox="1"/>
            <p:nvPr/>
          </p:nvSpPr>
          <p:spPr>
            <a:xfrm>
              <a:off x="4093041" y="2072279"/>
              <a:ext cx="30022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Normale au joint</a:t>
              </a:r>
            </a:p>
            <a:p>
              <a:r>
                <a:rPr lang="fr-FR" dirty="0"/>
                <a:t>(pas de différenciation d’un côté ou de l’autre)</a:t>
              </a: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11298B38-4FCC-81ED-3355-1EFF1AD9AF82}"/>
                </a:ext>
              </a:extLst>
            </p:cNvPr>
            <p:cNvGrpSpPr/>
            <p:nvPr/>
          </p:nvGrpSpPr>
          <p:grpSpPr>
            <a:xfrm>
              <a:off x="4118872" y="3055716"/>
              <a:ext cx="959580" cy="1753836"/>
              <a:chOff x="4118872" y="3055716"/>
              <a:chExt cx="959580" cy="1753836"/>
            </a:xfrm>
          </p:grpSpPr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F8CFBED3-1CD4-38E0-4156-0730AC5ED9EF}"/>
                  </a:ext>
                </a:extLst>
              </p:cNvPr>
              <p:cNvCxnSpPr/>
              <p:nvPr/>
            </p:nvCxnSpPr>
            <p:spPr>
              <a:xfrm flipH="1">
                <a:off x="4118872" y="3055716"/>
                <a:ext cx="959580" cy="17538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avec flèche 4">
                <a:extLst>
                  <a:ext uri="{FF2B5EF4-FFF2-40B4-BE49-F238E27FC236}">
                    <a16:creationId xmlns:a16="http://schemas.microsoft.com/office/drawing/2014/main" id="{EF7899E3-96A6-D26D-6838-9839A14B52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7394" y="4240906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4032019D-47E2-5A72-B3C4-E9CABC912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3556" y="3601382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8F100AA-9830-4696-EE61-01A7EE5C5A94}"/>
                      </a:ext>
                    </a:extLst>
                  </p:cNvPr>
                  <p:cNvSpPr txBox="1"/>
                  <p:nvPr/>
                </p:nvSpPr>
                <p:spPr>
                  <a:xfrm>
                    <a:off x="4205606" y="3313165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8F100AA-9830-4696-EE61-01A7EE5C5A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606" y="3313165"/>
                    <a:ext cx="39305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6679DBF-F6A2-F480-A780-6D48777C6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589133" y="4161681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6679DBF-F6A2-F480-A780-6D48777C6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9133" y="4161681"/>
                    <a:ext cx="39305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9A4209E0-4410-57D2-FA64-C9F51287D9E9}"/>
              </a:ext>
            </a:extLst>
          </p:cNvPr>
          <p:cNvGrpSpPr/>
          <p:nvPr/>
        </p:nvGrpSpPr>
        <p:grpSpPr>
          <a:xfrm>
            <a:off x="1213577" y="2125751"/>
            <a:ext cx="1646932" cy="2747629"/>
            <a:chOff x="1213577" y="2433971"/>
            <a:chExt cx="1646932" cy="2747629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1AF89E93-68FA-FC26-D722-C8C6094F2DF3}"/>
                </a:ext>
              </a:extLst>
            </p:cNvPr>
            <p:cNvGrpSpPr/>
            <p:nvPr/>
          </p:nvGrpSpPr>
          <p:grpSpPr>
            <a:xfrm>
              <a:off x="1544503" y="3429000"/>
              <a:ext cx="609600" cy="1158239"/>
              <a:chOff x="6426926" y="2351314"/>
              <a:chExt cx="609600" cy="1158239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649313CF-F5AD-4798-EA77-53755DC46DB7}"/>
                  </a:ext>
                </a:extLst>
              </p:cNvPr>
              <p:cNvSpPr/>
              <p:nvPr/>
            </p:nvSpPr>
            <p:spPr>
              <a:xfrm>
                <a:off x="6426926" y="2351314"/>
                <a:ext cx="609600" cy="1149531"/>
              </a:xfrm>
              <a:custGeom>
                <a:avLst/>
                <a:gdLst>
                  <a:gd name="connsiteX0" fmla="*/ 531223 w 531223"/>
                  <a:gd name="connsiteY0" fmla="*/ 0 h 1602377"/>
                  <a:gd name="connsiteX1" fmla="*/ 0 w 531223"/>
                  <a:gd name="connsiteY1" fmla="*/ 1602377 h 1602377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00" h="1149531">
                    <a:moveTo>
                      <a:pt x="609600" y="0"/>
                    </a:moveTo>
                    <a:cubicBezTo>
                      <a:pt x="240938" y="377371"/>
                      <a:pt x="177074" y="615405"/>
                      <a:pt x="0" y="11495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9F90C31-3453-9ACB-E656-51425A956318}"/>
                  </a:ext>
                </a:extLst>
              </p:cNvPr>
              <p:cNvSpPr/>
              <p:nvPr/>
            </p:nvSpPr>
            <p:spPr>
              <a:xfrm flipH="1" flipV="1">
                <a:off x="6426926" y="2360022"/>
                <a:ext cx="609600" cy="1149531"/>
              </a:xfrm>
              <a:custGeom>
                <a:avLst/>
                <a:gdLst>
                  <a:gd name="connsiteX0" fmla="*/ 531223 w 531223"/>
                  <a:gd name="connsiteY0" fmla="*/ 0 h 1602377"/>
                  <a:gd name="connsiteX1" fmla="*/ 0 w 531223"/>
                  <a:gd name="connsiteY1" fmla="*/ 1602377 h 1602377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00" h="1149531">
                    <a:moveTo>
                      <a:pt x="609600" y="0"/>
                    </a:moveTo>
                    <a:cubicBezTo>
                      <a:pt x="240938" y="377371"/>
                      <a:pt x="177074" y="615405"/>
                      <a:pt x="0" y="11495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6623028E-57E6-BF18-4732-23430AD2A585}"/>
                </a:ext>
              </a:extLst>
            </p:cNvPr>
            <p:cNvCxnSpPr>
              <a:cxnSpLocks/>
            </p:cNvCxnSpPr>
            <p:nvPr/>
          </p:nvCxnSpPr>
          <p:spPr>
            <a:xfrm>
              <a:off x="2014764" y="4087209"/>
              <a:ext cx="220439" cy="10893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255D50A1-9A6F-9439-070A-E8BF057D4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3539" y="3835155"/>
              <a:ext cx="213362" cy="105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E2BC938-34FA-67BD-3961-C32659D51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5203" y="2822105"/>
              <a:ext cx="249826" cy="47909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EEA7461C-4CB6-EDD9-3689-F85B52666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3577" y="4702536"/>
              <a:ext cx="269962" cy="4790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1D15439E-1582-A48C-7431-B36CCB721292}"/>
                    </a:ext>
                  </a:extLst>
                </p:cNvPr>
                <p:cNvSpPr txBox="1"/>
                <p:nvPr/>
              </p:nvSpPr>
              <p:spPr>
                <a:xfrm>
                  <a:off x="2360116" y="2433971"/>
                  <a:ext cx="5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1D15439E-1582-A48C-7431-B36CCB721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116" y="2433971"/>
                  <a:ext cx="50039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22CC5D6-C7B6-6866-A2DA-409C851D038D}"/>
                    </a:ext>
                  </a:extLst>
                </p:cNvPr>
                <p:cNvSpPr txBox="1"/>
                <p:nvPr/>
              </p:nvSpPr>
              <p:spPr>
                <a:xfrm>
                  <a:off x="2202041" y="4056240"/>
                  <a:ext cx="5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22CC5D6-C7B6-6866-A2DA-409C851D0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041" y="4056240"/>
                  <a:ext cx="50039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Flèche vers la droite 43">
            <a:extLst>
              <a:ext uri="{FF2B5EF4-FFF2-40B4-BE49-F238E27FC236}">
                <a16:creationId xmlns:a16="http://schemas.microsoft.com/office/drawing/2014/main" id="{5CCEDB18-FB5A-6E6D-D043-7F57A6EFF8FA}"/>
              </a:ext>
            </a:extLst>
          </p:cNvPr>
          <p:cNvSpPr/>
          <p:nvPr/>
        </p:nvSpPr>
        <p:spPr>
          <a:xfrm>
            <a:off x="9059712" y="3705058"/>
            <a:ext cx="300942" cy="3125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DD62538E-4769-39F3-E275-8F6BE1F17EF2}"/>
              </a:ext>
            </a:extLst>
          </p:cNvPr>
          <p:cNvGrpSpPr/>
          <p:nvPr/>
        </p:nvGrpSpPr>
        <p:grpSpPr>
          <a:xfrm>
            <a:off x="9416352" y="3313165"/>
            <a:ext cx="2747412" cy="1095224"/>
            <a:chOff x="9416352" y="3313165"/>
            <a:chExt cx="2747412" cy="10952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8EBFDAD6-2E61-BEE3-B61D-745FF4713A00}"/>
                    </a:ext>
                  </a:extLst>
                </p:cNvPr>
                <p:cNvSpPr txBox="1"/>
                <p:nvPr/>
              </p:nvSpPr>
              <p:spPr>
                <a:xfrm>
                  <a:off x="9674260" y="3437708"/>
                  <a:ext cx="2489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fr-FR" dirty="0"/>
                    <a:t> si parfait !</a:t>
                  </a:r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8EBFDAD6-2E61-BEE3-B61D-745FF4713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4260" y="3437708"/>
                  <a:ext cx="248950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D955F286-ECE1-E58B-1CAA-DD3E6635911D}"/>
                    </a:ext>
                  </a:extLst>
                </p:cNvPr>
                <p:cNvSpPr txBox="1"/>
                <p:nvPr/>
              </p:nvSpPr>
              <p:spPr>
                <a:xfrm>
                  <a:off x="9674260" y="3934122"/>
                  <a:ext cx="2489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fr-FR" dirty="0"/>
                    <a:t> si à l’ouest</a:t>
                  </a:r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D955F286-ECE1-E58B-1CAA-DD3E66359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4260" y="3934122"/>
                  <a:ext cx="248950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ccolade ouvrante 48">
              <a:extLst>
                <a:ext uri="{FF2B5EF4-FFF2-40B4-BE49-F238E27FC236}">
                  <a16:creationId xmlns:a16="http://schemas.microsoft.com/office/drawing/2014/main" id="{ED12B33A-C165-28F4-1FF8-B368E7074116}"/>
                </a:ext>
              </a:extLst>
            </p:cNvPr>
            <p:cNvSpPr/>
            <p:nvPr/>
          </p:nvSpPr>
          <p:spPr>
            <a:xfrm>
              <a:off x="9416352" y="3313165"/>
              <a:ext cx="405114" cy="1095224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5A7C4D0A-91E1-B9BD-0BCC-E26827E20576}"/>
              </a:ext>
            </a:extLst>
          </p:cNvPr>
          <p:cNvSpPr txBox="1"/>
          <p:nvPr/>
        </p:nvSpPr>
        <p:spPr>
          <a:xfrm>
            <a:off x="4091976" y="5367961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(simplification)</a:t>
            </a:r>
          </a:p>
        </p:txBody>
      </p:sp>
    </p:spTree>
    <p:extLst>
      <p:ext uri="{BB962C8B-B14F-4D97-AF65-F5344CB8AC3E}">
        <p14:creationId xmlns:p14="http://schemas.microsoft.com/office/powerpoint/2010/main" val="121316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C51C08AA-A433-BA63-81DE-15746F4C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4623297"/>
            <a:ext cx="7772400" cy="7624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11721AE-75A7-73F5-CDC9-4217633FBD8F}"/>
                  </a:ext>
                </a:extLst>
              </p:cNvPr>
              <p:cNvSpPr txBox="1"/>
              <p:nvPr/>
            </p:nvSpPr>
            <p:spPr>
              <a:xfrm>
                <a:off x="5613722" y="2110053"/>
                <a:ext cx="373615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Coût d’un joint par rapport 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:</a:t>
                </a:r>
                <a:br>
                  <a:rPr lang="fr-FR" dirty="0"/>
                </a:br>
                <a:endParaRPr lang="fr-FR" dirty="0"/>
              </a:p>
              <a:p>
                <a:r>
                  <a:rPr lang="fr-FR" dirty="0"/>
                  <a:t>La normale doit être alignée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br>
                  <a:rPr lang="fr-FR" dirty="0"/>
                </a:br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fr-FR" b="1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br>
                  <a:rPr lang="fr-FR" dirty="0"/>
                </a:br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fr-FR" b="1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11721AE-75A7-73F5-CDC9-4217633FB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22" y="2110053"/>
                <a:ext cx="3736151" cy="2031325"/>
              </a:xfrm>
              <a:prstGeom prst="rect">
                <a:avLst/>
              </a:prstGeom>
              <a:blipFill>
                <a:blip r:embed="rId3"/>
                <a:stretch>
                  <a:fillRect l="-1695" t="-1250" b="-4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>
            <a:extLst>
              <a:ext uri="{FF2B5EF4-FFF2-40B4-BE49-F238E27FC236}">
                <a16:creationId xmlns:a16="http://schemas.microsoft.com/office/drawing/2014/main" id="{EF3A94BA-0FFF-56F0-8D26-B7E5C1753729}"/>
              </a:ext>
            </a:extLst>
          </p:cNvPr>
          <p:cNvGrpSpPr/>
          <p:nvPr/>
        </p:nvGrpSpPr>
        <p:grpSpPr>
          <a:xfrm>
            <a:off x="1116714" y="2433971"/>
            <a:ext cx="1743795" cy="2774637"/>
            <a:chOff x="1116714" y="2433971"/>
            <a:chExt cx="1743795" cy="2774637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6CC65E7-68F6-2D97-C27A-B81939567779}"/>
                </a:ext>
              </a:extLst>
            </p:cNvPr>
            <p:cNvGrpSpPr/>
            <p:nvPr/>
          </p:nvGrpSpPr>
          <p:grpSpPr>
            <a:xfrm>
              <a:off x="1116714" y="2812232"/>
              <a:ext cx="1603335" cy="2133218"/>
              <a:chOff x="1116714" y="2812232"/>
              <a:chExt cx="1603335" cy="2133218"/>
            </a:xfrm>
          </p:grpSpPr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F8CFBED3-1CD4-38E0-4156-0730AC5ED9EF}"/>
                  </a:ext>
                </a:extLst>
              </p:cNvPr>
              <p:cNvCxnSpPr/>
              <p:nvPr/>
            </p:nvCxnSpPr>
            <p:spPr>
              <a:xfrm flipH="1">
                <a:off x="1408778" y="3055716"/>
                <a:ext cx="959580" cy="17538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avec flèche 4">
                <a:extLst>
                  <a:ext uri="{FF2B5EF4-FFF2-40B4-BE49-F238E27FC236}">
                    <a16:creationId xmlns:a16="http://schemas.microsoft.com/office/drawing/2014/main" id="{EF7899E3-96A6-D26D-6838-9839A14B52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7862" y="4597745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4032019D-47E2-5A72-B3C4-E9CABC912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841" y="3158434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8F100AA-9830-4696-EE61-01A7EE5C5A94}"/>
                      </a:ext>
                    </a:extLst>
                  </p:cNvPr>
                  <p:cNvSpPr txBox="1"/>
                  <p:nvPr/>
                </p:nvSpPr>
                <p:spPr>
                  <a:xfrm>
                    <a:off x="1818236" y="2812232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8F100AA-9830-4696-EE61-01A7EE5C5A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8236" y="2812232"/>
                    <a:ext cx="39305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6679DBF-F6A2-F480-A780-6D48777C63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60836" y="457611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6679DBF-F6A2-F480-A780-6D48777C6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0836" y="4576118"/>
                    <a:ext cx="39305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Connecteur droit avec flèche 2">
                <a:extLst>
                  <a:ext uri="{FF2B5EF4-FFF2-40B4-BE49-F238E27FC236}">
                    <a16:creationId xmlns:a16="http://schemas.microsoft.com/office/drawing/2014/main" id="{B6A584FA-3DBA-DFC8-6522-C0138DE3F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764" y="4087209"/>
                <a:ext cx="220439" cy="1089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141CBFE6-8BAC-FF14-8202-CECA94F404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83539" y="3835155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1687FCD9-EC3F-4AF6-5408-3FB7768403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02041" y="4056240"/>
                    <a:ext cx="5003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1687FCD9-EC3F-4AF6-5408-3FB7768403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041" y="4056240"/>
                    <a:ext cx="50039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3D121BE-3C65-D9CE-CCE3-131F7A2B1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714" y="3660003"/>
                <a:ext cx="1603335" cy="7750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E2B25316-E5A2-3B75-0C4B-A8316E69E4CF}"/>
                    </a:ext>
                  </a:extLst>
                </p:cNvPr>
                <p:cNvSpPr txBox="1"/>
                <p:nvPr/>
              </p:nvSpPr>
              <p:spPr>
                <a:xfrm>
                  <a:off x="2360116" y="2433971"/>
                  <a:ext cx="5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E2B25316-E5A2-3B75-0C4B-A8316E69E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116" y="2433971"/>
                  <a:ext cx="50039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7BD95D75-9C5E-DCAF-D015-5A6B202AE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3767" y="2812232"/>
              <a:ext cx="1284790" cy="23963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230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024D409-6EAC-95EB-301D-9785AAD7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19500" y="4643302"/>
            <a:ext cx="7772400" cy="7224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0D983210-800D-6578-3F46-0F50C29F92E6}"/>
                  </a:ext>
                </a:extLst>
              </p:cNvPr>
              <p:cNvSpPr txBox="1"/>
              <p:nvPr/>
            </p:nvSpPr>
            <p:spPr>
              <a:xfrm>
                <a:off x="5613722" y="2110053"/>
                <a:ext cx="391491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Coût d’un stylolite par rapport 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:</a:t>
                </a:r>
                <a:br>
                  <a:rPr lang="fr-FR" dirty="0"/>
                </a:br>
                <a:endParaRPr lang="fr-FR" dirty="0"/>
              </a:p>
              <a:p>
                <a:r>
                  <a:rPr lang="fr-FR" dirty="0"/>
                  <a:t>La normale doit être orthogonale 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br>
                  <a:rPr lang="fr-FR" dirty="0"/>
                </a:br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fr-FR" b="1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0D983210-800D-6578-3F46-0F50C29F9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22" y="2110053"/>
                <a:ext cx="3914918" cy="1477328"/>
              </a:xfrm>
              <a:prstGeom prst="rect">
                <a:avLst/>
              </a:prstGeom>
              <a:blipFill>
                <a:blip r:embed="rId3"/>
                <a:stretch>
                  <a:fillRect l="-1618" t="-1709" b="-5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1CE8CE66-25BD-B3C8-A1FE-2C2B32564023}"/>
              </a:ext>
            </a:extLst>
          </p:cNvPr>
          <p:cNvGrpSpPr/>
          <p:nvPr/>
        </p:nvGrpSpPr>
        <p:grpSpPr>
          <a:xfrm>
            <a:off x="1116714" y="2353609"/>
            <a:ext cx="3331189" cy="2854999"/>
            <a:chOff x="1116714" y="2353609"/>
            <a:chExt cx="3331189" cy="2854999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6CC65E7-68F6-2D97-C27A-B81939567779}"/>
                </a:ext>
              </a:extLst>
            </p:cNvPr>
            <p:cNvGrpSpPr/>
            <p:nvPr/>
          </p:nvGrpSpPr>
          <p:grpSpPr>
            <a:xfrm>
              <a:off x="1116714" y="2812232"/>
              <a:ext cx="1603335" cy="2133218"/>
              <a:chOff x="1116714" y="2812232"/>
              <a:chExt cx="1603335" cy="2133218"/>
            </a:xfrm>
          </p:grpSpPr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F8CFBED3-1CD4-38E0-4156-0730AC5ED9EF}"/>
                  </a:ext>
                </a:extLst>
              </p:cNvPr>
              <p:cNvCxnSpPr/>
              <p:nvPr/>
            </p:nvCxnSpPr>
            <p:spPr>
              <a:xfrm flipH="1">
                <a:off x="1408778" y="3055716"/>
                <a:ext cx="959580" cy="17538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avec flèche 4">
                <a:extLst>
                  <a:ext uri="{FF2B5EF4-FFF2-40B4-BE49-F238E27FC236}">
                    <a16:creationId xmlns:a16="http://schemas.microsoft.com/office/drawing/2014/main" id="{EF7899E3-96A6-D26D-6838-9839A14B52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7862" y="4597745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4032019D-47E2-5A72-B3C4-E9CABC912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841" y="3158434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8F100AA-9830-4696-EE61-01A7EE5C5A94}"/>
                      </a:ext>
                    </a:extLst>
                  </p:cNvPr>
                  <p:cNvSpPr txBox="1"/>
                  <p:nvPr/>
                </p:nvSpPr>
                <p:spPr>
                  <a:xfrm>
                    <a:off x="1818236" y="2812232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8F100AA-9830-4696-EE61-01A7EE5C5A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8236" y="2812232"/>
                    <a:ext cx="39305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6679DBF-F6A2-F480-A780-6D48777C63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60836" y="457611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6679DBF-F6A2-F480-A780-6D48777C6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0836" y="4576118"/>
                    <a:ext cx="39305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Connecteur droit avec flèche 2">
                <a:extLst>
                  <a:ext uri="{FF2B5EF4-FFF2-40B4-BE49-F238E27FC236}">
                    <a16:creationId xmlns:a16="http://schemas.microsoft.com/office/drawing/2014/main" id="{B6A584FA-3DBA-DFC8-6522-C0138DE3F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764" y="4087209"/>
                <a:ext cx="220439" cy="1089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141CBFE6-8BAC-FF14-8202-CECA94F404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83539" y="3835155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1687FCD9-EC3F-4AF6-5408-3FB7768403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02041" y="4056240"/>
                    <a:ext cx="5003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1687FCD9-EC3F-4AF6-5408-3FB7768403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041" y="4056240"/>
                    <a:ext cx="50039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3D121BE-3C65-D9CE-CCE3-131F7A2B1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714" y="3660003"/>
                <a:ext cx="1603335" cy="7750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7E1240DC-231C-8F0F-1642-EC52FF089E6D}"/>
                    </a:ext>
                  </a:extLst>
                </p:cNvPr>
                <p:cNvSpPr txBox="1"/>
                <p:nvPr/>
              </p:nvSpPr>
              <p:spPr>
                <a:xfrm>
                  <a:off x="2360116" y="2433971"/>
                  <a:ext cx="5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7E1240DC-231C-8F0F-1642-EC52FF089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116" y="2433971"/>
                  <a:ext cx="50039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EA2D86C-4EE0-3D8E-76FC-46AC94B6B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3767" y="2812232"/>
              <a:ext cx="1284790" cy="23963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54727DD-B660-890B-3E3C-0D42CA93C79C}"/>
                </a:ext>
              </a:extLst>
            </p:cNvPr>
            <p:cNvSpPr/>
            <p:nvPr/>
          </p:nvSpPr>
          <p:spPr>
            <a:xfrm>
              <a:off x="2344750" y="2354287"/>
              <a:ext cx="519106" cy="5191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F62BE64-5507-57E7-50A1-CAF018D490D5}"/>
                </a:ext>
              </a:extLst>
            </p:cNvPr>
            <p:cNvSpPr/>
            <p:nvPr/>
          </p:nvSpPr>
          <p:spPr>
            <a:xfrm>
              <a:off x="2211292" y="3980717"/>
              <a:ext cx="519106" cy="5191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9FF792E-45E7-B3AB-90AF-625781DC2A69}"/>
                </a:ext>
              </a:extLst>
            </p:cNvPr>
            <p:cNvSpPr/>
            <p:nvPr/>
          </p:nvSpPr>
          <p:spPr>
            <a:xfrm rot="2798402">
              <a:off x="1333027" y="2333234"/>
              <a:ext cx="1990875" cy="2031625"/>
            </a:xfrm>
            <a:prstGeom prst="arc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4532128-A282-4CB2-6071-0DE68B1020CD}"/>
                </a:ext>
              </a:extLst>
            </p:cNvPr>
            <p:cNvSpPr txBox="1"/>
            <p:nvPr/>
          </p:nvSpPr>
          <p:spPr>
            <a:xfrm>
              <a:off x="3330289" y="3181564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57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F8E9D7-7C48-3B16-03FE-2CCB2346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9918204" cy="99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Tenseur des contraintes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E280BF5-1191-CE0D-B57B-403BFDCBF133}"/>
              </a:ext>
            </a:extLst>
          </p:cNvPr>
          <p:cNvCxnSpPr>
            <a:cxnSpLocks/>
          </p:cNvCxnSpPr>
          <p:nvPr/>
        </p:nvCxnSpPr>
        <p:spPr>
          <a:xfrm>
            <a:off x="953966" y="4354606"/>
            <a:ext cx="957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264AA32E-8771-5473-2032-71D5B40809E0}"/>
              </a:ext>
            </a:extLst>
          </p:cNvPr>
          <p:cNvSpPr txBox="1"/>
          <p:nvPr/>
        </p:nvSpPr>
        <p:spPr>
          <a:xfrm>
            <a:off x="953966" y="3889347"/>
            <a:ext cx="70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Force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567182-109E-F13C-7AE2-420BB082A32F}"/>
              </a:ext>
            </a:extLst>
          </p:cNvPr>
          <p:cNvSpPr/>
          <p:nvPr/>
        </p:nvSpPr>
        <p:spPr>
          <a:xfrm>
            <a:off x="1911909" y="3881077"/>
            <a:ext cx="979715" cy="97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DFE9138-AF8E-A228-9F32-B9A75072C91A}"/>
              </a:ext>
            </a:extLst>
          </p:cNvPr>
          <p:cNvGrpSpPr/>
          <p:nvPr/>
        </p:nvGrpSpPr>
        <p:grpSpPr>
          <a:xfrm>
            <a:off x="4211937" y="3832745"/>
            <a:ext cx="2895601" cy="979715"/>
            <a:chOff x="5113799" y="1145311"/>
            <a:chExt cx="2895601" cy="97971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DCFE6A-022E-BEC1-E1D7-D1BD8E0721A4}"/>
                </a:ext>
              </a:extLst>
            </p:cNvPr>
            <p:cNvSpPr/>
            <p:nvPr/>
          </p:nvSpPr>
          <p:spPr>
            <a:xfrm>
              <a:off x="6071742" y="1145311"/>
              <a:ext cx="979715" cy="9797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84C72557-7353-D07A-BC0A-699FF2BB6EF4}"/>
                </a:ext>
              </a:extLst>
            </p:cNvPr>
            <p:cNvCxnSpPr>
              <a:cxnSpLocks/>
            </p:cNvCxnSpPr>
            <p:nvPr/>
          </p:nvCxnSpPr>
          <p:spPr>
            <a:xfrm>
              <a:off x="5113799" y="1635168"/>
              <a:ext cx="957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79622C3D-1C59-2F36-A491-B6F52289D8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457" y="1647141"/>
              <a:ext cx="957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A04F3074-C863-9EE9-4CA0-38213982C9F6}"/>
              </a:ext>
            </a:extLst>
          </p:cNvPr>
          <p:cNvSpPr txBox="1"/>
          <p:nvPr/>
        </p:nvSpPr>
        <p:spPr>
          <a:xfrm>
            <a:off x="5147353" y="3283974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Tenseur</a:t>
            </a:r>
            <a:endParaRPr lang="en-US" dirty="0"/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6A09A080-1A3F-07AF-1692-B5820FC9F719}"/>
              </a:ext>
            </a:extLst>
          </p:cNvPr>
          <p:cNvGrpSpPr/>
          <p:nvPr/>
        </p:nvGrpSpPr>
        <p:grpSpPr>
          <a:xfrm>
            <a:off x="7723239" y="3864748"/>
            <a:ext cx="2895601" cy="979715"/>
            <a:chOff x="8272346" y="3072538"/>
            <a:chExt cx="2895601" cy="9797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BCF7658-A73E-FD20-118F-FB5E52EFDC4C}"/>
                </a:ext>
              </a:extLst>
            </p:cNvPr>
            <p:cNvSpPr/>
            <p:nvPr/>
          </p:nvSpPr>
          <p:spPr>
            <a:xfrm>
              <a:off x="9230289" y="3072538"/>
              <a:ext cx="979715" cy="9797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F29A4DD-2DCA-8104-4157-D921BF6CCB5F}"/>
                </a:ext>
              </a:extLst>
            </p:cNvPr>
            <p:cNvCxnSpPr>
              <a:cxnSpLocks/>
            </p:cNvCxnSpPr>
            <p:nvPr/>
          </p:nvCxnSpPr>
          <p:spPr>
            <a:xfrm>
              <a:off x="9169115" y="3350558"/>
              <a:ext cx="0" cy="3990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46BFC1F3-DD05-229A-8FDC-4CFA6C70F947}"/>
                </a:ext>
              </a:extLst>
            </p:cNvPr>
            <p:cNvCxnSpPr>
              <a:cxnSpLocks/>
            </p:cNvCxnSpPr>
            <p:nvPr/>
          </p:nvCxnSpPr>
          <p:spPr>
            <a:xfrm>
              <a:off x="8272346" y="3543793"/>
              <a:ext cx="8470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1F06D01-B59F-8C53-EDE3-D733CE304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5673" y="3344292"/>
              <a:ext cx="0" cy="3990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67EE3ADB-87AF-AD25-2330-00E661B81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0874" y="3562395"/>
              <a:ext cx="8470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E8301ABC-1881-A60C-B32F-01ED3866F4F0}"/>
              </a:ext>
            </a:extLst>
          </p:cNvPr>
          <p:cNvSpPr txBox="1"/>
          <p:nvPr/>
        </p:nvSpPr>
        <p:spPr>
          <a:xfrm>
            <a:off x="8678320" y="3290036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Tenseur</a:t>
            </a:r>
            <a:endParaRPr lang="en-US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1061C3E-8D29-407C-FAFD-0C9F977F7290}"/>
              </a:ext>
            </a:extLst>
          </p:cNvPr>
          <p:cNvSpPr txBox="1"/>
          <p:nvPr/>
        </p:nvSpPr>
        <p:spPr>
          <a:xfrm>
            <a:off x="5229330" y="2303070"/>
            <a:ext cx="436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IMPORTANT: on est en 2D !!!</a:t>
            </a:r>
          </a:p>
        </p:txBody>
      </p:sp>
    </p:spTree>
    <p:extLst>
      <p:ext uri="{BB962C8B-B14F-4D97-AF65-F5344CB8AC3E}">
        <p14:creationId xmlns:p14="http://schemas.microsoft.com/office/powerpoint/2010/main" val="18084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F8E9D7-7C48-3B16-03FE-2CCB2346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9918204" cy="99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Tenseur des contraintes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9D92E59-8A9E-F3F2-7D8A-F69F38DB70ED}"/>
              </a:ext>
            </a:extLst>
          </p:cNvPr>
          <p:cNvGrpSpPr/>
          <p:nvPr/>
        </p:nvGrpSpPr>
        <p:grpSpPr>
          <a:xfrm>
            <a:off x="8310769" y="2745173"/>
            <a:ext cx="3081131" cy="3190731"/>
            <a:chOff x="8310769" y="2745173"/>
            <a:chExt cx="3081131" cy="3190731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54E687D-6FA3-D597-4677-FF283AF60660}"/>
                </a:ext>
              </a:extLst>
            </p:cNvPr>
            <p:cNvGrpSpPr/>
            <p:nvPr/>
          </p:nvGrpSpPr>
          <p:grpSpPr>
            <a:xfrm rot="1083823">
              <a:off x="8310769" y="2854773"/>
              <a:ext cx="3081131" cy="3081131"/>
              <a:chOff x="3858043" y="198782"/>
              <a:chExt cx="3081131" cy="3081131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0AE366B0-DE3E-B8A2-B9D6-51C4E4CCAABC}"/>
                  </a:ext>
                </a:extLst>
              </p:cNvPr>
              <p:cNvCxnSpPr/>
              <p:nvPr/>
            </p:nvCxnSpPr>
            <p:spPr>
              <a:xfrm>
                <a:off x="5398610" y="198782"/>
                <a:ext cx="0" cy="308113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F46243C1-23AD-FEDC-E2AB-CAA3AB81C0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98609" y="104305"/>
                <a:ext cx="0" cy="308113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946A5570-784C-D6AA-D29E-FABA74663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9769" y="1638440"/>
                <a:ext cx="4189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1A62B99F-2C4A-376A-670F-D4697655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88468" y="1650413"/>
                <a:ext cx="373899" cy="43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D83AEF00-B3A5-942C-A4FC-F5F9A1B72155}"/>
                  </a:ext>
                </a:extLst>
              </p:cNvPr>
              <p:cNvCxnSpPr>
                <a:cxnSpLocks/>
              </p:cNvCxnSpPr>
              <p:nvPr/>
            </p:nvCxnSpPr>
            <p:spPr>
              <a:xfrm rot="20516177" flipV="1">
                <a:off x="5268749" y="2156300"/>
                <a:ext cx="257359" cy="7533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E38DFBAC-D122-46C6-EDB5-D7DF2383784B}"/>
                  </a:ext>
                </a:extLst>
              </p:cNvPr>
              <p:cNvCxnSpPr>
                <a:cxnSpLocks/>
              </p:cNvCxnSpPr>
              <p:nvPr/>
            </p:nvCxnSpPr>
            <p:spPr>
              <a:xfrm rot="20516177" flipH="1">
                <a:off x="5291669" y="415146"/>
                <a:ext cx="226100" cy="6819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9188C8BC-31E4-FA17-DDEC-BD63B1E7376B}"/>
                </a:ext>
              </a:extLst>
            </p:cNvPr>
            <p:cNvGrpSpPr/>
            <p:nvPr/>
          </p:nvGrpSpPr>
          <p:grpSpPr>
            <a:xfrm>
              <a:off x="9410639" y="2745173"/>
              <a:ext cx="1535633" cy="3081131"/>
              <a:chOff x="9410639" y="2745173"/>
              <a:chExt cx="1535633" cy="308113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686C45-FF72-A5BB-A769-25A8C98242C7}"/>
                  </a:ext>
                </a:extLst>
              </p:cNvPr>
              <p:cNvSpPr/>
              <p:nvPr/>
            </p:nvSpPr>
            <p:spPr>
              <a:xfrm rot="1150501">
                <a:off x="9410639" y="3804574"/>
                <a:ext cx="979715" cy="97971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ZoneTexte 4">
                    <a:extLst>
                      <a:ext uri="{FF2B5EF4-FFF2-40B4-BE49-F238E27FC236}">
                        <a16:creationId xmlns:a16="http://schemas.microsoft.com/office/drawing/2014/main" id="{141DF0A5-BCB8-834A-EA58-95145CD9CF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1963" y="3258045"/>
                    <a:ext cx="5035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ZoneTexte 4">
                    <a:extLst>
                      <a:ext uri="{FF2B5EF4-FFF2-40B4-BE49-F238E27FC236}">
                        <a16:creationId xmlns:a16="http://schemas.microsoft.com/office/drawing/2014/main" id="{141DF0A5-BCB8-834A-EA58-95145CD9C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1963" y="3258045"/>
                    <a:ext cx="50353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ZoneTexte 7">
                    <a:extLst>
                      <a:ext uri="{FF2B5EF4-FFF2-40B4-BE49-F238E27FC236}">
                        <a16:creationId xmlns:a16="http://schemas.microsoft.com/office/drawing/2014/main" id="{F6B5734D-BE9A-85FB-2D7B-EE45DA4BAD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5371" y="4580536"/>
                    <a:ext cx="4809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ZoneTexte 7">
                    <a:extLst>
                      <a:ext uri="{FF2B5EF4-FFF2-40B4-BE49-F238E27FC236}">
                        <a16:creationId xmlns:a16="http://schemas.microsoft.com/office/drawing/2014/main" id="{F6B5734D-BE9A-85FB-2D7B-EE45DA4BA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5371" y="4580536"/>
                    <a:ext cx="48090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12009FD4-F792-C01B-3DA7-74E985CDDC0B}"/>
                  </a:ext>
                </a:extLst>
              </p:cNvPr>
              <p:cNvCxnSpPr/>
              <p:nvPr/>
            </p:nvCxnSpPr>
            <p:spPr>
              <a:xfrm>
                <a:off x="9880630" y="2745173"/>
                <a:ext cx="0" cy="308113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052F414-4338-FD44-A7C2-72C9C788708B}"/>
                  </a:ext>
                </a:extLst>
              </p:cNvPr>
              <p:cNvSpPr/>
              <p:nvPr/>
            </p:nvSpPr>
            <p:spPr>
              <a:xfrm rot="20932386">
                <a:off x="9596081" y="3110940"/>
                <a:ext cx="650925" cy="397582"/>
              </a:xfrm>
              <a:prstGeom prst="arc">
                <a:avLst>
                  <a:gd name="adj1" fmla="val 16200000"/>
                  <a:gd name="adj2" fmla="val 2149565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506620F6-8182-4479-C333-9FB8C17BB984}"/>
                      </a:ext>
                    </a:extLst>
                  </p:cNvPr>
                  <p:cNvSpPr txBox="1"/>
                  <p:nvPr/>
                </p:nvSpPr>
                <p:spPr>
                  <a:xfrm>
                    <a:off x="9892798" y="2774437"/>
                    <a:ext cx="3741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506620F6-8182-4479-C333-9FB8C17BB9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2798" y="2774437"/>
                    <a:ext cx="37414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BE036BD-1AB0-8381-7F7D-EFA571A060B3}"/>
              </a:ext>
            </a:extLst>
          </p:cNvPr>
          <p:cNvGrpSpPr/>
          <p:nvPr/>
        </p:nvGrpSpPr>
        <p:grpSpPr>
          <a:xfrm>
            <a:off x="2627640" y="2854774"/>
            <a:ext cx="3081131" cy="3081131"/>
            <a:chOff x="2843950" y="2465703"/>
            <a:chExt cx="3081131" cy="3081131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208909C-C1CF-CAFA-7AD2-2914C0A61A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84516" y="2371226"/>
              <a:ext cx="0" cy="30811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A84D6AE-7237-71BF-EF1A-598046F58B6F}"/>
                </a:ext>
              </a:extLst>
            </p:cNvPr>
            <p:cNvCxnSpPr/>
            <p:nvPr/>
          </p:nvCxnSpPr>
          <p:spPr>
            <a:xfrm>
              <a:off x="4384517" y="2465703"/>
              <a:ext cx="0" cy="30811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23D55D-2509-A814-B92C-51B92E1A01EB}"/>
                </a:ext>
              </a:extLst>
            </p:cNvPr>
            <p:cNvSpPr/>
            <p:nvPr/>
          </p:nvSpPr>
          <p:spPr>
            <a:xfrm>
              <a:off x="3894660" y="3415504"/>
              <a:ext cx="979715" cy="9797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BDB6AB75-579C-4DD1-AD43-FED6FE65E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458" y="3905361"/>
              <a:ext cx="738101" cy="64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8DA5AF9F-FB39-FF5B-63E4-A262CB662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8424" y="3917334"/>
              <a:ext cx="7372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228B8EA8-FD62-E8F1-E2BF-EF76636FB43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99746" y="4730706"/>
              <a:ext cx="373899" cy="43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F8B354CB-5380-0407-95FF-2D2F552B9C8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99746" y="3024021"/>
              <a:ext cx="373899" cy="43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4A23A0BF-6289-21D3-0D8F-70AA54A7F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784" y="3336962"/>
              <a:ext cx="5034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7797B94-DC39-8980-BFA0-E480BE465594}"/>
                </a:ext>
              </a:extLst>
            </p:cNvPr>
            <p:cNvCxnSpPr>
              <a:cxnSpLocks/>
            </p:cNvCxnSpPr>
            <p:nvPr/>
          </p:nvCxnSpPr>
          <p:spPr>
            <a:xfrm>
              <a:off x="4160331" y="4460129"/>
              <a:ext cx="5034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E71A768-B079-505F-B24B-9FFC37D6B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2335" y="3628525"/>
              <a:ext cx="9521" cy="4550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3FF87476-4F88-8431-4DDB-A55E91C033C6}"/>
                </a:ext>
              </a:extLst>
            </p:cNvPr>
            <p:cNvCxnSpPr>
              <a:cxnSpLocks/>
            </p:cNvCxnSpPr>
            <p:nvPr/>
          </p:nvCxnSpPr>
          <p:spPr>
            <a:xfrm>
              <a:off x="3835729" y="3709717"/>
              <a:ext cx="10196" cy="4817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6B8E384-62E5-0E94-1E10-BE7D4F3DEA33}"/>
                </a:ext>
              </a:extLst>
            </p:cNvPr>
            <p:cNvSpPr txBox="1"/>
            <p:nvPr/>
          </p:nvSpPr>
          <p:spPr>
            <a:xfrm>
              <a:off x="4592257" y="3178523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xy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38271D6-C94F-4B4D-417B-C06D1F3B89B1}"/>
                </a:ext>
              </a:extLst>
            </p:cNvPr>
            <p:cNvSpPr txBox="1"/>
            <p:nvPr/>
          </p:nvSpPr>
          <p:spPr>
            <a:xfrm>
              <a:off x="5350475" y="369017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299931E3-7170-3B00-14B7-3D94CDECC7FC}"/>
                </a:ext>
              </a:extLst>
            </p:cNvPr>
            <p:cNvSpPr txBox="1"/>
            <p:nvPr/>
          </p:nvSpPr>
          <p:spPr>
            <a:xfrm>
              <a:off x="4109959" y="2810655"/>
              <a:ext cx="323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68F2F7C-7C23-1C04-8135-C587F4E19261}"/>
                  </a:ext>
                </a:extLst>
              </p:cNvPr>
              <p:cNvSpPr txBox="1"/>
              <p:nvPr/>
            </p:nvSpPr>
            <p:spPr>
              <a:xfrm>
                <a:off x="1528668" y="3255468"/>
                <a:ext cx="1599605" cy="555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68F2F7C-7C23-1C04-8135-C587F4E19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8" y="3255468"/>
                <a:ext cx="1599605" cy="555537"/>
              </a:xfrm>
              <a:prstGeom prst="rect">
                <a:avLst/>
              </a:prstGeom>
              <a:blipFill>
                <a:blip r:embed="rId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EC8B7E2-D4FF-79C9-55E0-F304A7B27057}"/>
                  </a:ext>
                </a:extLst>
              </p:cNvPr>
              <p:cNvSpPr txBox="1"/>
              <p:nvPr/>
            </p:nvSpPr>
            <p:spPr>
              <a:xfrm>
                <a:off x="7556163" y="4725488"/>
                <a:ext cx="1591974" cy="608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EC8B7E2-D4FF-79C9-55E0-F304A7B2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163" y="4725488"/>
                <a:ext cx="1591974" cy="6088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ZoneTexte 56">
            <a:extLst>
              <a:ext uri="{FF2B5EF4-FFF2-40B4-BE49-F238E27FC236}">
                <a16:creationId xmlns:a16="http://schemas.microsoft.com/office/drawing/2014/main" id="{293F982C-D84B-37FF-A9DC-A2E4EC287DF6}"/>
              </a:ext>
            </a:extLst>
          </p:cNvPr>
          <p:cNvSpPr txBox="1"/>
          <p:nvPr/>
        </p:nvSpPr>
        <p:spPr>
          <a:xfrm>
            <a:off x="6444814" y="2587452"/>
            <a:ext cx="2932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Directions principales</a:t>
            </a:r>
          </a:p>
          <a:p>
            <a:r>
              <a:rPr lang="fr-FR" dirty="0"/>
              <a:t>(aussi appelé </a:t>
            </a:r>
            <a:r>
              <a:rPr lang="fr-FR" i="1" dirty="0"/>
              <a:t>vecteurs propres</a:t>
            </a:r>
            <a:r>
              <a:rPr lang="fr-FR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F35FF03-1D73-BAE1-BDC8-4FEAC9C086E6}"/>
              </a:ext>
            </a:extLst>
          </p:cNvPr>
          <p:cNvSpPr txBox="1"/>
          <p:nvPr/>
        </p:nvSpPr>
        <p:spPr>
          <a:xfrm>
            <a:off x="1812092" y="6014986"/>
            <a:ext cx="8068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eigenvalues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eigenvectors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np.linalg.eigh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64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17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F8E9D7-7C48-3B16-03FE-2CCB2346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9918204" cy="99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Tenseur des contraintes </a:t>
            </a:r>
            <a:r>
              <a:rPr lang="fr-FR" sz="2400" dirty="0"/>
              <a:t>(avancé)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EC8B7E2-D4FF-79C9-55E0-F304A7B27057}"/>
                  </a:ext>
                </a:extLst>
              </p:cNvPr>
              <p:cNvSpPr txBox="1"/>
              <p:nvPr/>
            </p:nvSpPr>
            <p:spPr>
              <a:xfrm>
                <a:off x="949880" y="2972452"/>
                <a:ext cx="4811895" cy="606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EC8B7E2-D4FF-79C9-55E0-F304A7B2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80" y="2972452"/>
                <a:ext cx="4811895" cy="606833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337E7B2-031F-C34E-EEF1-F6F209DAB18F}"/>
                  </a:ext>
                </a:extLst>
              </p:cNvPr>
              <p:cNvSpPr txBox="1"/>
              <p:nvPr/>
            </p:nvSpPr>
            <p:spPr>
              <a:xfrm>
                <a:off x="6818741" y="3841186"/>
                <a:ext cx="3486787" cy="6449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fr-FR" sz="2000" b="0" i="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337E7B2-031F-C34E-EEF1-F6F209DAB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741" y="3841186"/>
                <a:ext cx="3486787" cy="644920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B27FAF17-0422-2BBF-5493-E68D35E3A5DE}"/>
                  </a:ext>
                </a:extLst>
              </p:cNvPr>
              <p:cNvSpPr txBox="1"/>
              <p:nvPr/>
            </p:nvSpPr>
            <p:spPr>
              <a:xfrm>
                <a:off x="6717993" y="4747333"/>
                <a:ext cx="48733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Dépend seulement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b="0" dirty="0"/>
                  <a:t> !</a:t>
                </a:r>
              </a:p>
              <a:p>
                <a:r>
                  <a:rPr lang="fr-FR" dirty="0"/>
                  <a:t>Ce que l’on va vérifier en Python et JavaScript en traçant le « </a:t>
                </a:r>
                <a:r>
                  <a:rPr lang="fr-FR" i="1" dirty="0"/>
                  <a:t>stress </a:t>
                </a:r>
                <a:r>
                  <a:rPr lang="fr-FR" i="1" dirty="0" err="1"/>
                  <a:t>domain</a:t>
                </a:r>
                <a:r>
                  <a:rPr lang="fr-FR" i="1" dirty="0"/>
                  <a:t> </a:t>
                </a:r>
                <a:r>
                  <a:rPr lang="fr-FR" dirty="0"/>
                  <a:t>»</a:t>
                </a:r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B27FAF17-0422-2BBF-5493-E68D35E3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993" y="4747333"/>
                <a:ext cx="4873373" cy="923330"/>
              </a:xfrm>
              <a:prstGeom prst="rect">
                <a:avLst/>
              </a:prstGeom>
              <a:blipFill>
                <a:blip r:embed="rId4"/>
                <a:stretch>
                  <a:fillRect l="-779" t="-2703" b="-9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e 51">
            <a:extLst>
              <a:ext uri="{FF2B5EF4-FFF2-40B4-BE49-F238E27FC236}">
                <a16:creationId xmlns:a16="http://schemas.microsoft.com/office/drawing/2014/main" id="{7F114809-B172-917A-127D-AA44C2A1B766}"/>
              </a:ext>
            </a:extLst>
          </p:cNvPr>
          <p:cNvGrpSpPr/>
          <p:nvPr/>
        </p:nvGrpSpPr>
        <p:grpSpPr>
          <a:xfrm>
            <a:off x="949880" y="4163242"/>
            <a:ext cx="5024070" cy="1507421"/>
            <a:chOff x="949880" y="4163242"/>
            <a:chExt cx="5024070" cy="1507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70719689-12FD-3385-7340-ACA5C14FD8B7}"/>
                    </a:ext>
                  </a:extLst>
                </p:cNvPr>
                <p:cNvSpPr txBox="1"/>
                <p:nvPr/>
              </p:nvSpPr>
              <p:spPr>
                <a:xfrm>
                  <a:off x="949880" y="4450217"/>
                  <a:ext cx="4758867" cy="5897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 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in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func>
                                        <m:func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func>
                                        <m:func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70719689-12FD-3385-7340-ACA5C14FD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80" y="4450217"/>
                  <a:ext cx="4758867" cy="589713"/>
                </a:xfrm>
                <a:prstGeom prst="rect">
                  <a:avLst/>
                </a:prstGeom>
                <a:blipFill>
                  <a:blip r:embed="rId5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BD06376C-0E85-3F26-8654-CD0F74499BBC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2157573" y="5039930"/>
              <a:ext cx="1166592" cy="446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7FCCDC74-6845-C202-129A-114D017D3FEC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4403307" y="5039930"/>
              <a:ext cx="877610" cy="446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D71F584-FE89-03D3-8833-BF846ED7C35C}"/>
                </a:ext>
              </a:extLst>
            </p:cNvPr>
            <p:cNvSpPr txBox="1"/>
            <p:nvPr/>
          </p:nvSpPr>
          <p:spPr>
            <a:xfrm>
              <a:off x="3324165" y="5301331"/>
              <a:ext cx="107914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/>
                <a:t>No effect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ED7C30A7-5A92-E812-5957-25D9603F836F}"/>
                </a:ext>
              </a:extLst>
            </p:cNvPr>
            <p:cNvSpPr/>
            <p:nvPr/>
          </p:nvSpPr>
          <p:spPr>
            <a:xfrm>
              <a:off x="1561672" y="4559200"/>
              <a:ext cx="986285" cy="40069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FFB2379F-C12B-2530-BE76-83120637DC64}"/>
                </a:ext>
              </a:extLst>
            </p:cNvPr>
            <p:cNvSpPr/>
            <p:nvPr/>
          </p:nvSpPr>
          <p:spPr>
            <a:xfrm>
              <a:off x="5207692" y="4559200"/>
              <a:ext cx="487988" cy="40069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1313B873-C474-AF46-6D82-D753F146ECBC}"/>
                </a:ext>
              </a:extLst>
            </p:cNvPr>
            <p:cNvSpPr txBox="1"/>
            <p:nvPr/>
          </p:nvSpPr>
          <p:spPr>
            <a:xfrm>
              <a:off x="1623316" y="4163646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scaling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8F2392B1-0A41-F566-55E0-C0E96C72DC5A}"/>
                </a:ext>
              </a:extLst>
            </p:cNvPr>
            <p:cNvSpPr txBox="1"/>
            <p:nvPr/>
          </p:nvSpPr>
          <p:spPr>
            <a:xfrm>
              <a:off x="4957325" y="4163242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pressure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098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49F8E9D7-7C48-3B16-03FE-2CCB2346D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6" y="2293126"/>
                <a:ext cx="10691264" cy="36427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b="1" dirty="0"/>
                  <a:t>Tenseur des contraintes</a:t>
                </a:r>
                <a:endParaRPr lang="fr-FR" sz="2400" dirty="0"/>
              </a:p>
              <a:p>
                <a:pPr marL="0" indent="0">
                  <a:buNone/>
                </a:pPr>
                <a:r>
                  <a:rPr lang="fr-FR" dirty="0"/>
                  <a:t>On recherche donc 2 paramètres 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∈[0°, 180°]</m:t>
                    </m:r>
                  </m:oMath>
                </a14:m>
                <a:r>
                  <a:rPr lang="fr-FR" dirty="0"/>
                  <a:t>, l’orientation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fr-FR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FR" b="1" dirty="0"/>
                  <a:t> </a:t>
                </a:r>
                <a:r>
                  <a:rPr lang="fr-FR" dirty="0"/>
                  <a:t>par rapport au nord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fr-FR" dirty="0"/>
                  <a:t>, le rapport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0"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fr-FR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sub>
                        </m:sSub>
                        <m:r>
                          <a:rPr lang="fr-FR" b="1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0"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fr-F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49F8E9D7-7C48-3B16-03FE-2CCB2346D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6" y="2293126"/>
                <a:ext cx="10691264" cy="3642778"/>
              </a:xfrm>
              <a:blipFill>
                <a:blip r:embed="rId2"/>
                <a:stretch>
                  <a:fillRect l="-949" t="-10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6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19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F8E9D7-7C48-3B16-03FE-2CCB2346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5"/>
            <a:ext cx="11124911" cy="1234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/>
              <a:t>Monte Carlo </a:t>
            </a:r>
            <a:r>
              <a:rPr lang="fr-FR" sz="2400" dirty="0"/>
              <a:t>ou</a:t>
            </a:r>
            <a:r>
              <a:rPr lang="fr-FR" sz="2400" b="1" dirty="0"/>
              <a:t> </a:t>
            </a:r>
            <a:r>
              <a:rPr lang="fr-FR" sz="2400" dirty="0"/>
              <a:t>recherche aléatoire des paramètres</a:t>
            </a:r>
          </a:p>
          <a:p>
            <a:pPr marL="0" indent="0">
              <a:buNone/>
            </a:pPr>
            <a:r>
              <a:rPr lang="fr-FR" dirty="0"/>
              <a:t>Une des rares méthodes à ne pas tomber dans un </a:t>
            </a:r>
            <a:r>
              <a:rPr lang="fr-FR" i="1" dirty="0"/>
              <a:t>minimum local</a:t>
            </a:r>
            <a:r>
              <a:rPr lang="fr-FR" dirty="0"/>
              <a:t>, mais assez lente lorsque l’espace des paramètres est grand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48F2004-E240-1600-8495-E2EC95829D3C}"/>
              </a:ext>
            </a:extLst>
          </p:cNvPr>
          <p:cNvGrpSpPr/>
          <p:nvPr/>
        </p:nvGrpSpPr>
        <p:grpSpPr>
          <a:xfrm>
            <a:off x="3658098" y="3367593"/>
            <a:ext cx="5914269" cy="2759754"/>
            <a:chOff x="2340146" y="3219507"/>
            <a:chExt cx="5914269" cy="2759754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1B90023-724A-4C74-224C-7A3A8973676C}"/>
                </a:ext>
              </a:extLst>
            </p:cNvPr>
            <p:cNvGrpSpPr/>
            <p:nvPr/>
          </p:nvGrpSpPr>
          <p:grpSpPr>
            <a:xfrm>
              <a:off x="2635045" y="3555871"/>
              <a:ext cx="4468120" cy="2423390"/>
              <a:chOff x="2635045" y="3398554"/>
              <a:chExt cx="4468120" cy="2423390"/>
            </a:xfrm>
          </p:grpSpPr>
          <p:sp>
            <p:nvSpPr>
              <p:cNvPr id="11" name="Forme libre 10">
                <a:extLst>
                  <a:ext uri="{FF2B5EF4-FFF2-40B4-BE49-F238E27FC236}">
                    <a16:creationId xmlns:a16="http://schemas.microsoft.com/office/drawing/2014/main" id="{B1FCC420-79CD-D996-7DBB-70E858ABF172}"/>
                  </a:ext>
                </a:extLst>
              </p:cNvPr>
              <p:cNvSpPr/>
              <p:nvPr/>
            </p:nvSpPr>
            <p:spPr>
              <a:xfrm>
                <a:off x="2635045" y="3546038"/>
                <a:ext cx="4178710" cy="1539505"/>
              </a:xfrm>
              <a:custGeom>
                <a:avLst/>
                <a:gdLst>
                  <a:gd name="connsiteX0" fmla="*/ 0 w 5515897"/>
                  <a:gd name="connsiteY0" fmla="*/ 1366684 h 2512899"/>
                  <a:gd name="connsiteX1" fmla="*/ 1425678 w 5515897"/>
                  <a:gd name="connsiteY1" fmla="*/ 1986116 h 2512899"/>
                  <a:gd name="connsiteX2" fmla="*/ 2261419 w 5515897"/>
                  <a:gd name="connsiteY2" fmla="*/ 1327355 h 2512899"/>
                  <a:gd name="connsiteX3" fmla="*/ 3293807 w 5515897"/>
                  <a:gd name="connsiteY3" fmla="*/ 2487561 h 2512899"/>
                  <a:gd name="connsiteX4" fmla="*/ 5515897 w 5515897"/>
                  <a:gd name="connsiteY4" fmla="*/ 0 h 2512899"/>
                  <a:gd name="connsiteX0" fmla="*/ 0 w 5024284"/>
                  <a:gd name="connsiteY0" fmla="*/ 688258 h 1834473"/>
                  <a:gd name="connsiteX1" fmla="*/ 1425678 w 5024284"/>
                  <a:gd name="connsiteY1" fmla="*/ 1307690 h 1834473"/>
                  <a:gd name="connsiteX2" fmla="*/ 2261419 w 5024284"/>
                  <a:gd name="connsiteY2" fmla="*/ 648929 h 1834473"/>
                  <a:gd name="connsiteX3" fmla="*/ 3293807 w 5024284"/>
                  <a:gd name="connsiteY3" fmla="*/ 1809135 h 1834473"/>
                  <a:gd name="connsiteX4" fmla="*/ 5024284 w 5024284"/>
                  <a:gd name="connsiteY4" fmla="*/ 0 h 1834473"/>
                  <a:gd name="connsiteX0" fmla="*/ 0 w 4178710"/>
                  <a:gd name="connsiteY0" fmla="*/ 393290 h 1539505"/>
                  <a:gd name="connsiteX1" fmla="*/ 1425678 w 4178710"/>
                  <a:gd name="connsiteY1" fmla="*/ 1012722 h 1539505"/>
                  <a:gd name="connsiteX2" fmla="*/ 2261419 w 4178710"/>
                  <a:gd name="connsiteY2" fmla="*/ 353961 h 1539505"/>
                  <a:gd name="connsiteX3" fmla="*/ 3293807 w 4178710"/>
                  <a:gd name="connsiteY3" fmla="*/ 1514167 h 1539505"/>
                  <a:gd name="connsiteX4" fmla="*/ 4178710 w 4178710"/>
                  <a:gd name="connsiteY4" fmla="*/ 0 h 1539505"/>
                  <a:gd name="connsiteX0" fmla="*/ 0 w 4178710"/>
                  <a:gd name="connsiteY0" fmla="*/ 393290 h 1539505"/>
                  <a:gd name="connsiteX1" fmla="*/ 1425678 w 4178710"/>
                  <a:gd name="connsiteY1" fmla="*/ 1012722 h 1539505"/>
                  <a:gd name="connsiteX2" fmla="*/ 2261419 w 4178710"/>
                  <a:gd name="connsiteY2" fmla="*/ 353961 h 1539505"/>
                  <a:gd name="connsiteX3" fmla="*/ 3293807 w 4178710"/>
                  <a:gd name="connsiteY3" fmla="*/ 1514167 h 1539505"/>
                  <a:gd name="connsiteX4" fmla="*/ 4178710 w 4178710"/>
                  <a:gd name="connsiteY4" fmla="*/ 0 h 1539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8710" h="1539505">
                    <a:moveTo>
                      <a:pt x="0" y="393290"/>
                    </a:moveTo>
                    <a:cubicBezTo>
                      <a:pt x="524387" y="706283"/>
                      <a:pt x="1048775" y="1019277"/>
                      <a:pt x="1425678" y="1012722"/>
                    </a:cubicBezTo>
                    <a:cubicBezTo>
                      <a:pt x="1802581" y="1006167"/>
                      <a:pt x="1950064" y="270387"/>
                      <a:pt x="2261419" y="353961"/>
                    </a:cubicBezTo>
                    <a:cubicBezTo>
                      <a:pt x="2572774" y="437535"/>
                      <a:pt x="2751394" y="1735393"/>
                      <a:pt x="3293807" y="1514167"/>
                    </a:cubicBezTo>
                    <a:cubicBezTo>
                      <a:pt x="3836220" y="1292941"/>
                      <a:pt x="3692832" y="120445"/>
                      <a:pt x="417871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00B60BDC-9C0B-F9E6-5D22-DEDE64078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5" y="3398554"/>
                <a:ext cx="0" cy="19698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B73B62EE-0353-9D74-8C22-A2372FBBB6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9389" y="5368414"/>
                <a:ext cx="446377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97B6DA8B-BC4D-D694-0799-84915CC9C4A8}"/>
                  </a:ext>
                </a:extLst>
              </p:cNvPr>
              <p:cNvSpPr txBox="1"/>
              <p:nvPr/>
            </p:nvSpPr>
            <p:spPr>
              <a:xfrm>
                <a:off x="3923071" y="434585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4457D9E-892A-7AD8-DABF-DD795B5622D0}"/>
                  </a:ext>
                </a:extLst>
              </p:cNvPr>
              <p:cNvSpPr txBox="1"/>
              <p:nvPr/>
            </p:nvSpPr>
            <p:spPr>
              <a:xfrm>
                <a:off x="5688322" y="487011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F225116-735F-5926-5148-D221A9339941}"/>
                  </a:ext>
                </a:extLst>
              </p:cNvPr>
              <p:cNvCxnSpPr/>
              <p:nvPr/>
            </p:nvCxnSpPr>
            <p:spPr>
              <a:xfrm>
                <a:off x="5829443" y="5085543"/>
                <a:ext cx="0" cy="28287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D6D827A-4E58-5F60-C16B-F867089CA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3112" y="4573754"/>
                <a:ext cx="0" cy="7946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62A4A01-8A58-9550-B020-04F0E9DD4BC8}"/>
                  </a:ext>
                </a:extLst>
              </p:cNvPr>
              <p:cNvSpPr txBox="1"/>
              <p:nvPr/>
            </p:nvSpPr>
            <p:spPr>
              <a:xfrm>
                <a:off x="5223444" y="5452612"/>
                <a:ext cx="1225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min global</a:t>
                </a: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FD4DCF5-673F-0637-C8CF-C555F71BAD92}"/>
                  </a:ext>
                </a:extLst>
              </p:cNvPr>
              <p:cNvSpPr txBox="1"/>
              <p:nvPr/>
            </p:nvSpPr>
            <p:spPr>
              <a:xfrm>
                <a:off x="3516271" y="5452612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min local</a:t>
                </a:r>
              </a:p>
            </p:txBody>
          </p:sp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B3E213D-3955-55C8-1A15-30AD05E8FEBB}"/>
                </a:ext>
              </a:extLst>
            </p:cNvPr>
            <p:cNvSpPr txBox="1"/>
            <p:nvPr/>
          </p:nvSpPr>
          <p:spPr>
            <a:xfrm>
              <a:off x="7080696" y="5292020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paramètre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A2EE9A6-93B4-9738-5405-C5A132BC3592}"/>
                </a:ext>
              </a:extLst>
            </p:cNvPr>
            <p:cNvSpPr txBox="1"/>
            <p:nvPr/>
          </p:nvSpPr>
          <p:spPr>
            <a:xfrm>
              <a:off x="2340146" y="3219507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57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19425-2023-1057-E023-563EA423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Initiation à Python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0B6D9-9BD5-20C2-D826-5CA61BDC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1293" cy="1218658"/>
          </a:xfrm>
        </p:spPr>
        <p:txBody>
          <a:bodyPr/>
          <a:lstStyle/>
          <a:p>
            <a:r>
              <a:rPr lang="fr-FR" b="1" dirty="0"/>
              <a:t>13 mars 2025 – 9h-17h</a:t>
            </a:r>
          </a:p>
          <a:p>
            <a:r>
              <a:rPr lang="fr-FR" dirty="0"/>
              <a:t>16 avril 2015 – 9h-17h</a:t>
            </a:r>
          </a:p>
          <a:p>
            <a:endParaRPr lang="fr-FR" dirty="0"/>
          </a:p>
        </p:txBody>
      </p:sp>
      <p:pic>
        <p:nvPicPr>
          <p:cNvPr id="2050" name="Picture 2" descr="CFD Python: 12 steps to Navier-Stokes :: Lorena A. Barba Group">
            <a:extLst>
              <a:ext uri="{FF2B5EF4-FFF2-40B4-BE49-F238E27FC236}">
                <a16:creationId xmlns:a16="http://schemas.microsoft.com/office/drawing/2014/main" id="{76BDB8FC-D2A8-11E7-68CA-AC3011DC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912" y="585439"/>
            <a:ext cx="5679688" cy="425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7CE39A6-F73A-5A54-2B80-27AC71548D9F}"/>
              </a:ext>
            </a:extLst>
          </p:cNvPr>
          <p:cNvSpPr txBox="1">
            <a:spLocks/>
          </p:cNvSpPr>
          <p:nvPr/>
        </p:nvSpPr>
        <p:spPr>
          <a:xfrm>
            <a:off x="838199" y="3044284"/>
            <a:ext cx="5679688" cy="3100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Les bases de la programmation : </a:t>
            </a:r>
          </a:p>
          <a:p>
            <a:r>
              <a:rPr lang="fr-FR" dirty="0"/>
              <a:t>Boucles</a:t>
            </a:r>
          </a:p>
          <a:p>
            <a:r>
              <a:rPr lang="fr-FR" dirty="0"/>
              <a:t>Tests</a:t>
            </a:r>
          </a:p>
          <a:p>
            <a:r>
              <a:rPr lang="fr-FR" dirty="0"/>
              <a:t>Variables</a:t>
            </a:r>
          </a:p>
          <a:p>
            <a:r>
              <a:rPr lang="fr-FR" dirty="0"/>
              <a:t>Fonctions</a:t>
            </a:r>
          </a:p>
          <a:p>
            <a:r>
              <a:rPr lang="fr-FR" dirty="0"/>
              <a:t>lambdas…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Librairies de base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BF7E96-DFC6-2A1B-814E-266611FAAF00}"/>
              </a:ext>
            </a:extLst>
          </p:cNvPr>
          <p:cNvSpPr txBox="1">
            <a:spLocks/>
          </p:cNvSpPr>
          <p:nvPr/>
        </p:nvSpPr>
        <p:spPr>
          <a:xfrm>
            <a:off x="6679882" y="5164288"/>
            <a:ext cx="4581293" cy="1218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Application</a:t>
            </a:r>
            <a:r>
              <a:rPr lang="fr-FR" dirty="0"/>
              <a:t> à l’inversion de contraintes tectoniques en 2D</a:t>
            </a:r>
          </a:p>
          <a:p>
            <a:pPr marL="0" indent="0">
              <a:buNone/>
            </a:pPr>
            <a:r>
              <a:rPr lang="fr-FR" dirty="0"/>
              <a:t>(93 lignes de code python)</a:t>
            </a:r>
          </a:p>
        </p:txBody>
      </p:sp>
    </p:spTree>
    <p:extLst>
      <p:ext uri="{BB962C8B-B14F-4D97-AF65-F5344CB8AC3E}">
        <p14:creationId xmlns:p14="http://schemas.microsoft.com/office/powerpoint/2010/main" val="383790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49F8E9D7-7C48-3B16-03FE-2CCB2346D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6" y="2293126"/>
                <a:ext cx="10890730" cy="364277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400" b="1" dirty="0"/>
                  <a:t>Monte Carlo ou </a:t>
                </a:r>
                <a:r>
                  <a:rPr lang="fr-FR" dirty="0"/>
                  <a:t>recherche aléatoire des paramètres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b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cout = 1e9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theta =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=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Boucle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1 à 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𝜃</m:t>
                    </m:r>
                  </m:oMath>
                </a14:m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random() * 180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random() *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 =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Pour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chaque fracture f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 = c + calculCout( f, tenseur(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𝜃</m:t>
                    </m:r>
                  </m:oMath>
                </a14:m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boucle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 = c / (nombre de fractures)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 &lt; cout alors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cout = c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theta =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𝜃</m:t>
                    </m:r>
                  </m:oMath>
                </a14:m>
                <a:endParaRPr lang="fr-F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k =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endParaRPr lang="fr-F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test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boucle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Afficher 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meilleur résultat (theta, k)</a:t>
                </a:r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49F8E9D7-7C48-3B16-03FE-2CCB2346D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6" y="2293126"/>
                <a:ext cx="10890730" cy="3642778"/>
              </a:xfrm>
              <a:blipFill>
                <a:blip r:embed="rId3"/>
                <a:stretch>
                  <a:fillRect l="-816" t="-17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543E22E3-7340-C31B-A892-90E349AFF36C}"/>
                  </a:ext>
                </a:extLst>
              </p:cNvPr>
              <p:cNvSpPr txBox="1"/>
              <p:nvPr/>
            </p:nvSpPr>
            <p:spPr>
              <a:xfrm>
                <a:off x="7639328" y="1459233"/>
                <a:ext cx="449395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fr-FR" sz="1400" dirty="0"/>
                  <a:t>On tire aléatoirement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400" dirty="0"/>
                  <a:t> possibilités dans cet espace de paramètres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400" dirty="0"/>
                  <a:t>Pour chaque possibilité, on calcule le coût moyen associé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400" dirty="0"/>
                  <a:t>On retient la meilleur possibilité (coût le plus bas)</a:t>
                </a: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543E22E3-7340-C31B-A892-90E349AFF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328" y="1459233"/>
                <a:ext cx="4493958" cy="1169551"/>
              </a:xfrm>
              <a:prstGeom prst="rect">
                <a:avLst/>
              </a:prstGeom>
              <a:blipFill>
                <a:blip r:embed="rId4"/>
                <a:stretch>
                  <a:fillRect l="-282" r="-1127" b="-53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71FDBCE9-FD05-4C60-BAEE-56AD45A42F18}"/>
              </a:ext>
            </a:extLst>
          </p:cNvPr>
          <p:cNvGrpSpPr/>
          <p:nvPr/>
        </p:nvGrpSpPr>
        <p:grpSpPr>
          <a:xfrm>
            <a:off x="7118477" y="2612707"/>
            <a:ext cx="4646669" cy="4066080"/>
            <a:chOff x="7001801" y="1923795"/>
            <a:chExt cx="4646669" cy="406608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1AF6858-DEAE-A891-222B-72F852207D9E}"/>
                </a:ext>
              </a:extLst>
            </p:cNvPr>
            <p:cNvCxnSpPr/>
            <p:nvPr/>
          </p:nvCxnSpPr>
          <p:spPr>
            <a:xfrm>
              <a:off x="7551174" y="2293126"/>
              <a:ext cx="0" cy="3419416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2333E82-078D-B769-BCCA-FBF56FED8EFF}"/>
                </a:ext>
              </a:extLst>
            </p:cNvPr>
            <p:cNvCxnSpPr>
              <a:cxnSpLocks/>
            </p:cNvCxnSpPr>
            <p:nvPr/>
          </p:nvCxnSpPr>
          <p:spPr>
            <a:xfrm>
              <a:off x="7551174" y="5712542"/>
              <a:ext cx="374609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4A4E514-B617-3621-042B-EBFAC430F468}"/>
                    </a:ext>
                  </a:extLst>
                </p:cNvPr>
                <p:cNvSpPr txBox="1"/>
                <p:nvPr/>
              </p:nvSpPr>
              <p:spPr>
                <a:xfrm>
                  <a:off x="7354533" y="1923795"/>
                  <a:ext cx="39328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𝜃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4A4E514-B617-3621-042B-EBFAC430F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533" y="1923795"/>
                  <a:ext cx="39328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63063945-B8A2-3A55-6ED5-5ED8C09371EE}"/>
                    </a:ext>
                  </a:extLst>
                </p:cNvPr>
                <p:cNvSpPr txBox="1"/>
                <p:nvPr/>
              </p:nvSpPr>
              <p:spPr>
                <a:xfrm>
                  <a:off x="11255189" y="5527876"/>
                  <a:ext cx="39328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63063945-B8A2-3A55-6ED5-5ED8C0937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5189" y="5527876"/>
                  <a:ext cx="3932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4C0DD34-4AEA-8BE8-93BB-07DB1BC3F8ED}"/>
                </a:ext>
              </a:extLst>
            </p:cNvPr>
            <p:cNvSpPr/>
            <p:nvPr/>
          </p:nvSpPr>
          <p:spPr>
            <a:xfrm>
              <a:off x="8249265" y="3333139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050EC0E-063C-D9E6-F471-B0A3D9FA5F44}"/>
                </a:ext>
              </a:extLst>
            </p:cNvPr>
            <p:cNvSpPr/>
            <p:nvPr/>
          </p:nvSpPr>
          <p:spPr>
            <a:xfrm>
              <a:off x="7887930" y="3451128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CF4FEC9-3C6A-31BF-AA7D-BE67B75A6801}"/>
                </a:ext>
              </a:extLst>
            </p:cNvPr>
            <p:cNvSpPr/>
            <p:nvPr/>
          </p:nvSpPr>
          <p:spPr>
            <a:xfrm>
              <a:off x="9630697" y="3480624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5BE9452-44EE-3659-4B16-8F6A0C09494F}"/>
                </a:ext>
              </a:extLst>
            </p:cNvPr>
            <p:cNvSpPr/>
            <p:nvPr/>
          </p:nvSpPr>
          <p:spPr>
            <a:xfrm>
              <a:off x="8342672" y="3978253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B71E0C7-300A-94B2-2856-2238DA73DD7C}"/>
                </a:ext>
              </a:extLst>
            </p:cNvPr>
            <p:cNvSpPr/>
            <p:nvPr/>
          </p:nvSpPr>
          <p:spPr>
            <a:xfrm>
              <a:off x="9257072" y="4879259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4B0FAC6-4250-C19A-718D-3E76DCA686E6}"/>
                </a:ext>
              </a:extLst>
            </p:cNvPr>
            <p:cNvSpPr/>
            <p:nvPr/>
          </p:nvSpPr>
          <p:spPr>
            <a:xfrm>
              <a:off x="10643422" y="5277144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C37845B-9F1A-6570-88C7-2254537DC7A7}"/>
                </a:ext>
              </a:extLst>
            </p:cNvPr>
            <p:cNvSpPr/>
            <p:nvPr/>
          </p:nvSpPr>
          <p:spPr>
            <a:xfrm>
              <a:off x="8691716" y="5600545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3CAC4C6-743E-BDC0-82B3-AD3AAD1926A0}"/>
                </a:ext>
              </a:extLst>
            </p:cNvPr>
            <p:cNvSpPr/>
            <p:nvPr/>
          </p:nvSpPr>
          <p:spPr>
            <a:xfrm>
              <a:off x="8551607" y="4085018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7EB07AF-55E5-0D05-991C-2E3099FB77B9}"/>
                </a:ext>
              </a:extLst>
            </p:cNvPr>
            <p:cNvSpPr/>
            <p:nvPr/>
          </p:nvSpPr>
          <p:spPr>
            <a:xfrm>
              <a:off x="10761695" y="5413830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7831FBE-4CA6-6940-7D9A-D8E7699CD4C2}"/>
                </a:ext>
              </a:extLst>
            </p:cNvPr>
            <p:cNvSpPr/>
            <p:nvPr/>
          </p:nvSpPr>
          <p:spPr>
            <a:xfrm>
              <a:off x="9620865" y="4144297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A74235E-BD96-53B2-4284-364E0C1BE4BD}"/>
                </a:ext>
              </a:extLst>
            </p:cNvPr>
            <p:cNvSpPr/>
            <p:nvPr/>
          </p:nvSpPr>
          <p:spPr>
            <a:xfrm>
              <a:off x="7956755" y="4640827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180D850-456E-50F7-694C-1DFAD9C24977}"/>
                </a:ext>
              </a:extLst>
            </p:cNvPr>
            <p:cNvSpPr/>
            <p:nvPr/>
          </p:nvSpPr>
          <p:spPr>
            <a:xfrm>
              <a:off x="10722078" y="3807297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7B92873-70CC-E3B8-3A03-F1F4817724FB}"/>
                    </a:ext>
                  </a:extLst>
                </p:cNvPr>
                <p:cNvSpPr txBox="1"/>
                <p:nvPr/>
              </p:nvSpPr>
              <p:spPr>
                <a:xfrm>
                  <a:off x="7001801" y="2529100"/>
                  <a:ext cx="59853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180°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7B92873-70CC-E3B8-3A03-F1F481772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1801" y="2529100"/>
                  <a:ext cx="59853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200D0E69-460E-CB32-F7C5-38AFC8E963F0}"/>
                    </a:ext>
                  </a:extLst>
                </p:cNvPr>
                <p:cNvSpPr txBox="1"/>
                <p:nvPr/>
              </p:nvSpPr>
              <p:spPr>
                <a:xfrm>
                  <a:off x="7104428" y="5528070"/>
                  <a:ext cx="59853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0°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200D0E69-460E-CB32-F7C5-38AFC8E96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428" y="5528070"/>
                  <a:ext cx="59853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674F4089-F3E8-E07F-2893-3F462D8DACF3}"/>
                    </a:ext>
                  </a:extLst>
                </p:cNvPr>
                <p:cNvSpPr txBox="1"/>
                <p:nvPr/>
              </p:nvSpPr>
              <p:spPr>
                <a:xfrm>
                  <a:off x="7301691" y="5677253"/>
                  <a:ext cx="59853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674F4089-F3E8-E07F-2893-3F462D8DA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691" y="5677253"/>
                  <a:ext cx="59853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A55E0C90-6207-4066-B458-97CC5B58EC60}"/>
                    </a:ext>
                  </a:extLst>
                </p:cNvPr>
                <p:cNvSpPr txBox="1"/>
                <p:nvPr/>
              </p:nvSpPr>
              <p:spPr>
                <a:xfrm>
                  <a:off x="10617530" y="5682098"/>
                  <a:ext cx="59853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A55E0C90-6207-4066-B458-97CC5B58E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7530" y="5682098"/>
                  <a:ext cx="59853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9C0CDE3-B8CD-6059-5F45-9C1377E291D0}"/>
                </a:ext>
              </a:extLst>
            </p:cNvPr>
            <p:cNvCxnSpPr>
              <a:cxnSpLocks/>
            </p:cNvCxnSpPr>
            <p:nvPr/>
          </p:nvCxnSpPr>
          <p:spPr>
            <a:xfrm>
              <a:off x="7551171" y="2662457"/>
              <a:ext cx="336784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3230B6A-ECF5-1466-AC48-36C63E78A718}"/>
                </a:ext>
              </a:extLst>
            </p:cNvPr>
            <p:cNvCxnSpPr>
              <a:cxnSpLocks/>
            </p:cNvCxnSpPr>
            <p:nvPr/>
          </p:nvCxnSpPr>
          <p:spPr>
            <a:xfrm>
              <a:off x="10917818" y="2662459"/>
              <a:ext cx="0" cy="3053061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0FBB6192-B0A7-5743-8897-C190B6C5D582}"/>
              </a:ext>
            </a:extLst>
          </p:cNvPr>
          <p:cNvSpPr txBox="1"/>
          <p:nvPr/>
        </p:nvSpPr>
        <p:spPr>
          <a:xfrm>
            <a:off x="700634" y="1886611"/>
            <a:ext cx="1306768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393443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8940D-D55E-D893-D2C4-37C49CCB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pic>
        <p:nvPicPr>
          <p:cNvPr id="4" name="Image 3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E46708A2-F7CF-F3B0-89A6-35D2FA4F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481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14BFB-5528-6EB5-1342-6C0430C9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boucles</a:t>
            </a:r>
          </a:p>
        </p:txBody>
      </p:sp>
      <p:pic>
        <p:nvPicPr>
          <p:cNvPr id="4" name="Image 3" descr="Une image contenant texte, Police, capture d’écran, horloge&#10;&#10;Description générée automatiquement">
            <a:extLst>
              <a:ext uri="{FF2B5EF4-FFF2-40B4-BE49-F238E27FC236}">
                <a16:creationId xmlns:a16="http://schemas.microsoft.com/office/drawing/2014/main" id="{82CD595E-D16F-74AF-D214-498E5CD5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124200" cy="10287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64DD6B-6DD5-1F02-9BFE-61069C8A6D7C}"/>
              </a:ext>
            </a:extLst>
          </p:cNvPr>
          <p:cNvSpPr txBox="1"/>
          <p:nvPr/>
        </p:nvSpPr>
        <p:spPr>
          <a:xfrm>
            <a:off x="838200" y="3128407"/>
            <a:ext cx="6096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b="1" dirty="0"/>
              <a:t>Les boucles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Elles servent à faire varier une variable d’une valeur de départ, vers une valeur d’arrivée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Elles servent à </a:t>
            </a:r>
            <a:r>
              <a:rPr lang="fr-FR" b="1" dirty="0"/>
              <a:t>itérer </a:t>
            </a:r>
            <a:r>
              <a:rPr lang="fr-FR" dirty="0"/>
              <a:t>sur des tableaux…</a:t>
            </a:r>
          </a:p>
        </p:txBody>
      </p:sp>
    </p:spTree>
    <p:extLst>
      <p:ext uri="{BB962C8B-B14F-4D97-AF65-F5344CB8AC3E}">
        <p14:creationId xmlns:p14="http://schemas.microsoft.com/office/powerpoint/2010/main" val="326444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5C054-505C-7BB0-D6D2-F0C215B5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 conditionnelle</a:t>
            </a:r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B3BCB56-100D-FD9D-E5BC-41496CAA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92" y="1690688"/>
            <a:ext cx="2463800" cy="24638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329363D-0124-DE25-9E5E-A6C2417E578E}"/>
              </a:ext>
            </a:extLst>
          </p:cNvPr>
          <p:cNvSpPr txBox="1"/>
          <p:nvPr/>
        </p:nvSpPr>
        <p:spPr>
          <a:xfrm>
            <a:off x="927892" y="4525944"/>
            <a:ext cx="75285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b="1" dirty="0"/>
              <a:t>Instruction conditionnelle</a:t>
            </a:r>
          </a:p>
          <a:p>
            <a:pPr marL="0" indent="0">
              <a:buNone/>
            </a:pPr>
            <a:r>
              <a:rPr lang="fr-FR" dirty="0"/>
              <a:t>Effectuer différents calculs ou actions, en fonction de l'évaluation d'une condition booléenne, à savoir vraie ou fausse.</a:t>
            </a:r>
          </a:p>
        </p:txBody>
      </p:sp>
    </p:spTree>
    <p:extLst>
      <p:ext uri="{BB962C8B-B14F-4D97-AF65-F5344CB8AC3E}">
        <p14:creationId xmlns:p14="http://schemas.microsoft.com/office/powerpoint/2010/main" val="166707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652FE-807C-535E-2F87-CC4C46AE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pic>
        <p:nvPicPr>
          <p:cNvPr id="4" name="Image 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81BFF728-EDA4-EBCF-B468-F7EBAA6E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854" y="1690688"/>
            <a:ext cx="4419600" cy="800100"/>
          </a:xfrm>
          <a:prstGeom prst="rect">
            <a:avLst/>
          </a:prstGeom>
        </p:spPr>
      </p:pic>
      <p:pic>
        <p:nvPicPr>
          <p:cNvPr id="5" name="Image 4" descr="Une image contenant Police, texte, capture d’écran, horloge&#10;&#10;Description générée automatiquement">
            <a:extLst>
              <a:ext uri="{FF2B5EF4-FFF2-40B4-BE49-F238E27FC236}">
                <a16:creationId xmlns:a16="http://schemas.microsoft.com/office/drawing/2014/main" id="{C26AAC8D-399A-5C49-8003-06BFEFD93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2095500" cy="800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8C79716-0D99-8AA1-0683-FC93C7577A85}"/>
              </a:ext>
            </a:extLst>
          </p:cNvPr>
          <p:cNvSpPr txBox="1"/>
          <p:nvPr/>
        </p:nvSpPr>
        <p:spPr>
          <a:xfrm>
            <a:off x="1203263" y="2670237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Python &lt; 3.5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F62839-6E82-0787-EDB3-2A9C4866D293}"/>
              </a:ext>
            </a:extLst>
          </p:cNvPr>
          <p:cNvSpPr txBox="1"/>
          <p:nvPr/>
        </p:nvSpPr>
        <p:spPr>
          <a:xfrm>
            <a:off x="5692967" y="2670237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Python </a:t>
            </a:r>
            <a:r>
              <a:rPr lang="fr-FR" dirty="0">
                <a:sym typeface="Wingdings" pitchFamily="2" charset="2"/>
              </a:rPr>
              <a:t>&gt; 3.5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A4E2BB-BEBC-3893-2C9D-E5248DD79216}"/>
              </a:ext>
            </a:extLst>
          </p:cNvPr>
          <p:cNvSpPr txBox="1"/>
          <p:nvPr/>
        </p:nvSpPr>
        <p:spPr>
          <a:xfrm>
            <a:off x="838200" y="3555127"/>
            <a:ext cx="10002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b="1" dirty="0"/>
              <a:t>Les fonctions (</a:t>
            </a:r>
            <a:r>
              <a:rPr lang="fr-FR" sz="2000" dirty="0"/>
              <a:t>mais aussi les </a:t>
            </a:r>
            <a:r>
              <a:rPr lang="fr-FR" sz="2000" b="1" dirty="0"/>
              <a:t>lambda)</a:t>
            </a:r>
            <a:br>
              <a:rPr lang="fr-FR" sz="2000" b="1" dirty="0"/>
            </a:br>
            <a:endParaRPr lang="fr-FR" sz="2000" b="1" dirty="0"/>
          </a:p>
          <a:p>
            <a:pPr marL="0" indent="0">
              <a:buNone/>
            </a:pPr>
            <a:r>
              <a:rPr lang="fr-FR" dirty="0"/>
              <a:t>Encapsule une </a:t>
            </a:r>
            <a:r>
              <a:rPr lang="fr-FR" b="1" dirty="0"/>
              <a:t>partie de code </a:t>
            </a:r>
            <a:r>
              <a:rPr lang="fr-FR" dirty="0"/>
              <a:t>effectuant un </a:t>
            </a:r>
            <a:r>
              <a:rPr lang="fr-FR" b="1" dirty="0"/>
              <a:t>traitement spécifique </a:t>
            </a:r>
            <a:r>
              <a:rPr lang="fr-FR" dirty="0"/>
              <a:t>bien identifié et relativement </a:t>
            </a:r>
            <a:r>
              <a:rPr lang="fr-FR" b="1" dirty="0"/>
              <a:t>indépendant </a:t>
            </a:r>
            <a:r>
              <a:rPr lang="fr-FR" dirty="0"/>
              <a:t>du reste du code.</a:t>
            </a:r>
          </a:p>
        </p:txBody>
      </p:sp>
    </p:spTree>
    <p:extLst>
      <p:ext uri="{BB962C8B-B14F-4D97-AF65-F5344CB8AC3E}">
        <p14:creationId xmlns:p14="http://schemas.microsoft.com/office/powerpoint/2010/main" val="40951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652FE-807C-535E-2F87-CC4C46AE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(suite)</a:t>
            </a:r>
          </a:p>
        </p:txBody>
      </p:sp>
      <p:pic>
        <p:nvPicPr>
          <p:cNvPr id="3" name="Image 2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CAA485C4-C87F-F4A9-1D5F-53E40A9F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374900" cy="18288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7A199D2-3ED2-14DC-6760-20CCF479F7AD}"/>
              </a:ext>
            </a:extLst>
          </p:cNvPr>
          <p:cNvSpPr txBox="1"/>
          <p:nvPr/>
        </p:nvSpPr>
        <p:spPr>
          <a:xfrm>
            <a:off x="838200" y="3966983"/>
            <a:ext cx="752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lambda est une sorte de fonction </a:t>
            </a:r>
            <a:r>
              <a:rPr lang="fr-FR" b="1" i="1" dirty="0"/>
              <a:t>inline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Le choix entre les fonctions </a:t>
            </a:r>
            <a:r>
              <a:rPr lang="fr-FR" b="1" dirty="0"/>
              <a:t>lambda </a:t>
            </a:r>
            <a:r>
              <a:rPr lang="fr-FR" dirty="0"/>
              <a:t>et </a:t>
            </a:r>
            <a:r>
              <a:rPr lang="fr-FR" b="1" dirty="0"/>
              <a:t>régulière </a:t>
            </a:r>
            <a:r>
              <a:rPr lang="fr-FR" dirty="0"/>
              <a:t>est surtout une question de style et de lisibilité, car finalement, le résultat est le même</a:t>
            </a:r>
          </a:p>
        </p:txBody>
      </p:sp>
    </p:spTree>
    <p:extLst>
      <p:ext uri="{BB962C8B-B14F-4D97-AF65-F5344CB8AC3E}">
        <p14:creationId xmlns:p14="http://schemas.microsoft.com/office/powerpoint/2010/main" val="421688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42DD0C-873A-8132-C5CA-22E0CF23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0"/>
          <a:stretch/>
        </p:blipFill>
        <p:spPr bwMode="auto">
          <a:xfrm>
            <a:off x="800100" y="1607611"/>
            <a:ext cx="5313846" cy="44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84F8783-AC15-F7D0-902F-B0EDADC32DA6}"/>
              </a:ext>
            </a:extLst>
          </p:cNvPr>
          <p:cNvSpPr txBox="1"/>
          <p:nvPr/>
        </p:nvSpPr>
        <p:spPr>
          <a:xfrm>
            <a:off x="6574420" y="2152891"/>
            <a:ext cx="51970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la dalle des Matelles, </a:t>
            </a:r>
            <a:r>
              <a:rPr lang="fr-FR" b="1" dirty="0"/>
              <a:t>on observe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Des failles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Des structures secondaires (joints et stylolites)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On suppose des structures secondaires ont été créées parce que les failles ont joué, c’est-à-dire qu’elles ont été générées dans le champs perturbé des failles qui ont glissées.</a:t>
            </a:r>
          </a:p>
          <a:p>
            <a:endParaRPr lang="fr-FR" dirty="0"/>
          </a:p>
          <a:p>
            <a:r>
              <a:rPr lang="fr-FR" i="1" dirty="0"/>
              <a:t>En utilisant l’orientation des structures secondaires observées (2D), retrouver les contraintes (orientation, magnitudes) qui ont permis aux failles de glisser (et donc de générer ses structures secondaires) ?</a:t>
            </a:r>
          </a:p>
        </p:txBody>
      </p:sp>
    </p:spTree>
    <p:extLst>
      <p:ext uri="{BB962C8B-B14F-4D97-AF65-F5344CB8AC3E}">
        <p14:creationId xmlns:p14="http://schemas.microsoft.com/office/powerpoint/2010/main" val="128018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C0B5D7FE-64E2-DCCA-5D71-520D13C7EBA3}"/>
              </a:ext>
            </a:extLst>
          </p:cNvPr>
          <p:cNvGrpSpPr/>
          <p:nvPr/>
        </p:nvGrpSpPr>
        <p:grpSpPr>
          <a:xfrm>
            <a:off x="1590878" y="1785518"/>
            <a:ext cx="9010244" cy="4150386"/>
            <a:chOff x="1590878" y="1785518"/>
            <a:chExt cx="9010244" cy="41503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542DD0C-873A-8132-C5CA-22E0CF2328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71" t="3174" r="31544" b="43962"/>
            <a:stretch/>
          </p:blipFill>
          <p:spPr bwMode="auto">
            <a:xfrm rot="5400000">
              <a:off x="4020807" y="-644411"/>
              <a:ext cx="4150386" cy="901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lèche vers le bas 2">
              <a:extLst>
                <a:ext uri="{FF2B5EF4-FFF2-40B4-BE49-F238E27FC236}">
                  <a16:creationId xmlns:a16="http://schemas.microsoft.com/office/drawing/2014/main" id="{582026AD-9503-8129-25D2-03C2E61901FC}"/>
                </a:ext>
              </a:extLst>
            </p:cNvPr>
            <p:cNvSpPr/>
            <p:nvPr/>
          </p:nvSpPr>
          <p:spPr>
            <a:xfrm rot="16200000">
              <a:off x="3669652" y="5301681"/>
              <a:ext cx="299988" cy="576827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84E81B9D-E5F8-E2D6-CF1F-4E0B1A15C0D4}"/>
                </a:ext>
              </a:extLst>
            </p:cNvPr>
            <p:cNvSpPr txBox="1"/>
            <p:nvPr/>
          </p:nvSpPr>
          <p:spPr>
            <a:xfrm>
              <a:off x="4108060" y="5328484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091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828</Words>
  <Application>Microsoft Macintosh PowerPoint</Application>
  <PresentationFormat>Grand écran</PresentationFormat>
  <Paragraphs>167</Paragraphs>
  <Slides>20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Thème Office</vt:lpstr>
      <vt:lpstr>Initiation à Python 3  Frantz Maerten BRGM</vt:lpstr>
      <vt:lpstr>Initiation à Python 3</vt:lpstr>
      <vt:lpstr>Les variables</vt:lpstr>
      <vt:lpstr>Les boucles</vt:lpstr>
      <vt:lpstr>Instruction conditionnelle</vt:lpstr>
      <vt:lpstr>Les fonctions</vt:lpstr>
      <vt:lpstr>Les fonctions (suite)</vt:lpstr>
      <vt:lpstr>Inversion des contraintes tectoniques</vt:lpstr>
      <vt:lpstr>Inversion des contraintes tectoniques</vt:lpstr>
      <vt:lpstr>Math functions in 2D</vt:lpstr>
      <vt:lpstr>Inversion des contraintes tectoniques</vt:lpstr>
      <vt:lpstr>Inversion des contraintes tectoniques</vt:lpstr>
      <vt:lpstr>Inversion des contraintes tectoniques</vt:lpstr>
      <vt:lpstr>Inversion des contraintes tectoniques</vt:lpstr>
      <vt:lpstr>Inversion des contraintes tectoniques</vt:lpstr>
      <vt:lpstr>Inversion des contraintes tectoniques</vt:lpstr>
      <vt:lpstr>Inversion des contraintes tectoniques</vt:lpstr>
      <vt:lpstr>Inversion des contraintes tectoniques</vt:lpstr>
      <vt:lpstr>Inversion des contraintes tectoniques</vt:lpstr>
      <vt:lpstr>Inversion des contraintes tectoniques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à Python </dc:title>
  <dc:creator>frantz maerten</dc:creator>
  <cp:lastModifiedBy>frantz maerten</cp:lastModifiedBy>
  <cp:revision>53</cp:revision>
  <dcterms:created xsi:type="dcterms:W3CDTF">2025-01-05T09:16:07Z</dcterms:created>
  <dcterms:modified xsi:type="dcterms:W3CDTF">2025-03-13T14:33:49Z</dcterms:modified>
</cp:coreProperties>
</file>