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8" r:id="rId3"/>
    <p:sldId id="257" r:id="rId4"/>
    <p:sldId id="284" r:id="rId5"/>
    <p:sldId id="259" r:id="rId6"/>
    <p:sldId id="260" r:id="rId7"/>
    <p:sldId id="261" r:id="rId8"/>
    <p:sldId id="262" r:id="rId9"/>
    <p:sldId id="263" r:id="rId10"/>
    <p:sldId id="264" r:id="rId11"/>
    <p:sldId id="265" r:id="rId12"/>
    <p:sldId id="278" r:id="rId13"/>
    <p:sldId id="277" r:id="rId14"/>
    <p:sldId id="286" r:id="rId15"/>
    <p:sldId id="285" r:id="rId16"/>
    <p:sldId id="266" r:id="rId17"/>
    <p:sldId id="273" r:id="rId18"/>
    <p:sldId id="272" r:id="rId19"/>
    <p:sldId id="274" r:id="rId20"/>
    <p:sldId id="281" r:id="rId21"/>
    <p:sldId id="282" r:id="rId22"/>
    <p:sldId id="283" r:id="rId23"/>
    <p:sldId id="269" r:id="rId24"/>
    <p:sldId id="270" r:id="rId25"/>
    <p:sldId id="271" r:id="rId26"/>
    <p:sldId id="275" r:id="rId27"/>
    <p:sldId id="280" r:id="rId28"/>
    <p:sldId id="289" r:id="rId29"/>
    <p:sldId id="276" r:id="rId30"/>
    <p:sldId id="279" r:id="rId31"/>
    <p:sldId id="288" r:id="rId32"/>
    <p:sldId id="290" r:id="rId33"/>
    <p:sldId id="291" r:id="rId34"/>
    <p:sldId id="292" r:id="rId35"/>
    <p:sldId id="293" r:id="rId36"/>
    <p:sldId id="294" r:id="rId37"/>
    <p:sldId id="296" r:id="rId38"/>
    <p:sldId id="299" r:id="rId39"/>
    <p:sldId id="297" r:id="rId40"/>
    <p:sldId id="295" r:id="rId41"/>
    <p:sldId id="298" r:id="rId42"/>
    <p:sldId id="287" r:id="rId43"/>
    <p:sldId id="268"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9"/>
    <p:restoredTop sz="97046"/>
  </p:normalViewPr>
  <p:slideViewPr>
    <p:cSldViewPr snapToGrid="0">
      <p:cViewPr>
        <p:scale>
          <a:sx n="124" d="100"/>
          <a:sy n="124" d="100"/>
        </p:scale>
        <p:origin x="272"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2/24/24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96328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2/24/24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8321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2/24/24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55987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2/24/24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4378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2/24/24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80600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2/24/24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27296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2/24/24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46108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2/24/24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17462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2/24/24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6461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2/24/24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39905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2/24/24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71772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2/24/24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21039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xaliphoste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www.python.org/" TargetMode="External"/><Relationship Id="rId5" Type="http://schemas.openxmlformats.org/officeDocument/2006/relationships/hyperlink" Target="https://deno.com/" TargetMode="External"/><Relationship Id="rId4" Type="http://schemas.openxmlformats.org/officeDocument/2006/relationships/hyperlink" Target="https://nodejs.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Vue de dessus de l'espace de travail vert menthe avec ordinateur portable, café, bloc-notes, stylo, lunettes et souris">
            <a:extLst>
              <a:ext uri="{FF2B5EF4-FFF2-40B4-BE49-F238E27FC236}">
                <a16:creationId xmlns:a16="http://schemas.microsoft.com/office/drawing/2014/main" id="{043D225D-BE6D-A05B-07F3-B4979B808CA2}"/>
              </a:ext>
            </a:extLst>
          </p:cNvPr>
          <p:cNvPicPr>
            <a:picLocks noChangeAspect="1"/>
          </p:cNvPicPr>
          <p:nvPr/>
        </p:nvPicPr>
        <p:blipFill rotWithShape="1">
          <a:blip r:embed="rId2"/>
          <a:srcRect r="52533" b="-1"/>
          <a:stretch/>
        </p:blipFill>
        <p:spPr>
          <a:xfrm>
            <a:off x="1" y="10"/>
            <a:ext cx="4876799" cy="6857989"/>
          </a:xfrm>
          <a:prstGeom prst="rect">
            <a:avLst/>
          </a:prstGeom>
        </p:spPr>
      </p:pic>
      <p:sp>
        <p:nvSpPr>
          <p:cNvPr id="2" name="Titre 1">
            <a:extLst>
              <a:ext uri="{FF2B5EF4-FFF2-40B4-BE49-F238E27FC236}">
                <a16:creationId xmlns:a16="http://schemas.microsoft.com/office/drawing/2014/main" id="{67E51DA2-5EA2-135E-5322-1A83F484F525}"/>
              </a:ext>
            </a:extLst>
          </p:cNvPr>
          <p:cNvSpPr>
            <a:spLocks noGrp="1"/>
          </p:cNvSpPr>
          <p:nvPr>
            <p:ph type="ctrTitle"/>
          </p:nvPr>
        </p:nvSpPr>
        <p:spPr>
          <a:xfrm>
            <a:off x="5604552" y="871758"/>
            <a:ext cx="5825448" cy="3871143"/>
          </a:xfrm>
        </p:spPr>
        <p:txBody>
          <a:bodyPr>
            <a:normAutofit/>
          </a:bodyPr>
          <a:lstStyle/>
          <a:p>
            <a:r>
              <a:rPr lang="fr-FR" dirty="0"/>
              <a:t>Initiation à la programmation moderne</a:t>
            </a:r>
          </a:p>
        </p:txBody>
      </p:sp>
      <p:sp>
        <p:nvSpPr>
          <p:cNvPr id="3" name="Sous-titre 2">
            <a:extLst>
              <a:ext uri="{FF2B5EF4-FFF2-40B4-BE49-F238E27FC236}">
                <a16:creationId xmlns:a16="http://schemas.microsoft.com/office/drawing/2014/main" id="{CA3ACC82-D6F5-2AE7-2F1F-AA18E9DF6A62}"/>
              </a:ext>
            </a:extLst>
          </p:cNvPr>
          <p:cNvSpPr>
            <a:spLocks noGrp="1"/>
          </p:cNvSpPr>
          <p:nvPr>
            <p:ph type="subTitle" idx="1"/>
          </p:nvPr>
        </p:nvSpPr>
        <p:spPr>
          <a:xfrm>
            <a:off x="5078896" y="4785543"/>
            <a:ext cx="6828182" cy="1005657"/>
          </a:xfrm>
        </p:spPr>
        <p:txBody>
          <a:bodyPr>
            <a:normAutofit/>
          </a:bodyPr>
          <a:lstStyle/>
          <a:p>
            <a:r>
              <a:rPr lang="fr-FR" dirty="0"/>
              <a:t>Frantz Maerten (</a:t>
            </a:r>
            <a:r>
              <a:rPr lang="fr-FR" sz="1600" dirty="0">
                <a:latin typeface="Courier New" panose="02070309020205020404" pitchFamily="49" charset="0"/>
                <a:cs typeface="Courier New" panose="02070309020205020404" pitchFamily="49" charset="0"/>
                <a:hlinkClick r:id="rId3"/>
              </a:rPr>
              <a:t>https://github.com/xaliphostes</a:t>
            </a:r>
            <a:r>
              <a:rPr lang="fr-FR" dirty="0"/>
              <a:t>)</a:t>
            </a:r>
          </a:p>
          <a:p>
            <a:r>
              <a:rPr lang="fr-FR" dirty="0"/>
              <a:t>Février 2024</a:t>
            </a:r>
          </a:p>
        </p:txBody>
      </p:sp>
    </p:spTree>
    <p:extLst>
      <p:ext uri="{BB962C8B-B14F-4D97-AF65-F5344CB8AC3E}">
        <p14:creationId xmlns:p14="http://schemas.microsoft.com/office/powerpoint/2010/main" val="28353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ED031-CB49-E0F9-2CAD-03CAFEC14BF9}"/>
              </a:ext>
            </a:extLst>
          </p:cNvPr>
          <p:cNvSpPr>
            <a:spLocks noGrp="1"/>
          </p:cNvSpPr>
          <p:nvPr>
            <p:ph type="title"/>
          </p:nvPr>
        </p:nvSpPr>
        <p:spPr/>
        <p:txBody>
          <a:bodyPr/>
          <a:lstStyle/>
          <a:p>
            <a:r>
              <a:rPr lang="fr-FR" dirty="0"/>
              <a:t>Développement de logiciels : académique versus industriel</a:t>
            </a:r>
          </a:p>
        </p:txBody>
      </p:sp>
      <p:sp>
        <p:nvSpPr>
          <p:cNvPr id="3" name="Espace réservé du contenu 2">
            <a:extLst>
              <a:ext uri="{FF2B5EF4-FFF2-40B4-BE49-F238E27FC236}">
                <a16:creationId xmlns:a16="http://schemas.microsoft.com/office/drawing/2014/main" id="{E373E150-7CB8-B0B9-13E5-90FA8C450910}"/>
              </a:ext>
            </a:extLst>
          </p:cNvPr>
          <p:cNvSpPr>
            <a:spLocks noGrp="1"/>
          </p:cNvSpPr>
          <p:nvPr>
            <p:ph idx="1"/>
          </p:nvPr>
        </p:nvSpPr>
        <p:spPr/>
        <p:txBody>
          <a:bodyPr/>
          <a:lstStyle/>
          <a:p>
            <a:pPr marL="0" indent="0">
              <a:buNone/>
            </a:pPr>
            <a:r>
              <a:rPr lang="fr-FR" dirty="0"/>
              <a:t>Il existe plusieurs différences en termes de contraintes entre le développement de logiciels académiques et industriels :</a:t>
            </a:r>
          </a:p>
          <a:p>
            <a:r>
              <a:rPr lang="fr-FR" dirty="0"/>
              <a:t>Objectifs et finalités</a:t>
            </a:r>
          </a:p>
          <a:p>
            <a:r>
              <a:rPr lang="fr-FR" dirty="0"/>
              <a:t>Contraintes de temps </a:t>
            </a:r>
          </a:p>
          <a:p>
            <a:r>
              <a:rPr lang="fr-FR" dirty="0"/>
              <a:t>Qualité et fiabilité</a:t>
            </a:r>
          </a:p>
          <a:p>
            <a:r>
              <a:rPr lang="fr-FR" dirty="0"/>
              <a:t>Maintenance et support</a:t>
            </a:r>
          </a:p>
          <a:p>
            <a:r>
              <a:rPr lang="fr-FR" b="1" dirty="0"/>
              <a:t>Sécurité et confidentialité</a:t>
            </a:r>
          </a:p>
        </p:txBody>
      </p:sp>
      <p:sp>
        <p:nvSpPr>
          <p:cNvPr id="6" name="Espace réservé du numéro de diapositive 5">
            <a:extLst>
              <a:ext uri="{FF2B5EF4-FFF2-40B4-BE49-F238E27FC236}">
                <a16:creationId xmlns:a16="http://schemas.microsoft.com/office/drawing/2014/main" id="{651A2019-DB67-31F4-2C65-8815F133C688}"/>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4" name="ZoneTexte 3">
            <a:extLst>
              <a:ext uri="{FF2B5EF4-FFF2-40B4-BE49-F238E27FC236}">
                <a16:creationId xmlns:a16="http://schemas.microsoft.com/office/drawing/2014/main" id="{E15B88D9-7E3C-946D-C9D6-501C22D0CD91}"/>
              </a:ext>
            </a:extLst>
          </p:cNvPr>
          <p:cNvSpPr txBox="1"/>
          <p:nvPr/>
        </p:nvSpPr>
        <p:spPr>
          <a:xfrm>
            <a:off x="4973653" y="2893318"/>
            <a:ext cx="6127335" cy="2308324"/>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Aca </a:t>
            </a:r>
            <a:r>
              <a:rPr lang="fr-FR" dirty="0">
                <a:latin typeface="Arial" panose="020B0604020202020204" pitchFamily="34" charset="0"/>
                <a:cs typeface="Arial" panose="020B0604020202020204" pitchFamily="34" charset="0"/>
              </a:rPr>
              <a:t>: </a:t>
            </a:r>
            <a:r>
              <a:rPr lang="fr-FR" dirty="0">
                <a:solidFill>
                  <a:srgbClr val="000000"/>
                </a:solidFill>
                <a:latin typeface="Arial" panose="020B0604020202020204" pitchFamily="34" charset="0"/>
                <a:cs typeface="Arial" panose="020B0604020202020204" pitchFamily="34" charset="0"/>
              </a:rPr>
              <a:t>b</a:t>
            </a:r>
            <a:r>
              <a:rPr lang="fr-FR" sz="1800" b="0" i="0" u="none" strike="noStrike" dirty="0">
                <a:solidFill>
                  <a:srgbClr val="000000"/>
                </a:solidFill>
                <a:effectLst/>
                <a:latin typeface="Arial" panose="020B0604020202020204" pitchFamily="34" charset="0"/>
              </a:rPr>
              <a:t>ien qu’elles soient importantes, les logiciels académiques peuvent parfois accorder moins d'attention à ces aspects</a:t>
            </a:r>
          </a:p>
          <a:p>
            <a:endParaRPr lang="fr-FR" dirty="0">
              <a:solidFill>
                <a:srgbClr val="000000"/>
              </a:solidFill>
              <a:latin typeface="Arial" panose="020B0604020202020204" pitchFamily="34" charset="0"/>
            </a:endParaRPr>
          </a:p>
          <a:p>
            <a:r>
              <a:rPr lang="fr-FR" b="1" dirty="0">
                <a:solidFill>
                  <a:srgbClr val="000000"/>
                </a:solidFill>
                <a:latin typeface="Arial" panose="020B0604020202020204" pitchFamily="34" charset="0"/>
              </a:rPr>
              <a:t>Indus </a:t>
            </a:r>
            <a:r>
              <a:rPr lang="fr-FR" dirty="0">
                <a:solidFill>
                  <a:srgbClr val="000000"/>
                </a:solidFill>
                <a:latin typeface="Arial" panose="020B0604020202020204" pitchFamily="34" charset="0"/>
              </a:rPr>
              <a:t>: </a:t>
            </a:r>
            <a:r>
              <a:rPr lang="fr-FR" sz="1800" b="0" i="0" u="none" strike="noStrike" dirty="0">
                <a:solidFill>
                  <a:srgbClr val="000000"/>
                </a:solidFill>
                <a:effectLst/>
                <a:latin typeface="Arial" panose="020B0604020202020204" pitchFamily="34" charset="0"/>
              </a:rPr>
              <a:t>la sécurité des données et la protection de la confidentialité sont des priorités absolues pour les logiciels industriels, en raison des risques pour les utilisateurs et les entreprises en cas de violation</a:t>
            </a:r>
            <a:endParaRPr lang="fr-FR" dirty="0"/>
          </a:p>
        </p:txBody>
      </p:sp>
    </p:spTree>
    <p:extLst>
      <p:ext uri="{BB962C8B-B14F-4D97-AF65-F5344CB8AC3E}">
        <p14:creationId xmlns:p14="http://schemas.microsoft.com/office/powerpoint/2010/main" val="179963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Compilé vs interprété vs transpilé</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r>
              <a:rPr lang="fr-FR" dirty="0"/>
              <a:t>Les langages </a:t>
            </a:r>
            <a:r>
              <a:rPr lang="fr-FR" b="1" dirty="0"/>
              <a:t>compilés</a:t>
            </a:r>
            <a:r>
              <a:rPr lang="fr-FR" dirty="0"/>
              <a:t> : C/C++/Fortran/Rust/… Un compilateur va transformer votre code (texte) en code très bas niveau compris par la machine (assembleur) </a:t>
            </a:r>
            <a:r>
              <a:rPr lang="fr-FR" dirty="0">
                <a:sym typeface="Wingdings" pitchFamily="2" charset="2"/>
              </a:rPr>
              <a:t> librairies ou exécutables</a:t>
            </a:r>
          </a:p>
          <a:p>
            <a:r>
              <a:rPr lang="fr-FR" dirty="0">
                <a:sym typeface="Wingdings" pitchFamily="2" charset="2"/>
              </a:rPr>
              <a:t>Les langages </a:t>
            </a:r>
            <a:r>
              <a:rPr lang="fr-FR" b="1" dirty="0">
                <a:sym typeface="Wingdings" pitchFamily="2" charset="2"/>
              </a:rPr>
              <a:t>interprétés</a:t>
            </a:r>
            <a:r>
              <a:rPr lang="fr-FR" dirty="0">
                <a:sym typeface="Wingdings" pitchFamily="2" charset="2"/>
              </a:rPr>
              <a:t> : Python, JavaScript, Matlab… Un interpréteur va exécuter votre à la volée sans produire quoi que ce soit d’intermédiaire.</a:t>
            </a:r>
          </a:p>
          <a:p>
            <a:r>
              <a:rPr lang="fr-FR" dirty="0">
                <a:sym typeface="Wingdings" pitchFamily="2" charset="2"/>
              </a:rPr>
              <a:t>Les langages </a:t>
            </a:r>
            <a:r>
              <a:rPr lang="fr-FR" b="1" dirty="0">
                <a:sym typeface="Wingdings" pitchFamily="2" charset="2"/>
              </a:rPr>
              <a:t>transpilés</a:t>
            </a:r>
            <a:r>
              <a:rPr lang="fr-FR" dirty="0">
                <a:sym typeface="Wingdings" pitchFamily="2" charset="2"/>
              </a:rPr>
              <a:t> : TypeScript, cppfront… Un transpilateur va transformer votre code en un autre langage connu, qui sera ensuite soit compilé, soit interprété suivant le cas</a:t>
            </a:r>
          </a:p>
          <a:p>
            <a:pPr lvl="1">
              <a:buFont typeface="Courier New" panose="02070309020205020404" pitchFamily="49" charset="0"/>
              <a:buChar char="o"/>
            </a:pPr>
            <a:r>
              <a:rPr lang="fr-FR" dirty="0">
                <a:sym typeface="Wingdings" pitchFamily="2" charset="2"/>
              </a:rPr>
              <a:t>TypeScript  JavaScript  interprété</a:t>
            </a:r>
          </a:p>
          <a:p>
            <a:pPr lvl="1">
              <a:buFont typeface="Courier New" panose="02070309020205020404" pitchFamily="49" charset="0"/>
              <a:buChar char="o"/>
            </a:pPr>
            <a:r>
              <a:rPr lang="fr-FR" dirty="0">
                <a:sym typeface="Wingdings" pitchFamily="2" charset="2"/>
              </a:rPr>
              <a:t>cppfront  C  compilé</a:t>
            </a: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347319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a:xfrm>
            <a:off x="700634" y="2293126"/>
            <a:ext cx="10691265" cy="3636088"/>
          </a:xfrm>
        </p:spPr>
        <p:txBody>
          <a:bodyPr/>
          <a:lstStyle/>
          <a:p>
            <a:r>
              <a:rPr lang="fr-FR" dirty="0"/>
              <a:t>Les langages compilés sont les plus rapides en exécution (langage machine)</a:t>
            </a:r>
          </a:p>
          <a:p>
            <a:r>
              <a:rPr lang="fr-FR" dirty="0"/>
              <a:t>Les langages interprétés sont les plus lents car :</a:t>
            </a:r>
          </a:p>
          <a:p>
            <a:pPr marL="457200" lvl="1" indent="0">
              <a:buNone/>
            </a:pPr>
            <a:r>
              <a:rPr lang="fr-FR" dirty="0">
                <a:sym typeface="Wingdings" pitchFamily="2" charset="2"/>
              </a:rPr>
              <a:t> </a:t>
            </a:r>
            <a:r>
              <a:rPr lang="fr-FR" dirty="0"/>
              <a:t>Ramasse miettes, pas d’optimisation des scripts</a:t>
            </a:r>
          </a:p>
          <a:p>
            <a:r>
              <a:rPr lang="fr-FR" dirty="0"/>
              <a:t>Les langages interprétés peuvent faire appel à du code compilé via des librairies (dll, so) :</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24" name="Titre 1">
            <a:extLst>
              <a:ext uri="{FF2B5EF4-FFF2-40B4-BE49-F238E27FC236}">
                <a16:creationId xmlns:a16="http://schemas.microsoft.com/office/drawing/2014/main" id="{5443E838-C05A-F610-B866-7BA4BD8755E7}"/>
              </a:ext>
            </a:extLst>
          </p:cNvPr>
          <p:cNvSpPr>
            <a:spLocks noGrp="1"/>
          </p:cNvSpPr>
          <p:nvPr>
            <p:ph type="title"/>
          </p:nvPr>
        </p:nvSpPr>
        <p:spPr>
          <a:xfrm>
            <a:off x="700635" y="922096"/>
            <a:ext cx="10691265" cy="1371030"/>
          </a:xfrm>
        </p:spPr>
        <p:txBody>
          <a:bodyPr/>
          <a:lstStyle/>
          <a:p>
            <a:r>
              <a:rPr lang="fr-FR" dirty="0"/>
              <a:t>Compilé vs interprété vs transpilé</a:t>
            </a:r>
          </a:p>
        </p:txBody>
      </p:sp>
      <p:grpSp>
        <p:nvGrpSpPr>
          <p:cNvPr id="45" name="Groupe 44">
            <a:extLst>
              <a:ext uri="{FF2B5EF4-FFF2-40B4-BE49-F238E27FC236}">
                <a16:creationId xmlns:a16="http://schemas.microsoft.com/office/drawing/2014/main" id="{9BEA39D3-1F90-B27E-A534-839A8DFDFFA6}"/>
              </a:ext>
            </a:extLst>
          </p:cNvPr>
          <p:cNvGrpSpPr/>
          <p:nvPr/>
        </p:nvGrpSpPr>
        <p:grpSpPr>
          <a:xfrm>
            <a:off x="1545171" y="3935825"/>
            <a:ext cx="6861895" cy="2390684"/>
            <a:chOff x="2665052" y="3935825"/>
            <a:chExt cx="6861895" cy="2390684"/>
          </a:xfrm>
        </p:grpSpPr>
        <p:sp>
          <p:nvSpPr>
            <p:cNvPr id="34" name="Arc 33">
              <a:extLst>
                <a:ext uri="{FF2B5EF4-FFF2-40B4-BE49-F238E27FC236}">
                  <a16:creationId xmlns:a16="http://schemas.microsoft.com/office/drawing/2014/main" id="{701EC471-1E78-E38F-9C22-5598192FB7A2}"/>
                </a:ext>
              </a:extLst>
            </p:cNvPr>
            <p:cNvSpPr/>
            <p:nvPr/>
          </p:nvSpPr>
          <p:spPr>
            <a:xfrm rot="18762683" flipH="1" flipV="1">
              <a:off x="6424166" y="4033061"/>
              <a:ext cx="2060829" cy="1866358"/>
            </a:xfrm>
            <a:prstGeom prst="arc">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44" name="Groupe 43">
              <a:extLst>
                <a:ext uri="{FF2B5EF4-FFF2-40B4-BE49-F238E27FC236}">
                  <a16:creationId xmlns:a16="http://schemas.microsoft.com/office/drawing/2014/main" id="{C3F90B26-A0C3-AB1A-291A-7429E6970EA9}"/>
                </a:ext>
              </a:extLst>
            </p:cNvPr>
            <p:cNvGrpSpPr/>
            <p:nvPr/>
          </p:nvGrpSpPr>
          <p:grpSpPr>
            <a:xfrm>
              <a:off x="2665052" y="4236852"/>
              <a:ext cx="6861895" cy="2089657"/>
              <a:chOff x="2665052" y="4236852"/>
              <a:chExt cx="6861895" cy="2089657"/>
            </a:xfrm>
          </p:grpSpPr>
          <p:grpSp>
            <p:nvGrpSpPr>
              <p:cNvPr id="43" name="Groupe 42">
                <a:extLst>
                  <a:ext uri="{FF2B5EF4-FFF2-40B4-BE49-F238E27FC236}">
                    <a16:creationId xmlns:a16="http://schemas.microsoft.com/office/drawing/2014/main" id="{52C99A47-D936-D6C0-86BB-33F66A3460C0}"/>
                  </a:ext>
                </a:extLst>
              </p:cNvPr>
              <p:cNvGrpSpPr/>
              <p:nvPr/>
            </p:nvGrpSpPr>
            <p:grpSpPr>
              <a:xfrm>
                <a:off x="2665052" y="4236852"/>
                <a:ext cx="6861895" cy="1663797"/>
                <a:chOff x="2665052" y="4236852"/>
                <a:chExt cx="6861895" cy="1663797"/>
              </a:xfrm>
            </p:grpSpPr>
            <p:sp>
              <p:nvSpPr>
                <p:cNvPr id="36" name="Rectangle 35">
                  <a:extLst>
                    <a:ext uri="{FF2B5EF4-FFF2-40B4-BE49-F238E27FC236}">
                      <a16:creationId xmlns:a16="http://schemas.microsoft.com/office/drawing/2014/main" id="{BEDB8292-CE37-F193-0E94-530E9208F1D5}"/>
                    </a:ext>
                  </a:extLst>
                </p:cNvPr>
                <p:cNvSpPr/>
                <p:nvPr/>
              </p:nvSpPr>
              <p:spPr>
                <a:xfrm>
                  <a:off x="4794929" y="4538906"/>
                  <a:ext cx="1928205" cy="1177077"/>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a:extLst>
                    <a:ext uri="{FF2B5EF4-FFF2-40B4-BE49-F238E27FC236}">
                      <a16:creationId xmlns:a16="http://schemas.microsoft.com/office/drawing/2014/main" id="{D598F2FF-AFE4-D2DE-78DC-44D02434335D}"/>
                    </a:ext>
                  </a:extLst>
                </p:cNvPr>
                <p:cNvSpPr/>
                <p:nvPr/>
              </p:nvSpPr>
              <p:spPr>
                <a:xfrm>
                  <a:off x="2665052" y="4552243"/>
                  <a:ext cx="813816" cy="438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t>
                  </a:r>
                </a:p>
              </p:txBody>
            </p:sp>
            <p:sp>
              <p:nvSpPr>
                <p:cNvPr id="5" name="Rectangle 4">
                  <a:extLst>
                    <a:ext uri="{FF2B5EF4-FFF2-40B4-BE49-F238E27FC236}">
                      <a16:creationId xmlns:a16="http://schemas.microsoft.com/office/drawing/2014/main" id="{D3215D29-ED58-C342-0E60-F1BA7859505D}"/>
                    </a:ext>
                  </a:extLst>
                </p:cNvPr>
                <p:cNvSpPr/>
                <p:nvPr/>
              </p:nvSpPr>
              <p:spPr>
                <a:xfrm>
                  <a:off x="4872456" y="4709751"/>
                  <a:ext cx="813816" cy="4389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dll</a:t>
                  </a:r>
                </a:p>
              </p:txBody>
            </p:sp>
            <p:sp>
              <p:nvSpPr>
                <p:cNvPr id="10" name="Rectangle 9">
                  <a:extLst>
                    <a:ext uri="{FF2B5EF4-FFF2-40B4-BE49-F238E27FC236}">
                      <a16:creationId xmlns:a16="http://schemas.microsoft.com/office/drawing/2014/main" id="{1B966962-7430-DAED-8C34-A01B5D4B253B}"/>
                    </a:ext>
                  </a:extLst>
                </p:cNvPr>
                <p:cNvSpPr/>
                <p:nvPr/>
              </p:nvSpPr>
              <p:spPr>
                <a:xfrm>
                  <a:off x="7941987" y="5100924"/>
                  <a:ext cx="1584960" cy="438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Python script</a:t>
                  </a:r>
                </a:p>
              </p:txBody>
            </p:sp>
            <p:sp>
              <p:nvSpPr>
                <p:cNvPr id="11" name="Rectangle 10">
                  <a:extLst>
                    <a:ext uri="{FF2B5EF4-FFF2-40B4-BE49-F238E27FC236}">
                      <a16:creationId xmlns:a16="http://schemas.microsoft.com/office/drawing/2014/main" id="{D960144B-FBC3-6582-70D8-B6AB93F51441}"/>
                    </a:ext>
                  </a:extLst>
                </p:cNvPr>
                <p:cNvSpPr/>
                <p:nvPr/>
              </p:nvSpPr>
              <p:spPr>
                <a:xfrm>
                  <a:off x="5597475" y="5046060"/>
                  <a:ext cx="967740" cy="548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NumPy</a:t>
                  </a:r>
                </a:p>
                <a:p>
                  <a:pPr algn="ctr"/>
                  <a:r>
                    <a:rPr lang="fr-FR" dirty="0">
                      <a:solidFill>
                        <a:schemeClr val="tx1"/>
                      </a:solidFill>
                    </a:rPr>
                    <a:t>lib</a:t>
                  </a:r>
                </a:p>
              </p:txBody>
            </p:sp>
            <p:sp>
              <p:nvSpPr>
                <p:cNvPr id="27" name="Rectangle 26">
                  <a:extLst>
                    <a:ext uri="{FF2B5EF4-FFF2-40B4-BE49-F238E27FC236}">
                      <a16:creationId xmlns:a16="http://schemas.microsoft.com/office/drawing/2014/main" id="{8E3C3B5C-ECD4-E7D2-AD3E-A2D16ECDD3E4}"/>
                    </a:ext>
                  </a:extLst>
                </p:cNvPr>
                <p:cNvSpPr/>
                <p:nvPr/>
              </p:nvSpPr>
              <p:spPr>
                <a:xfrm>
                  <a:off x="5589092" y="5045822"/>
                  <a:ext cx="102841" cy="10284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D0AD8088-60D1-7BD7-0881-6712CF74DA6E}"/>
                    </a:ext>
                  </a:extLst>
                </p:cNvPr>
                <p:cNvSpPr txBox="1"/>
                <p:nvPr/>
              </p:nvSpPr>
              <p:spPr>
                <a:xfrm>
                  <a:off x="3636115" y="4236852"/>
                  <a:ext cx="901209" cy="369332"/>
                </a:xfrm>
                <a:prstGeom prst="rect">
                  <a:avLst/>
                </a:prstGeom>
                <a:noFill/>
              </p:spPr>
              <p:txBody>
                <a:bodyPr wrap="none" rtlCol="0">
                  <a:spAutoFit/>
                </a:bodyPr>
                <a:lstStyle/>
                <a:p>
                  <a:r>
                    <a:rPr lang="fr-FR" dirty="0"/>
                    <a:t>Génère</a:t>
                  </a:r>
                </a:p>
              </p:txBody>
            </p:sp>
            <p:sp>
              <p:nvSpPr>
                <p:cNvPr id="35" name="ZoneTexte 34">
                  <a:extLst>
                    <a:ext uri="{FF2B5EF4-FFF2-40B4-BE49-F238E27FC236}">
                      <a16:creationId xmlns:a16="http://schemas.microsoft.com/office/drawing/2014/main" id="{0BFA17E5-5A34-3E9D-E57A-7B99640ECE5F}"/>
                    </a:ext>
                  </a:extLst>
                </p:cNvPr>
                <p:cNvSpPr txBox="1"/>
                <p:nvPr/>
              </p:nvSpPr>
              <p:spPr>
                <a:xfrm>
                  <a:off x="6982207" y="5531317"/>
                  <a:ext cx="822661" cy="369332"/>
                </a:xfrm>
                <a:prstGeom prst="rect">
                  <a:avLst/>
                </a:prstGeom>
                <a:noFill/>
              </p:spPr>
              <p:txBody>
                <a:bodyPr wrap="none" rtlCol="0">
                  <a:spAutoFit/>
                </a:bodyPr>
                <a:lstStyle/>
                <a:p>
                  <a:r>
                    <a:rPr lang="fr-FR" dirty="0"/>
                    <a:t>Utilise</a:t>
                  </a:r>
                </a:p>
              </p:txBody>
            </p:sp>
            <p:sp>
              <p:nvSpPr>
                <p:cNvPr id="39" name="Arc 38">
                  <a:extLst>
                    <a:ext uri="{FF2B5EF4-FFF2-40B4-BE49-F238E27FC236}">
                      <a16:creationId xmlns:a16="http://schemas.microsoft.com/office/drawing/2014/main" id="{23718590-0234-9D8F-4ACC-A1788EAF1E59}"/>
                    </a:ext>
                  </a:extLst>
                </p:cNvPr>
                <p:cNvSpPr/>
                <p:nvPr/>
              </p:nvSpPr>
              <p:spPr>
                <a:xfrm rot="15501804" flipV="1">
                  <a:off x="5475743" y="4750751"/>
                  <a:ext cx="658429" cy="684330"/>
                </a:xfrm>
                <a:prstGeom prst="arc">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ZoneTexte 39">
                  <a:extLst>
                    <a:ext uri="{FF2B5EF4-FFF2-40B4-BE49-F238E27FC236}">
                      <a16:creationId xmlns:a16="http://schemas.microsoft.com/office/drawing/2014/main" id="{12CFF17D-9AC9-13F3-0978-FE0170635858}"/>
                    </a:ext>
                  </a:extLst>
                </p:cNvPr>
                <p:cNvSpPr txBox="1"/>
                <p:nvPr/>
              </p:nvSpPr>
              <p:spPr>
                <a:xfrm>
                  <a:off x="5997367" y="4542705"/>
                  <a:ext cx="505267" cy="369332"/>
                </a:xfrm>
                <a:prstGeom prst="rect">
                  <a:avLst/>
                </a:prstGeom>
                <a:noFill/>
              </p:spPr>
              <p:txBody>
                <a:bodyPr wrap="none" rtlCol="0">
                  <a:spAutoFit/>
                </a:bodyPr>
                <a:lstStyle/>
                <a:p>
                  <a:r>
                    <a:rPr lang="fr-FR" dirty="0"/>
                    <a:t>Lié</a:t>
                  </a:r>
                </a:p>
              </p:txBody>
            </p:sp>
          </p:grpSp>
          <p:sp>
            <p:nvSpPr>
              <p:cNvPr id="32" name="Arc 31">
                <a:extLst>
                  <a:ext uri="{FF2B5EF4-FFF2-40B4-BE49-F238E27FC236}">
                    <a16:creationId xmlns:a16="http://schemas.microsoft.com/office/drawing/2014/main" id="{0FB4C58B-D2FD-B2ED-C4D4-24758A388521}"/>
                  </a:ext>
                </a:extLst>
              </p:cNvPr>
              <p:cNvSpPr/>
              <p:nvPr/>
            </p:nvSpPr>
            <p:spPr>
              <a:xfrm rot="13351288" flipV="1">
                <a:off x="3115091" y="4449120"/>
                <a:ext cx="2792318" cy="1877389"/>
              </a:xfrm>
              <a:prstGeom prst="arc">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spTree>
    <p:extLst>
      <p:ext uri="{BB962C8B-B14F-4D97-AF65-F5344CB8AC3E}">
        <p14:creationId xmlns:p14="http://schemas.microsoft.com/office/powerpoint/2010/main" val="3123401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Typé or not typé ?</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pPr marL="0" indent="0">
              <a:buNone/>
            </a:pPr>
            <a:r>
              <a:rPr lang="fr-FR" dirty="0"/>
              <a:t>Certains langages sont typés, d’autres non, et enfin certains le sont devenus</a:t>
            </a:r>
          </a:p>
          <a:p>
            <a:pPr marL="0" indent="0">
              <a:buNone/>
            </a:pP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13</a:t>
            </a:fld>
            <a:endParaRPr lang="en-US"/>
          </a:p>
        </p:txBody>
      </p:sp>
      <p:pic>
        <p:nvPicPr>
          <p:cNvPr id="4" name="Image 3" descr="Une image contenant texte, Police, capture d’écran, Graphique&#10;&#10;Description générée automatiquement">
            <a:extLst>
              <a:ext uri="{FF2B5EF4-FFF2-40B4-BE49-F238E27FC236}">
                <a16:creationId xmlns:a16="http://schemas.microsoft.com/office/drawing/2014/main" id="{B1B7738A-9191-EDBA-26D8-1462594BCA12}"/>
              </a:ext>
            </a:extLst>
          </p:cNvPr>
          <p:cNvPicPr>
            <a:picLocks noChangeAspect="1"/>
          </p:cNvPicPr>
          <p:nvPr/>
        </p:nvPicPr>
        <p:blipFill rotWithShape="1">
          <a:blip r:embed="rId2"/>
          <a:srcRect t="4668" b="5589"/>
          <a:stretch/>
        </p:blipFill>
        <p:spPr>
          <a:xfrm>
            <a:off x="1122355" y="2918460"/>
            <a:ext cx="2590800" cy="889000"/>
          </a:xfrm>
          <a:prstGeom prst="rect">
            <a:avLst/>
          </a:prstGeom>
        </p:spPr>
      </p:pic>
      <p:pic>
        <p:nvPicPr>
          <p:cNvPr id="5" name="Image 4" descr="Une image contenant texte, Police, capture d’écran, ligne&#10;&#10;Description générée automatiquement">
            <a:extLst>
              <a:ext uri="{FF2B5EF4-FFF2-40B4-BE49-F238E27FC236}">
                <a16:creationId xmlns:a16="http://schemas.microsoft.com/office/drawing/2014/main" id="{61807E63-A511-A9AE-C8D5-9DB45989DF6C}"/>
              </a:ext>
            </a:extLst>
          </p:cNvPr>
          <p:cNvPicPr>
            <a:picLocks noChangeAspect="1"/>
          </p:cNvPicPr>
          <p:nvPr/>
        </p:nvPicPr>
        <p:blipFill>
          <a:blip r:embed="rId3"/>
          <a:stretch>
            <a:fillRect/>
          </a:stretch>
        </p:blipFill>
        <p:spPr>
          <a:xfrm>
            <a:off x="5900747" y="2918460"/>
            <a:ext cx="5156200" cy="889000"/>
          </a:xfrm>
          <a:prstGeom prst="rect">
            <a:avLst/>
          </a:prstGeom>
        </p:spPr>
      </p:pic>
      <p:sp>
        <p:nvSpPr>
          <p:cNvPr id="7" name="ZoneTexte 6">
            <a:extLst>
              <a:ext uri="{FF2B5EF4-FFF2-40B4-BE49-F238E27FC236}">
                <a16:creationId xmlns:a16="http://schemas.microsoft.com/office/drawing/2014/main" id="{0BA81FBA-07E1-9F93-5D36-552B7A7F1AD1}"/>
              </a:ext>
            </a:extLst>
          </p:cNvPr>
          <p:cNvSpPr txBox="1"/>
          <p:nvPr/>
        </p:nvSpPr>
        <p:spPr>
          <a:xfrm>
            <a:off x="1856232" y="3962894"/>
            <a:ext cx="2919389" cy="1477328"/>
          </a:xfrm>
          <a:prstGeom prst="rect">
            <a:avLst/>
          </a:prstGeom>
          <a:noFill/>
        </p:spPr>
        <p:txBody>
          <a:bodyPr wrap="none" rtlCol="0">
            <a:spAutoFit/>
          </a:bodyPr>
          <a:lstStyle/>
          <a:p>
            <a:r>
              <a:rPr lang="fr-FR" dirty="0"/>
              <a:t>Non typé</a:t>
            </a:r>
          </a:p>
          <a:p>
            <a:endParaRPr lang="fr-FR" dirty="0"/>
          </a:p>
          <a:p>
            <a:pPr marL="285750" indent="-285750">
              <a:buFont typeface="Arial" panose="020B0604020202020204" pitchFamily="34" charset="0"/>
              <a:buChar char="•"/>
            </a:pPr>
            <a:r>
              <a:rPr lang="fr-FR" dirty="0"/>
              <a:t>JavaScript (</a:t>
            </a:r>
            <a:r>
              <a:rPr lang="fr-FR" b="1" dirty="0"/>
              <a:t>1996</a:t>
            </a:r>
            <a:r>
              <a:rPr lang="fr-FR" dirty="0"/>
              <a:t>)</a:t>
            </a:r>
          </a:p>
          <a:p>
            <a:pPr marL="285750" indent="-285750">
              <a:buFont typeface="Arial" panose="020B0604020202020204" pitchFamily="34" charset="0"/>
              <a:buChar char="•"/>
            </a:pPr>
            <a:r>
              <a:rPr lang="fr-FR" dirty="0"/>
              <a:t>Python &lt;3.5 (</a:t>
            </a:r>
            <a:r>
              <a:rPr lang="fr-FR" b="1" dirty="0"/>
              <a:t>1991-2015</a:t>
            </a:r>
            <a:r>
              <a:rPr lang="fr-FR" dirty="0"/>
              <a:t>)</a:t>
            </a:r>
          </a:p>
          <a:p>
            <a:pPr marL="285750" indent="-285750">
              <a:buFont typeface="Arial" panose="020B0604020202020204" pitchFamily="34" charset="0"/>
              <a:buChar char="•"/>
            </a:pPr>
            <a:r>
              <a:rPr lang="fr-FR" dirty="0"/>
              <a:t>Matlab (</a:t>
            </a:r>
            <a:r>
              <a:rPr lang="fr-FR" b="1" dirty="0"/>
              <a:t>1984</a:t>
            </a:r>
            <a:r>
              <a:rPr lang="fr-FR" dirty="0"/>
              <a:t>)</a:t>
            </a:r>
          </a:p>
        </p:txBody>
      </p:sp>
      <p:sp>
        <p:nvSpPr>
          <p:cNvPr id="8" name="ZoneTexte 7">
            <a:extLst>
              <a:ext uri="{FF2B5EF4-FFF2-40B4-BE49-F238E27FC236}">
                <a16:creationId xmlns:a16="http://schemas.microsoft.com/office/drawing/2014/main" id="{53269974-0E4E-9236-732B-83633BB1EC52}"/>
              </a:ext>
            </a:extLst>
          </p:cNvPr>
          <p:cNvSpPr txBox="1"/>
          <p:nvPr/>
        </p:nvSpPr>
        <p:spPr>
          <a:xfrm>
            <a:off x="6821235" y="3962894"/>
            <a:ext cx="2369559" cy="1477328"/>
          </a:xfrm>
          <a:prstGeom prst="rect">
            <a:avLst/>
          </a:prstGeom>
          <a:noFill/>
        </p:spPr>
        <p:txBody>
          <a:bodyPr wrap="none" rtlCol="0">
            <a:spAutoFit/>
          </a:bodyPr>
          <a:lstStyle/>
          <a:p>
            <a:r>
              <a:rPr lang="fr-FR" dirty="0"/>
              <a:t>Typé</a:t>
            </a:r>
          </a:p>
          <a:p>
            <a:endParaRPr lang="fr-FR" dirty="0"/>
          </a:p>
          <a:p>
            <a:pPr marL="285750" indent="-285750">
              <a:buFont typeface="Arial" panose="020B0604020202020204" pitchFamily="34" charset="0"/>
              <a:buChar char="•"/>
            </a:pPr>
            <a:r>
              <a:rPr lang="fr-FR" dirty="0"/>
              <a:t>TypeScript (</a:t>
            </a:r>
            <a:r>
              <a:rPr lang="fr-FR" b="1" dirty="0"/>
              <a:t>2012</a:t>
            </a:r>
            <a:r>
              <a:rPr lang="fr-FR" dirty="0"/>
              <a:t>)</a:t>
            </a:r>
          </a:p>
          <a:p>
            <a:pPr marL="285750" indent="-285750">
              <a:buFont typeface="Arial" panose="020B0604020202020204" pitchFamily="34" charset="0"/>
              <a:buChar char="•"/>
            </a:pPr>
            <a:r>
              <a:rPr lang="fr-FR" dirty="0"/>
              <a:t>Python &gt;3.5 (</a:t>
            </a:r>
            <a:r>
              <a:rPr lang="fr-FR" b="1" dirty="0"/>
              <a:t>2015</a:t>
            </a:r>
            <a:r>
              <a:rPr lang="fr-FR" dirty="0"/>
              <a:t>)</a:t>
            </a:r>
          </a:p>
          <a:p>
            <a:pPr marL="285750" indent="-285750">
              <a:buFont typeface="Arial" panose="020B0604020202020204" pitchFamily="34" charset="0"/>
              <a:buChar char="•"/>
            </a:pPr>
            <a:r>
              <a:rPr lang="fr-FR" dirty="0"/>
              <a:t>C / C++ (</a:t>
            </a:r>
            <a:r>
              <a:rPr lang="fr-FR" b="1" dirty="0"/>
              <a:t>1985</a:t>
            </a:r>
            <a:r>
              <a:rPr lang="fr-FR" dirty="0"/>
              <a:t>)</a:t>
            </a:r>
          </a:p>
        </p:txBody>
      </p:sp>
    </p:spTree>
    <p:extLst>
      <p:ext uri="{BB962C8B-B14F-4D97-AF65-F5344CB8AC3E}">
        <p14:creationId xmlns:p14="http://schemas.microsoft.com/office/powerpoint/2010/main" val="353721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Typé or not typé ?</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pPr marL="0" indent="0">
              <a:buNone/>
            </a:pPr>
            <a:r>
              <a:rPr lang="fr-FR" dirty="0"/>
              <a:t>Le typage permet de mieux lire du code, même s’il est plus verbeux :</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14</a:t>
            </a:fld>
            <a:endParaRPr lang="en-US"/>
          </a:p>
        </p:txBody>
      </p:sp>
      <p:pic>
        <p:nvPicPr>
          <p:cNvPr id="10" name="Image 9" descr="Une image contenant texte, capture d’écran, Police&#10;&#10;Description générée automatiquement">
            <a:extLst>
              <a:ext uri="{FF2B5EF4-FFF2-40B4-BE49-F238E27FC236}">
                <a16:creationId xmlns:a16="http://schemas.microsoft.com/office/drawing/2014/main" id="{57FB2DFE-30A7-E717-F900-4B5F0055511A}"/>
              </a:ext>
            </a:extLst>
          </p:cNvPr>
          <p:cNvPicPr>
            <a:picLocks noChangeAspect="1"/>
          </p:cNvPicPr>
          <p:nvPr/>
        </p:nvPicPr>
        <p:blipFill>
          <a:blip r:embed="rId2"/>
          <a:stretch>
            <a:fillRect/>
          </a:stretch>
        </p:blipFill>
        <p:spPr>
          <a:xfrm>
            <a:off x="2912442" y="2737127"/>
            <a:ext cx="6565900" cy="2616200"/>
          </a:xfrm>
          <a:prstGeom prst="rect">
            <a:avLst/>
          </a:prstGeom>
        </p:spPr>
      </p:pic>
      <p:pic>
        <p:nvPicPr>
          <p:cNvPr id="12" name="Image 11">
            <a:extLst>
              <a:ext uri="{FF2B5EF4-FFF2-40B4-BE49-F238E27FC236}">
                <a16:creationId xmlns:a16="http://schemas.microsoft.com/office/drawing/2014/main" id="{70A5CBBB-FBF9-F73C-B5DA-438639C480FB}"/>
              </a:ext>
            </a:extLst>
          </p:cNvPr>
          <p:cNvPicPr>
            <a:picLocks noChangeAspect="1"/>
          </p:cNvPicPr>
          <p:nvPr/>
        </p:nvPicPr>
        <p:blipFill>
          <a:blip r:embed="rId3"/>
          <a:stretch>
            <a:fillRect/>
          </a:stretch>
        </p:blipFill>
        <p:spPr>
          <a:xfrm>
            <a:off x="2912442" y="5575249"/>
            <a:ext cx="6565900" cy="571500"/>
          </a:xfrm>
          <a:prstGeom prst="rect">
            <a:avLst/>
          </a:prstGeom>
        </p:spPr>
      </p:pic>
    </p:spTree>
    <p:extLst>
      <p:ext uri="{BB962C8B-B14F-4D97-AF65-F5344CB8AC3E}">
        <p14:creationId xmlns:p14="http://schemas.microsoft.com/office/powerpoint/2010/main" val="283659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Typé or not typé ?</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pPr marL="0" indent="0">
              <a:buNone/>
            </a:pPr>
            <a:r>
              <a:rPr lang="fr-FR" dirty="0"/>
              <a:t>Le typage permet de mieux lire du code, même s’il est plus verbeux :</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15</a:t>
            </a:fld>
            <a:endParaRPr lang="en-US"/>
          </a:p>
        </p:txBody>
      </p:sp>
      <p:pic>
        <p:nvPicPr>
          <p:cNvPr id="10" name="Image 9">
            <a:extLst>
              <a:ext uri="{FF2B5EF4-FFF2-40B4-BE49-F238E27FC236}">
                <a16:creationId xmlns:a16="http://schemas.microsoft.com/office/drawing/2014/main" id="{57FB2DFE-30A7-E717-F900-4B5F0055511A}"/>
              </a:ext>
            </a:extLst>
          </p:cNvPr>
          <p:cNvPicPr>
            <a:picLocks noChangeAspect="1"/>
          </p:cNvPicPr>
          <p:nvPr/>
        </p:nvPicPr>
        <p:blipFill rotWithShape="1">
          <a:blip r:embed="rId2"/>
          <a:srcRect r="18589" b="64566"/>
          <a:stretch/>
        </p:blipFill>
        <p:spPr>
          <a:xfrm>
            <a:off x="7996981" y="2845077"/>
            <a:ext cx="2387108" cy="927029"/>
          </a:xfrm>
          <a:prstGeom prst="rect">
            <a:avLst/>
          </a:prstGeom>
        </p:spPr>
      </p:pic>
      <p:pic>
        <p:nvPicPr>
          <p:cNvPr id="12" name="Image 11">
            <a:extLst>
              <a:ext uri="{FF2B5EF4-FFF2-40B4-BE49-F238E27FC236}">
                <a16:creationId xmlns:a16="http://schemas.microsoft.com/office/drawing/2014/main" id="{70A5CBBB-FBF9-F73C-B5DA-438639C480FB}"/>
              </a:ext>
            </a:extLst>
          </p:cNvPr>
          <p:cNvPicPr>
            <a:picLocks noChangeAspect="1"/>
          </p:cNvPicPr>
          <p:nvPr/>
        </p:nvPicPr>
        <p:blipFill rotWithShape="1">
          <a:blip r:embed="rId3"/>
          <a:srcRect r="9329"/>
          <a:stretch/>
        </p:blipFill>
        <p:spPr>
          <a:xfrm>
            <a:off x="4729310" y="5575249"/>
            <a:ext cx="2932166" cy="571500"/>
          </a:xfrm>
          <a:prstGeom prst="rect">
            <a:avLst/>
          </a:prstGeom>
        </p:spPr>
      </p:pic>
      <p:sp>
        <p:nvSpPr>
          <p:cNvPr id="13" name="ZoneTexte 12">
            <a:extLst>
              <a:ext uri="{FF2B5EF4-FFF2-40B4-BE49-F238E27FC236}">
                <a16:creationId xmlns:a16="http://schemas.microsoft.com/office/drawing/2014/main" id="{055FA9C4-83CE-4F24-0FBD-7311EA4B3FF0}"/>
              </a:ext>
            </a:extLst>
          </p:cNvPr>
          <p:cNvSpPr txBox="1"/>
          <p:nvPr/>
        </p:nvSpPr>
        <p:spPr>
          <a:xfrm>
            <a:off x="7772400" y="5668650"/>
            <a:ext cx="60785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a:t>
            </a:r>
          </a:p>
        </p:txBody>
      </p:sp>
      <p:pic>
        <p:nvPicPr>
          <p:cNvPr id="15" name="Image 14" descr="Une image contenant texte, capture d’écran, Police, nombre&#10;&#10;Description générée automatiquement">
            <a:extLst>
              <a:ext uri="{FF2B5EF4-FFF2-40B4-BE49-F238E27FC236}">
                <a16:creationId xmlns:a16="http://schemas.microsoft.com/office/drawing/2014/main" id="{43DBDB7E-FCDC-256D-5BDB-AD639EAC4944}"/>
              </a:ext>
            </a:extLst>
          </p:cNvPr>
          <p:cNvPicPr>
            <a:picLocks noChangeAspect="1"/>
          </p:cNvPicPr>
          <p:nvPr/>
        </p:nvPicPr>
        <p:blipFill>
          <a:blip r:embed="rId4"/>
          <a:stretch>
            <a:fillRect/>
          </a:stretch>
        </p:blipFill>
        <p:spPr>
          <a:xfrm>
            <a:off x="4715076" y="2845077"/>
            <a:ext cx="2946400" cy="2400300"/>
          </a:xfrm>
          <a:prstGeom prst="rect">
            <a:avLst/>
          </a:prstGeom>
        </p:spPr>
      </p:pic>
    </p:spTree>
    <p:extLst>
      <p:ext uri="{BB962C8B-B14F-4D97-AF65-F5344CB8AC3E}">
        <p14:creationId xmlns:p14="http://schemas.microsoft.com/office/powerpoint/2010/main" val="256571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a:xfrm>
            <a:off x="700635" y="2293126"/>
            <a:ext cx="4337709" cy="1007858"/>
          </a:xfrm>
        </p:spPr>
        <p:txBody>
          <a:bodyPr/>
          <a:lstStyle/>
          <a:p>
            <a:pPr marL="0" indent="0">
              <a:buNone/>
            </a:pPr>
            <a:r>
              <a:rPr lang="fr-FR" sz="2400" b="1" dirty="0"/>
              <a:t>Les variables</a:t>
            </a:r>
          </a:p>
          <a:p>
            <a:pPr marL="0" indent="0">
              <a:buNone/>
            </a:pP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16</a:t>
            </a:fld>
            <a:endParaRPr lang="en-US"/>
          </a:p>
        </p:txBody>
      </p:sp>
      <p:pic>
        <p:nvPicPr>
          <p:cNvPr id="20" name="Image 19" descr="Une image contenant Aliments naturels, pomme, produits, Nourriture locale&#10;&#10;Description générée automatiquement">
            <a:extLst>
              <a:ext uri="{FF2B5EF4-FFF2-40B4-BE49-F238E27FC236}">
                <a16:creationId xmlns:a16="http://schemas.microsoft.com/office/drawing/2014/main" id="{6E93951A-D306-FB3A-581B-B07C4D4086C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42814" y="3167164"/>
            <a:ext cx="1266022" cy="1552494"/>
          </a:xfrm>
          <a:prstGeom prst="rect">
            <a:avLst/>
          </a:prstGeom>
        </p:spPr>
      </p:pic>
      <p:sp>
        <p:nvSpPr>
          <p:cNvPr id="22" name="ZoneTexte 21">
            <a:extLst>
              <a:ext uri="{FF2B5EF4-FFF2-40B4-BE49-F238E27FC236}">
                <a16:creationId xmlns:a16="http://schemas.microsoft.com/office/drawing/2014/main" id="{09379B36-12F3-4B6F-7EAA-7E753FE74065}"/>
              </a:ext>
            </a:extLst>
          </p:cNvPr>
          <p:cNvSpPr txBox="1"/>
          <p:nvPr/>
        </p:nvSpPr>
        <p:spPr>
          <a:xfrm>
            <a:off x="2451014" y="3481746"/>
            <a:ext cx="8467997" cy="2308324"/>
          </a:xfrm>
          <a:prstGeom prst="rect">
            <a:avLst/>
          </a:prstGeom>
          <a:noFill/>
        </p:spPr>
        <p:txBody>
          <a:bodyPr wrap="square">
            <a:spAutoFit/>
          </a:bodyPr>
          <a:lstStyle/>
          <a:p>
            <a:pPr marL="0" indent="0">
              <a:buNone/>
            </a:pPr>
            <a:r>
              <a:rPr lang="fr-FR" dirty="0"/>
              <a:t>Un panier </a:t>
            </a:r>
            <a:r>
              <a:rPr lang="fr-FR" i="1" dirty="0"/>
              <a:t>nommé</a:t>
            </a:r>
            <a:r>
              <a:rPr lang="fr-FR" dirty="0"/>
              <a:t> dans lequel on met ce qu’on veut</a:t>
            </a:r>
          </a:p>
          <a:p>
            <a:pPr marL="0" indent="0">
              <a:buNone/>
            </a:pPr>
            <a:r>
              <a:rPr lang="fr-FR" dirty="0"/>
              <a:t>	- nombre, chaine de caractères, tableau, booléen, d’autres paniers…</a:t>
            </a:r>
          </a:p>
          <a:p>
            <a:pPr marL="0" indent="0">
              <a:buNone/>
            </a:pPr>
            <a:endParaRPr lang="fr-FR" dirty="0"/>
          </a:p>
          <a:p>
            <a:pPr marL="0" indent="0">
              <a:buNone/>
            </a:pPr>
            <a:r>
              <a:rPr lang="fr-FR" dirty="0"/>
              <a:t>Généralement, on peut changer le contenu </a:t>
            </a:r>
            <a:r>
              <a:rPr lang="fr-FR" b="1" dirty="0"/>
              <a:t>mais </a:t>
            </a:r>
            <a:r>
              <a:rPr lang="fr-FR" dirty="0"/>
              <a:t>pas changer le type</a:t>
            </a:r>
          </a:p>
          <a:p>
            <a:pPr marL="0" indent="0">
              <a:buNone/>
            </a:pPr>
            <a:r>
              <a:rPr lang="fr-FR" dirty="0"/>
              <a:t>	- changer le nombre de pommes</a:t>
            </a:r>
          </a:p>
          <a:p>
            <a:pPr marL="0" indent="0">
              <a:buNone/>
            </a:pPr>
            <a:r>
              <a:rPr lang="fr-FR" dirty="0"/>
              <a:t>	- mais pas remplacer les pommes par des oranges ou des voitures</a:t>
            </a:r>
          </a:p>
          <a:p>
            <a:pPr marL="0" indent="0">
              <a:buNone/>
            </a:pPr>
            <a:endParaRPr lang="fr-FR" dirty="0"/>
          </a:p>
          <a:p>
            <a:pPr marL="0" indent="0">
              <a:buNone/>
            </a:pPr>
            <a:r>
              <a:rPr lang="fr-FR" dirty="0"/>
              <a:t>Ensuite, on trimbale ce panier où on veut et on peut lire sa valeur quand on veut</a:t>
            </a:r>
          </a:p>
        </p:txBody>
      </p:sp>
      <p:sp>
        <p:nvSpPr>
          <p:cNvPr id="23" name="ZoneTexte 22">
            <a:extLst>
              <a:ext uri="{FF2B5EF4-FFF2-40B4-BE49-F238E27FC236}">
                <a16:creationId xmlns:a16="http://schemas.microsoft.com/office/drawing/2014/main" id="{4EB0C824-00A7-F291-F2D9-54AF12240D4D}"/>
              </a:ext>
            </a:extLst>
          </p:cNvPr>
          <p:cNvSpPr txBox="1"/>
          <p:nvPr/>
        </p:nvSpPr>
        <p:spPr>
          <a:xfrm>
            <a:off x="1422578" y="4608006"/>
            <a:ext cx="306494" cy="369332"/>
          </a:xfrm>
          <a:prstGeom prst="rect">
            <a:avLst/>
          </a:prstGeom>
          <a:noFill/>
        </p:spPr>
        <p:txBody>
          <a:bodyPr wrap="none" rtlCol="0">
            <a:spAutoFit/>
          </a:bodyPr>
          <a:lstStyle/>
          <a:p>
            <a:r>
              <a:rPr lang="fr-FR" dirty="0"/>
              <a:t>p</a:t>
            </a:r>
          </a:p>
        </p:txBody>
      </p:sp>
    </p:spTree>
    <p:extLst>
      <p:ext uri="{BB962C8B-B14F-4D97-AF65-F5344CB8AC3E}">
        <p14:creationId xmlns:p14="http://schemas.microsoft.com/office/powerpoint/2010/main" val="417410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a:xfrm>
                <a:off x="700635" y="2293126"/>
                <a:ext cx="10555629" cy="3642778"/>
              </a:xfrm>
            </p:spPr>
            <p:txBody>
              <a:bodyPr/>
              <a:lstStyle/>
              <a:p>
                <a:pPr marL="0" indent="0">
                  <a:buNone/>
                </a:pPr>
                <a:r>
                  <a:rPr lang="fr-FR" sz="2400" b="1" dirty="0"/>
                  <a:t>Les variables</a:t>
                </a:r>
              </a:p>
              <a:p>
                <a:pPr marL="0" indent="0">
                  <a:buNone/>
                </a:pPr>
                <a:r>
                  <a:rPr lang="fr-FR" dirty="0"/>
                  <a:t>Certains langages ne permettent pas de changer une la valeur d’une variable une fois initialisée</a:t>
                </a:r>
              </a:p>
              <a:p>
                <a:pPr marL="0" indent="0">
                  <a:buNone/>
                </a:pPr>
                <a:r>
                  <a:rPr lang="fr-FR" dirty="0"/>
                  <a:t>			ce panier, nommé </a:t>
                </a:r>
                <a:r>
                  <a:rPr lang="fr-FR" dirty="0">
                    <a:latin typeface="Courier New" panose="02070309020205020404" pitchFamily="49" charset="0"/>
                    <a:cs typeface="Courier New" panose="02070309020205020404" pitchFamily="49" charset="0"/>
                  </a:rPr>
                  <a:t>n</a:t>
                </a:r>
                <a:r>
                  <a:rPr lang="fr-FR" dirty="0"/>
                  <a:t>, contient le nombre </a:t>
                </a:r>
                <a14:m>
                  <m:oMath xmlns:m="http://schemas.openxmlformats.org/officeDocument/2006/math">
                    <m:r>
                      <a:rPr lang="fr-FR" b="0" i="1" smtClean="0">
                        <a:latin typeface="Cambria Math" panose="02040503050406030204" pitchFamily="18" charset="0"/>
                      </a:rPr>
                      <m:t>𝜋</m:t>
                    </m:r>
                  </m:oMath>
                </a14:m>
                <a:r>
                  <a:rPr lang="fr-FR" dirty="0"/>
                  <a:t> (approximé)</a:t>
                </a:r>
              </a:p>
              <a:p>
                <a:pPr marL="0" indent="0">
                  <a:buNone/>
                </a:pPr>
                <a:r>
                  <a:rPr lang="fr-FR" dirty="0"/>
                  <a:t>On ne peut pas écrire ensuite</a:t>
                </a:r>
              </a:p>
              <a:p>
                <a:pPr marL="0" indent="0">
                  <a:buNone/>
                </a:pPr>
                <a:r>
                  <a:rPr lang="fr-FR" dirty="0"/>
                  <a:t>			car ce panier a été déclaré comme </a:t>
                </a:r>
                <a:r>
                  <a:rPr lang="fr-FR" b="1" dirty="0">
                    <a:latin typeface="Courier New" panose="02070309020205020404" pitchFamily="49" charset="0"/>
                    <a:cs typeface="Courier New" panose="02070309020205020404" pitchFamily="49" charset="0"/>
                  </a:rPr>
                  <a:t>const</a:t>
                </a:r>
              </a:p>
              <a:p>
                <a:pPr marL="0" indent="0">
                  <a:buNone/>
                </a:pPr>
                <a:r>
                  <a:rPr lang="fr-FR" dirty="0"/>
                  <a:t>En revanche, ici on peut changer sa valeur (</a:t>
                </a:r>
                <a:r>
                  <a:rPr lang="fr-FR" b="1" dirty="0">
                    <a:latin typeface="Courier New" panose="02070309020205020404" pitchFamily="49" charset="0"/>
                    <a:cs typeface="Courier New" panose="02070309020205020404" pitchFamily="49" charset="0"/>
                  </a:rPr>
                  <a:t>let</a:t>
                </a:r>
                <a:r>
                  <a:rPr lang="fr-FR" dirty="0"/>
                  <a:t>), mais toujours pas son type</a:t>
                </a:r>
              </a:p>
              <a:p>
                <a:pPr marL="0" indent="0">
                  <a:buNone/>
                </a:pPr>
                <a:endParaRPr lang="fr-FR" dirty="0"/>
              </a:p>
            </p:txBody>
          </p:sp>
        </mc:Choice>
        <mc:Fallback>
          <p:sp>
            <p:nvSpPr>
              <p:cNvPr id="3" name="Espace réservé du contenu 2">
                <a:extLst>
                  <a:ext uri="{FF2B5EF4-FFF2-40B4-BE49-F238E27FC236}">
                    <a16:creationId xmlns:a16="http://schemas.microsoft.com/office/drawing/2014/main" id="{F190C90F-2D2D-88B0-2FA4-A1C289292994}"/>
                  </a:ext>
                </a:extLst>
              </p:cNvPr>
              <p:cNvSpPr>
                <a:spLocks noGrp="1" noRot="1" noChangeAspect="1" noMove="1" noResize="1" noEditPoints="1" noAdjustHandles="1" noChangeArrowheads="1" noChangeShapeType="1" noTextEdit="1"/>
              </p:cNvSpPr>
              <p:nvPr>
                <p:ph idx="1"/>
              </p:nvPr>
            </p:nvSpPr>
            <p:spPr>
              <a:xfrm>
                <a:off x="700635" y="2293126"/>
                <a:ext cx="10555629" cy="3642778"/>
              </a:xfrm>
              <a:blipFill>
                <a:blip r:embed="rId2"/>
                <a:stretch>
                  <a:fillRect l="-962" t="-1042"/>
                </a:stretch>
              </a:blipFill>
            </p:spPr>
            <p:txBody>
              <a:bodyPr/>
              <a:lstStyle/>
              <a:p>
                <a:r>
                  <a:rPr lang="fr-FR">
                    <a:noFill/>
                  </a:rPr>
                  <a:t> </a:t>
                </a:r>
              </a:p>
            </p:txBody>
          </p:sp>
        </mc:Fallback>
      </mc:AlternateContent>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17</a:t>
            </a:fld>
            <a:endParaRPr lang="en-US"/>
          </a:p>
        </p:txBody>
      </p:sp>
      <p:pic>
        <p:nvPicPr>
          <p:cNvPr id="5" name="Image 4" descr="Une image contenant Police, texte, Graphique, capture d’écran&#10;&#10;Description générée automatiquement">
            <a:extLst>
              <a:ext uri="{FF2B5EF4-FFF2-40B4-BE49-F238E27FC236}">
                <a16:creationId xmlns:a16="http://schemas.microsoft.com/office/drawing/2014/main" id="{4E57BA41-7543-D371-280A-A8EDFA4023A6}"/>
              </a:ext>
            </a:extLst>
          </p:cNvPr>
          <p:cNvPicPr>
            <a:picLocks noChangeAspect="1"/>
          </p:cNvPicPr>
          <p:nvPr/>
        </p:nvPicPr>
        <p:blipFill>
          <a:blip r:embed="rId3"/>
          <a:stretch>
            <a:fillRect/>
          </a:stretch>
        </p:blipFill>
        <p:spPr>
          <a:xfrm>
            <a:off x="1207770" y="3329178"/>
            <a:ext cx="2095500" cy="419100"/>
          </a:xfrm>
          <a:prstGeom prst="rect">
            <a:avLst/>
          </a:prstGeom>
        </p:spPr>
      </p:pic>
      <p:pic>
        <p:nvPicPr>
          <p:cNvPr id="8" name="Image 7" descr="Une image contenant Police, horloge, capture d’écran, texte&#10;&#10;Description générée automatiquement">
            <a:extLst>
              <a:ext uri="{FF2B5EF4-FFF2-40B4-BE49-F238E27FC236}">
                <a16:creationId xmlns:a16="http://schemas.microsoft.com/office/drawing/2014/main" id="{77C27F74-E8C9-8E67-6968-4D5215974219}"/>
              </a:ext>
            </a:extLst>
          </p:cNvPr>
          <p:cNvPicPr>
            <a:picLocks noChangeAspect="1"/>
          </p:cNvPicPr>
          <p:nvPr/>
        </p:nvPicPr>
        <p:blipFill>
          <a:blip r:embed="rId4"/>
          <a:stretch>
            <a:fillRect/>
          </a:stretch>
        </p:blipFill>
        <p:spPr>
          <a:xfrm>
            <a:off x="1207770" y="4224243"/>
            <a:ext cx="2095500" cy="419100"/>
          </a:xfrm>
          <a:prstGeom prst="rect">
            <a:avLst/>
          </a:prstGeom>
        </p:spPr>
      </p:pic>
      <p:pic>
        <p:nvPicPr>
          <p:cNvPr id="10" name="Image 9" descr="Une image contenant texte, Police, capture d’écran, nombre&#10;&#10;Description générée automatiquement">
            <a:extLst>
              <a:ext uri="{FF2B5EF4-FFF2-40B4-BE49-F238E27FC236}">
                <a16:creationId xmlns:a16="http://schemas.microsoft.com/office/drawing/2014/main" id="{0E685163-8C46-0195-35BC-C9251142CB62}"/>
              </a:ext>
            </a:extLst>
          </p:cNvPr>
          <p:cNvPicPr>
            <a:picLocks noChangeAspect="1"/>
          </p:cNvPicPr>
          <p:nvPr/>
        </p:nvPicPr>
        <p:blipFill>
          <a:blip r:embed="rId5"/>
          <a:stretch>
            <a:fillRect/>
          </a:stretch>
        </p:blipFill>
        <p:spPr>
          <a:xfrm>
            <a:off x="1207770" y="5119308"/>
            <a:ext cx="3048000" cy="977900"/>
          </a:xfrm>
          <a:prstGeom prst="rect">
            <a:avLst/>
          </a:prstGeom>
        </p:spPr>
      </p:pic>
    </p:spTree>
    <p:extLst>
      <p:ext uri="{BB962C8B-B14F-4D97-AF65-F5344CB8AC3E}">
        <p14:creationId xmlns:p14="http://schemas.microsoft.com/office/powerpoint/2010/main" val="282852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pPr marL="0" indent="0">
              <a:buNone/>
            </a:pPr>
            <a:r>
              <a:rPr lang="fr-FR" sz="2400" b="1" dirty="0"/>
              <a:t>Les variables</a:t>
            </a:r>
          </a:p>
          <a:p>
            <a:pPr marL="0" indent="0">
              <a:buNone/>
            </a:pP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18</a:t>
            </a:fld>
            <a:endParaRPr lang="en-US"/>
          </a:p>
        </p:txBody>
      </p:sp>
      <p:pic>
        <p:nvPicPr>
          <p:cNvPr id="5" name="Image 4" descr="Une image contenant texte, Police, capture d’écran, nombre&#10;&#10;Description générée automatiquement">
            <a:extLst>
              <a:ext uri="{FF2B5EF4-FFF2-40B4-BE49-F238E27FC236}">
                <a16:creationId xmlns:a16="http://schemas.microsoft.com/office/drawing/2014/main" id="{C31006A1-8482-6152-A49C-8377386C5984}"/>
              </a:ext>
            </a:extLst>
          </p:cNvPr>
          <p:cNvPicPr>
            <a:picLocks noChangeAspect="1"/>
          </p:cNvPicPr>
          <p:nvPr/>
        </p:nvPicPr>
        <p:blipFill>
          <a:blip r:embed="rId2"/>
          <a:stretch>
            <a:fillRect/>
          </a:stretch>
        </p:blipFill>
        <p:spPr>
          <a:xfrm>
            <a:off x="4171950" y="2895806"/>
            <a:ext cx="3848100" cy="1536700"/>
          </a:xfrm>
          <a:prstGeom prst="rect">
            <a:avLst/>
          </a:prstGeom>
        </p:spPr>
      </p:pic>
      <p:pic>
        <p:nvPicPr>
          <p:cNvPr id="8" name="Image 7" descr="Une image contenant texte, capture d’écran, Police, conception&#10;&#10;Description générée automatiquement">
            <a:extLst>
              <a:ext uri="{FF2B5EF4-FFF2-40B4-BE49-F238E27FC236}">
                <a16:creationId xmlns:a16="http://schemas.microsoft.com/office/drawing/2014/main" id="{5D4EC6AB-B703-6950-16B1-00575A0ECBD4}"/>
              </a:ext>
            </a:extLst>
          </p:cNvPr>
          <p:cNvPicPr>
            <a:picLocks noChangeAspect="1"/>
          </p:cNvPicPr>
          <p:nvPr/>
        </p:nvPicPr>
        <p:blipFill>
          <a:blip r:embed="rId3"/>
          <a:stretch>
            <a:fillRect/>
          </a:stretch>
        </p:blipFill>
        <p:spPr>
          <a:xfrm>
            <a:off x="199890" y="2895806"/>
            <a:ext cx="3848100" cy="1536700"/>
          </a:xfrm>
          <a:prstGeom prst="rect">
            <a:avLst/>
          </a:prstGeom>
        </p:spPr>
      </p:pic>
      <p:pic>
        <p:nvPicPr>
          <p:cNvPr id="10" name="Image 9" descr="Une image contenant texte, Police, capture d’écran&#10;&#10;Description générée automatiquement">
            <a:extLst>
              <a:ext uri="{FF2B5EF4-FFF2-40B4-BE49-F238E27FC236}">
                <a16:creationId xmlns:a16="http://schemas.microsoft.com/office/drawing/2014/main" id="{7692A054-E468-EFEE-4410-5FCF04DC3CA1}"/>
              </a:ext>
            </a:extLst>
          </p:cNvPr>
          <p:cNvPicPr>
            <a:picLocks noChangeAspect="1"/>
          </p:cNvPicPr>
          <p:nvPr/>
        </p:nvPicPr>
        <p:blipFill>
          <a:blip r:embed="rId4"/>
          <a:stretch>
            <a:fillRect/>
          </a:stretch>
        </p:blipFill>
        <p:spPr>
          <a:xfrm>
            <a:off x="8144010" y="2895806"/>
            <a:ext cx="3848100" cy="1536700"/>
          </a:xfrm>
          <a:prstGeom prst="rect">
            <a:avLst/>
          </a:prstGeom>
        </p:spPr>
      </p:pic>
      <p:pic>
        <p:nvPicPr>
          <p:cNvPr id="12" name="Image 11" descr="Une image contenant texte, Police, capture d’écran&#10;&#10;Description générée automatiquement">
            <a:extLst>
              <a:ext uri="{FF2B5EF4-FFF2-40B4-BE49-F238E27FC236}">
                <a16:creationId xmlns:a16="http://schemas.microsoft.com/office/drawing/2014/main" id="{7294A747-58A5-F832-EE28-4009EAEF21A9}"/>
              </a:ext>
            </a:extLst>
          </p:cNvPr>
          <p:cNvPicPr>
            <a:picLocks noChangeAspect="1"/>
          </p:cNvPicPr>
          <p:nvPr/>
        </p:nvPicPr>
        <p:blipFill>
          <a:blip r:embed="rId5"/>
          <a:stretch>
            <a:fillRect/>
          </a:stretch>
        </p:blipFill>
        <p:spPr>
          <a:xfrm>
            <a:off x="4171950" y="4562538"/>
            <a:ext cx="3848100" cy="1536700"/>
          </a:xfrm>
          <a:prstGeom prst="rect">
            <a:avLst/>
          </a:prstGeom>
        </p:spPr>
      </p:pic>
      <p:sp>
        <p:nvSpPr>
          <p:cNvPr id="13" name="ZoneTexte 12">
            <a:extLst>
              <a:ext uri="{FF2B5EF4-FFF2-40B4-BE49-F238E27FC236}">
                <a16:creationId xmlns:a16="http://schemas.microsoft.com/office/drawing/2014/main" id="{EC86F29C-51A3-EBE0-8B42-3AF7E196A9FC}"/>
              </a:ext>
            </a:extLst>
          </p:cNvPr>
          <p:cNvSpPr txBox="1"/>
          <p:nvPr/>
        </p:nvSpPr>
        <p:spPr>
          <a:xfrm>
            <a:off x="1678144" y="4432506"/>
            <a:ext cx="910827" cy="369332"/>
          </a:xfrm>
          <a:prstGeom prst="rect">
            <a:avLst/>
          </a:prstGeom>
          <a:noFill/>
        </p:spPr>
        <p:txBody>
          <a:bodyPr wrap="none" rtlCol="0">
            <a:spAutoFit/>
          </a:bodyPr>
          <a:lstStyle/>
          <a:p>
            <a:r>
              <a:rPr lang="fr-FR" b="1" dirty="0"/>
              <a:t>Python</a:t>
            </a:r>
          </a:p>
        </p:txBody>
      </p:sp>
      <p:sp>
        <p:nvSpPr>
          <p:cNvPr id="14" name="ZoneTexte 13">
            <a:extLst>
              <a:ext uri="{FF2B5EF4-FFF2-40B4-BE49-F238E27FC236}">
                <a16:creationId xmlns:a16="http://schemas.microsoft.com/office/drawing/2014/main" id="{26E25754-CF37-2721-14BD-4F8D3EA0A856}"/>
              </a:ext>
            </a:extLst>
          </p:cNvPr>
          <p:cNvSpPr txBox="1"/>
          <p:nvPr/>
        </p:nvSpPr>
        <p:spPr>
          <a:xfrm>
            <a:off x="5510487" y="2526474"/>
            <a:ext cx="1216167" cy="369332"/>
          </a:xfrm>
          <a:prstGeom prst="rect">
            <a:avLst/>
          </a:prstGeom>
          <a:noFill/>
        </p:spPr>
        <p:txBody>
          <a:bodyPr wrap="none" rtlCol="0">
            <a:spAutoFit/>
          </a:bodyPr>
          <a:lstStyle/>
          <a:p>
            <a:r>
              <a:rPr lang="fr-FR" b="1" dirty="0"/>
              <a:t>JavaScript</a:t>
            </a:r>
          </a:p>
        </p:txBody>
      </p:sp>
      <p:sp>
        <p:nvSpPr>
          <p:cNvPr id="15" name="ZoneTexte 14">
            <a:extLst>
              <a:ext uri="{FF2B5EF4-FFF2-40B4-BE49-F238E27FC236}">
                <a16:creationId xmlns:a16="http://schemas.microsoft.com/office/drawing/2014/main" id="{4C258210-8573-945D-0B4E-BCBE362A8636}"/>
              </a:ext>
            </a:extLst>
          </p:cNvPr>
          <p:cNvSpPr txBox="1"/>
          <p:nvPr/>
        </p:nvSpPr>
        <p:spPr>
          <a:xfrm>
            <a:off x="9445966" y="4432506"/>
            <a:ext cx="1285929" cy="369332"/>
          </a:xfrm>
          <a:prstGeom prst="rect">
            <a:avLst/>
          </a:prstGeom>
          <a:noFill/>
        </p:spPr>
        <p:txBody>
          <a:bodyPr wrap="none" rtlCol="0">
            <a:spAutoFit/>
          </a:bodyPr>
          <a:lstStyle/>
          <a:p>
            <a:r>
              <a:rPr lang="fr-FR" b="1" dirty="0"/>
              <a:t>TypeScript</a:t>
            </a:r>
          </a:p>
        </p:txBody>
      </p:sp>
      <p:sp>
        <p:nvSpPr>
          <p:cNvPr id="16" name="ZoneTexte 15">
            <a:extLst>
              <a:ext uri="{FF2B5EF4-FFF2-40B4-BE49-F238E27FC236}">
                <a16:creationId xmlns:a16="http://schemas.microsoft.com/office/drawing/2014/main" id="{0304D4DF-9B9D-6F23-6C9B-C5482B2B9FE2}"/>
              </a:ext>
            </a:extLst>
          </p:cNvPr>
          <p:cNvSpPr txBox="1"/>
          <p:nvPr/>
        </p:nvSpPr>
        <p:spPr>
          <a:xfrm>
            <a:off x="5766422" y="6146807"/>
            <a:ext cx="667170" cy="369332"/>
          </a:xfrm>
          <a:prstGeom prst="rect">
            <a:avLst/>
          </a:prstGeom>
          <a:noFill/>
        </p:spPr>
        <p:txBody>
          <a:bodyPr wrap="none" rtlCol="0">
            <a:spAutoFit/>
          </a:bodyPr>
          <a:lstStyle/>
          <a:p>
            <a:r>
              <a:rPr lang="fr-FR" b="1" dirty="0"/>
              <a:t>C++</a:t>
            </a:r>
          </a:p>
        </p:txBody>
      </p:sp>
    </p:spTree>
    <p:extLst>
      <p:ext uri="{BB962C8B-B14F-4D97-AF65-F5344CB8AC3E}">
        <p14:creationId xmlns:p14="http://schemas.microsoft.com/office/powerpoint/2010/main" val="60752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a:xfrm>
            <a:off x="700635" y="2293126"/>
            <a:ext cx="7876835" cy="738309"/>
          </a:xfrm>
        </p:spPr>
        <p:txBody>
          <a:bodyPr/>
          <a:lstStyle/>
          <a:p>
            <a:pPr marL="0" indent="0">
              <a:buNone/>
            </a:pPr>
            <a:r>
              <a:rPr lang="fr-FR" sz="2400" b="1" dirty="0"/>
              <a:t>Les variables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19</a:t>
            </a:fld>
            <a:endParaRPr lang="en-US"/>
          </a:p>
        </p:txBody>
      </p:sp>
      <p:pic>
        <p:nvPicPr>
          <p:cNvPr id="7" name="Image 6" descr="Une image contenant texte, capture d’écran, Police&#10;&#10;Description générée automatiquement">
            <a:extLst>
              <a:ext uri="{FF2B5EF4-FFF2-40B4-BE49-F238E27FC236}">
                <a16:creationId xmlns:a16="http://schemas.microsoft.com/office/drawing/2014/main" id="{3CEA0690-21D9-1BD4-4142-50746A2EC379}"/>
              </a:ext>
            </a:extLst>
          </p:cNvPr>
          <p:cNvPicPr>
            <a:picLocks noChangeAspect="1"/>
          </p:cNvPicPr>
          <p:nvPr/>
        </p:nvPicPr>
        <p:blipFill>
          <a:blip r:embed="rId2"/>
          <a:stretch>
            <a:fillRect/>
          </a:stretch>
        </p:blipFill>
        <p:spPr>
          <a:xfrm>
            <a:off x="1221144" y="2893433"/>
            <a:ext cx="5130800" cy="2895600"/>
          </a:xfrm>
          <a:prstGeom prst="rect">
            <a:avLst/>
          </a:prstGeom>
        </p:spPr>
      </p:pic>
      <p:sp>
        <p:nvSpPr>
          <p:cNvPr id="9" name="ZoneTexte 8">
            <a:extLst>
              <a:ext uri="{FF2B5EF4-FFF2-40B4-BE49-F238E27FC236}">
                <a16:creationId xmlns:a16="http://schemas.microsoft.com/office/drawing/2014/main" id="{3A95ECD8-FA75-FAC6-53A7-10F014AF4454}"/>
              </a:ext>
            </a:extLst>
          </p:cNvPr>
          <p:cNvSpPr txBox="1"/>
          <p:nvPr/>
        </p:nvSpPr>
        <p:spPr>
          <a:xfrm>
            <a:off x="6450496" y="3894633"/>
            <a:ext cx="4253947" cy="1015663"/>
          </a:xfrm>
          <a:prstGeom prst="rect">
            <a:avLst/>
          </a:prstGeom>
          <a:noFill/>
        </p:spPr>
        <p:txBody>
          <a:bodyPr wrap="square" rtlCol="0">
            <a:spAutoFit/>
          </a:bodyPr>
          <a:lstStyle/>
          <a:p>
            <a:r>
              <a:rPr lang="fr-FR" sz="2000" dirty="0"/>
              <a:t>Et on peut déclarer des variables de n’importe quel type</a:t>
            </a:r>
          </a:p>
          <a:p>
            <a:endParaRPr lang="fr-FR" sz="2000" dirty="0"/>
          </a:p>
        </p:txBody>
      </p:sp>
    </p:spTree>
    <p:extLst>
      <p:ext uri="{BB962C8B-B14F-4D97-AF65-F5344CB8AC3E}">
        <p14:creationId xmlns:p14="http://schemas.microsoft.com/office/powerpoint/2010/main" val="401088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7C7AC-DE64-C80A-B984-0E3C15CDA63A}"/>
              </a:ext>
            </a:extLst>
          </p:cNvPr>
          <p:cNvSpPr>
            <a:spLocks noGrp="1"/>
          </p:cNvSpPr>
          <p:nvPr>
            <p:ph type="title"/>
          </p:nvPr>
        </p:nvSpPr>
        <p:spPr/>
        <p:txBody>
          <a:bodyPr/>
          <a:lstStyle/>
          <a:p>
            <a:r>
              <a:rPr lang="en-US" dirty="0"/>
              <a:t>Plan</a:t>
            </a:r>
          </a:p>
        </p:txBody>
      </p:sp>
      <p:sp>
        <p:nvSpPr>
          <p:cNvPr id="3" name="Espace réservé du contenu 2">
            <a:extLst>
              <a:ext uri="{FF2B5EF4-FFF2-40B4-BE49-F238E27FC236}">
                <a16:creationId xmlns:a16="http://schemas.microsoft.com/office/drawing/2014/main" id="{7D6CFE9C-1CBF-E9E6-47E6-5830CEED2AAE}"/>
              </a:ext>
            </a:extLst>
          </p:cNvPr>
          <p:cNvSpPr>
            <a:spLocks noGrp="1"/>
          </p:cNvSpPr>
          <p:nvPr>
            <p:ph idx="1"/>
          </p:nvPr>
        </p:nvSpPr>
        <p:spPr>
          <a:xfrm>
            <a:off x="690696" y="2293126"/>
            <a:ext cx="10691265" cy="3636088"/>
          </a:xfrm>
        </p:spPr>
        <p:txBody>
          <a:bodyPr/>
          <a:lstStyle/>
          <a:p>
            <a:r>
              <a:rPr lang="fr-FR" dirty="0"/>
              <a:t>Buts de ce cours</a:t>
            </a:r>
          </a:p>
          <a:p>
            <a:r>
              <a:rPr lang="fr-FR" dirty="0"/>
              <a:t>Développement de logiciels : académique versus industriel</a:t>
            </a:r>
          </a:p>
          <a:p>
            <a:r>
              <a:rPr lang="fr-FR" dirty="0"/>
              <a:t>Notion de base en programmation : </a:t>
            </a:r>
            <a:r>
              <a:rPr lang="fr-FR" i="1" dirty="0"/>
              <a:t>variable</a:t>
            </a:r>
            <a:r>
              <a:rPr lang="fr-FR" dirty="0"/>
              <a:t>, </a:t>
            </a:r>
            <a:r>
              <a:rPr lang="fr-FR" i="1" dirty="0"/>
              <a:t>boucle</a:t>
            </a:r>
            <a:r>
              <a:rPr lang="fr-FR" dirty="0"/>
              <a:t>, </a:t>
            </a:r>
            <a:r>
              <a:rPr lang="fr-FR" i="1" dirty="0"/>
              <a:t>condition</a:t>
            </a:r>
            <a:r>
              <a:rPr lang="fr-FR" dirty="0"/>
              <a:t> et </a:t>
            </a:r>
            <a:r>
              <a:rPr lang="fr-FR" i="1" dirty="0"/>
              <a:t>fonction</a:t>
            </a:r>
          </a:p>
          <a:p>
            <a:r>
              <a:rPr lang="fr-FR" dirty="0"/>
              <a:t>Le pourquoi des différents paradigmes de programmation</a:t>
            </a:r>
          </a:p>
          <a:p>
            <a:r>
              <a:rPr lang="fr-FR" dirty="0"/>
              <a:t>Inversion des contraintes tectoniques en 2D</a:t>
            </a:r>
          </a:p>
          <a:p>
            <a:r>
              <a:rPr lang="fr-FR" dirty="0"/>
              <a:t>Inversion des contraintes tectoniques </a:t>
            </a:r>
            <a:r>
              <a:rPr lang="fr-FR" i="1" dirty="0"/>
              <a:t>revisited</a:t>
            </a:r>
            <a:endParaRPr lang="fr-FR" dirty="0"/>
          </a:p>
          <a:p>
            <a:endParaRPr lang="fr-FR" i="1" dirty="0"/>
          </a:p>
        </p:txBody>
      </p:sp>
      <p:sp>
        <p:nvSpPr>
          <p:cNvPr id="6" name="Espace réservé du numéro de diapositive 5">
            <a:extLst>
              <a:ext uri="{FF2B5EF4-FFF2-40B4-BE49-F238E27FC236}">
                <a16:creationId xmlns:a16="http://schemas.microsoft.com/office/drawing/2014/main" id="{703D0E1D-F331-2694-C2CC-FAC3A3BFAD58}"/>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735151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a:xfrm>
            <a:off x="700635" y="2293126"/>
            <a:ext cx="10790730" cy="3642778"/>
          </a:xfrm>
        </p:spPr>
        <p:txBody>
          <a:bodyPr/>
          <a:lstStyle/>
          <a:p>
            <a:pPr marL="0" indent="0">
              <a:buNone/>
            </a:pPr>
            <a:r>
              <a:rPr lang="fr-FR" sz="2400" b="1" dirty="0"/>
              <a:t>Les variables : Valeur </a:t>
            </a:r>
            <a:r>
              <a:rPr lang="fr-FR" sz="2400" dirty="0"/>
              <a:t>versus </a:t>
            </a:r>
            <a:r>
              <a:rPr lang="fr-FR" sz="2400" b="1" dirty="0"/>
              <a:t>référence</a:t>
            </a:r>
          </a:p>
          <a:p>
            <a:pPr marL="457200" indent="-457200">
              <a:buFont typeface="+mj-lt"/>
              <a:buAutoNum type="arabicPeriod"/>
            </a:pPr>
            <a:r>
              <a:rPr lang="fr-FR" dirty="0"/>
              <a:t>Imaginez que vous devez vous trimbaler quelques nombres.</a:t>
            </a:r>
          </a:p>
          <a:p>
            <a:pPr marL="457200" indent="-457200">
              <a:buFont typeface="+mj-lt"/>
              <a:buAutoNum type="arabicPeriod"/>
            </a:pPr>
            <a:r>
              <a:rPr lang="fr-FR" dirty="0"/>
              <a:t>Imaginez que vous devez vous trimbaler un grand tableau de nombres (par exemple 1 million).</a:t>
            </a:r>
          </a:p>
          <a:p>
            <a:pPr marL="0" indent="0">
              <a:buNone/>
            </a:pPr>
            <a:endParaRPr lang="fr-FR" dirty="0"/>
          </a:p>
          <a:p>
            <a:pPr marL="0" indent="0">
              <a:buNone/>
            </a:pPr>
            <a:r>
              <a:rPr lang="fr-FR" dirty="0"/>
              <a:t>Quelles sont les différences ?</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20</a:t>
            </a:fld>
            <a:endParaRPr lang="en-US"/>
          </a:p>
        </p:txBody>
      </p:sp>
    </p:spTree>
    <p:extLst>
      <p:ext uri="{BB962C8B-B14F-4D97-AF65-F5344CB8AC3E}">
        <p14:creationId xmlns:p14="http://schemas.microsoft.com/office/powerpoint/2010/main" val="222912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a:xfrm>
            <a:off x="700635" y="2293126"/>
            <a:ext cx="10790730" cy="3642778"/>
          </a:xfrm>
        </p:spPr>
        <p:txBody>
          <a:bodyPr/>
          <a:lstStyle/>
          <a:p>
            <a:pPr marL="0" indent="0">
              <a:buNone/>
            </a:pPr>
            <a:r>
              <a:rPr lang="fr-FR" sz="2400" b="1" dirty="0"/>
              <a:t>Les variables : Valeur </a:t>
            </a:r>
            <a:r>
              <a:rPr lang="fr-FR" sz="2400" dirty="0"/>
              <a:t>versus </a:t>
            </a:r>
            <a:r>
              <a:rPr lang="fr-FR" sz="2400" b="1" dirty="0"/>
              <a:t>référence</a:t>
            </a:r>
          </a:p>
          <a:p>
            <a:pPr marL="0" indent="0">
              <a:buNone/>
            </a:pPr>
            <a:r>
              <a:rPr lang="fr-FR" dirty="0"/>
              <a:t>Si la copie des variables ne pose pas de problème de </a:t>
            </a:r>
            <a:r>
              <a:rPr lang="fr-FR" b="1" dirty="0"/>
              <a:t>temps</a:t>
            </a:r>
            <a:r>
              <a:rPr lang="fr-FR" dirty="0"/>
              <a:t> ou de </a:t>
            </a:r>
            <a:r>
              <a:rPr lang="fr-FR" b="1" dirty="0"/>
              <a:t>mémoire</a:t>
            </a:r>
            <a:r>
              <a:rPr lang="fr-FR" dirty="0"/>
              <a:t> </a:t>
            </a:r>
            <a:r>
              <a:rPr lang="fr-FR" dirty="0">
                <a:sym typeface="Wingdings" pitchFamily="2" charset="2"/>
              </a:rPr>
              <a:t> on trimbale par </a:t>
            </a:r>
            <a:r>
              <a:rPr lang="fr-FR" b="1" dirty="0">
                <a:sym typeface="Wingdings" pitchFamily="2" charset="2"/>
              </a:rPr>
              <a:t>valeur</a:t>
            </a:r>
          </a:p>
          <a:p>
            <a:pPr marL="0" indent="0">
              <a:buNone/>
            </a:pPr>
            <a:r>
              <a:rPr lang="fr-FR" dirty="0">
                <a:sym typeface="Wingdings" pitchFamily="2" charset="2"/>
              </a:rPr>
              <a:t>Sinon, on trimbale par </a:t>
            </a:r>
            <a:r>
              <a:rPr lang="fr-FR" b="1" dirty="0">
                <a:sym typeface="Wingdings" pitchFamily="2" charset="2"/>
              </a:rPr>
              <a:t>référence</a:t>
            </a:r>
            <a:r>
              <a:rPr lang="fr-FR" dirty="0">
                <a:sym typeface="Wingdings" pitchFamily="2" charset="2"/>
              </a:rPr>
              <a:t> !</a:t>
            </a: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21</a:t>
            </a:fld>
            <a:endParaRPr lang="en-US"/>
          </a:p>
        </p:txBody>
      </p:sp>
    </p:spTree>
    <p:extLst>
      <p:ext uri="{BB962C8B-B14F-4D97-AF65-F5344CB8AC3E}">
        <p14:creationId xmlns:p14="http://schemas.microsoft.com/office/powerpoint/2010/main" val="3243439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a:xfrm>
            <a:off x="700635" y="2293126"/>
            <a:ext cx="7638295" cy="738309"/>
          </a:xfrm>
        </p:spPr>
        <p:txBody>
          <a:bodyPr/>
          <a:lstStyle/>
          <a:p>
            <a:pPr marL="0" indent="0">
              <a:buNone/>
            </a:pPr>
            <a:r>
              <a:rPr lang="fr-FR" sz="2400" b="1" dirty="0"/>
              <a:t>Les variables : Valeur </a:t>
            </a:r>
            <a:r>
              <a:rPr lang="fr-FR" sz="2400" dirty="0"/>
              <a:t>versus </a:t>
            </a:r>
            <a:r>
              <a:rPr lang="fr-FR" sz="2400" b="1" dirty="0"/>
              <a:t>référence</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22</a:t>
            </a:fld>
            <a:endParaRPr lang="en-US"/>
          </a:p>
        </p:txBody>
      </p:sp>
      <p:pic>
        <p:nvPicPr>
          <p:cNvPr id="5" name="Image 4" descr="Une image contenant texte, capture d’écran, Police&#10;&#10;Description générée automatiquement">
            <a:extLst>
              <a:ext uri="{FF2B5EF4-FFF2-40B4-BE49-F238E27FC236}">
                <a16:creationId xmlns:a16="http://schemas.microsoft.com/office/drawing/2014/main" id="{0C19EEDF-A60C-8F08-F1A3-47EFBACDB367}"/>
              </a:ext>
            </a:extLst>
          </p:cNvPr>
          <p:cNvPicPr>
            <a:picLocks noChangeAspect="1"/>
          </p:cNvPicPr>
          <p:nvPr/>
        </p:nvPicPr>
        <p:blipFill>
          <a:blip r:embed="rId2"/>
          <a:stretch>
            <a:fillRect/>
          </a:stretch>
        </p:blipFill>
        <p:spPr>
          <a:xfrm>
            <a:off x="1397279" y="2733261"/>
            <a:ext cx="4394200" cy="2603500"/>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3BB5C9BD-4309-4B03-50CB-312ECB56BA6D}"/>
              </a:ext>
            </a:extLst>
          </p:cNvPr>
          <p:cNvPicPr>
            <a:picLocks noChangeAspect="1"/>
          </p:cNvPicPr>
          <p:nvPr/>
        </p:nvPicPr>
        <p:blipFill>
          <a:blip r:embed="rId3"/>
          <a:stretch>
            <a:fillRect/>
          </a:stretch>
        </p:blipFill>
        <p:spPr>
          <a:xfrm>
            <a:off x="6082474" y="2724814"/>
            <a:ext cx="4559300" cy="2603500"/>
          </a:xfrm>
          <a:prstGeom prst="rect">
            <a:avLst/>
          </a:prstGeom>
        </p:spPr>
      </p:pic>
      <p:pic>
        <p:nvPicPr>
          <p:cNvPr id="9" name="Image 8" descr="Une image contenant texte, capture d’écran, Police, Graphique&#10;&#10;Description générée automatiquement">
            <a:extLst>
              <a:ext uri="{FF2B5EF4-FFF2-40B4-BE49-F238E27FC236}">
                <a16:creationId xmlns:a16="http://schemas.microsoft.com/office/drawing/2014/main" id="{21901C5B-577E-9F09-3E3B-5B09FA07B5DD}"/>
              </a:ext>
            </a:extLst>
          </p:cNvPr>
          <p:cNvPicPr>
            <a:picLocks noChangeAspect="1"/>
          </p:cNvPicPr>
          <p:nvPr/>
        </p:nvPicPr>
        <p:blipFill rotWithShape="1">
          <a:blip r:embed="rId4"/>
          <a:srcRect r="3621"/>
          <a:stretch/>
        </p:blipFill>
        <p:spPr>
          <a:xfrm>
            <a:off x="1397279" y="5433996"/>
            <a:ext cx="4394200" cy="685800"/>
          </a:xfrm>
          <a:prstGeom prst="rect">
            <a:avLst/>
          </a:prstGeom>
        </p:spPr>
      </p:pic>
      <p:pic>
        <p:nvPicPr>
          <p:cNvPr id="11" name="Image 10" descr="Une image contenant texte, Police, capture d’écran, horloge&#10;&#10;Description générée automatiquement">
            <a:extLst>
              <a:ext uri="{FF2B5EF4-FFF2-40B4-BE49-F238E27FC236}">
                <a16:creationId xmlns:a16="http://schemas.microsoft.com/office/drawing/2014/main" id="{35437218-7458-4F50-718B-6A1058EEFB28}"/>
              </a:ext>
            </a:extLst>
          </p:cNvPr>
          <p:cNvPicPr>
            <a:picLocks noChangeAspect="1"/>
          </p:cNvPicPr>
          <p:nvPr/>
        </p:nvPicPr>
        <p:blipFill>
          <a:blip r:embed="rId5"/>
          <a:stretch>
            <a:fillRect/>
          </a:stretch>
        </p:blipFill>
        <p:spPr>
          <a:xfrm>
            <a:off x="6096000" y="5417102"/>
            <a:ext cx="4559300" cy="685800"/>
          </a:xfrm>
          <a:prstGeom prst="rect">
            <a:avLst/>
          </a:prstGeom>
        </p:spPr>
      </p:pic>
      <p:sp>
        <p:nvSpPr>
          <p:cNvPr id="12" name="ZoneTexte 11">
            <a:extLst>
              <a:ext uri="{FF2B5EF4-FFF2-40B4-BE49-F238E27FC236}">
                <a16:creationId xmlns:a16="http://schemas.microsoft.com/office/drawing/2014/main" id="{3FE66504-1F1D-5BD7-01AB-9AEF0DA1163B}"/>
              </a:ext>
            </a:extLst>
          </p:cNvPr>
          <p:cNvSpPr txBox="1"/>
          <p:nvPr/>
        </p:nvSpPr>
        <p:spPr>
          <a:xfrm>
            <a:off x="7546886" y="6191690"/>
            <a:ext cx="1584088" cy="369332"/>
          </a:xfrm>
          <a:prstGeom prst="rect">
            <a:avLst/>
          </a:prstGeom>
          <a:noFill/>
        </p:spPr>
        <p:txBody>
          <a:bodyPr wrap="none" rtlCol="0">
            <a:spAutoFit/>
          </a:bodyPr>
          <a:lstStyle/>
          <a:p>
            <a:r>
              <a:rPr lang="fr-FR" dirty="0"/>
              <a:t>Même tableau</a:t>
            </a:r>
          </a:p>
        </p:txBody>
      </p:sp>
      <p:sp>
        <p:nvSpPr>
          <p:cNvPr id="13" name="ZoneTexte 12">
            <a:extLst>
              <a:ext uri="{FF2B5EF4-FFF2-40B4-BE49-F238E27FC236}">
                <a16:creationId xmlns:a16="http://schemas.microsoft.com/office/drawing/2014/main" id="{58EF2D0A-5BA4-7A4A-C00F-B5478DBB522E}"/>
              </a:ext>
            </a:extLst>
          </p:cNvPr>
          <p:cNvSpPr txBox="1"/>
          <p:nvPr/>
        </p:nvSpPr>
        <p:spPr>
          <a:xfrm>
            <a:off x="2469872" y="6194704"/>
            <a:ext cx="2249014" cy="369332"/>
          </a:xfrm>
          <a:prstGeom prst="rect">
            <a:avLst/>
          </a:prstGeom>
          <a:noFill/>
        </p:spPr>
        <p:txBody>
          <a:bodyPr wrap="none" rtlCol="0">
            <a:spAutoFit/>
          </a:bodyPr>
          <a:lstStyle/>
          <a:p>
            <a:r>
              <a:rPr lang="fr-FR" dirty="0"/>
              <a:t>Pas la même variable</a:t>
            </a:r>
          </a:p>
        </p:txBody>
      </p:sp>
    </p:spTree>
    <p:extLst>
      <p:ext uri="{BB962C8B-B14F-4D97-AF65-F5344CB8AC3E}">
        <p14:creationId xmlns:p14="http://schemas.microsoft.com/office/powerpoint/2010/main" val="4153367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pPr marL="0" indent="0">
              <a:buNone/>
            </a:pPr>
            <a:r>
              <a:rPr lang="fr-FR" sz="2400" b="1" dirty="0"/>
              <a:t>Les boucles</a:t>
            </a:r>
          </a:p>
          <a:p>
            <a:pPr marL="457200" indent="-457200">
              <a:buFont typeface="+mj-lt"/>
              <a:buAutoNum type="arabicPeriod"/>
            </a:pPr>
            <a:r>
              <a:rPr lang="fr-FR" dirty="0"/>
              <a:t>Elles servent à faire varier une variable d’une valeur de départ, vers une valeur d’arrivée</a:t>
            </a:r>
          </a:p>
          <a:p>
            <a:pPr marL="457200" indent="-457200">
              <a:buFont typeface="+mj-lt"/>
              <a:buAutoNum type="arabicPeriod"/>
            </a:pPr>
            <a:r>
              <a:rPr lang="fr-FR" dirty="0"/>
              <a:t>Elles servent à </a:t>
            </a:r>
            <a:r>
              <a:rPr lang="fr-FR" b="1" dirty="0"/>
              <a:t>itérer </a:t>
            </a:r>
            <a:r>
              <a:rPr lang="fr-FR" dirty="0"/>
              <a:t>sur des tableaux…</a:t>
            </a:r>
          </a:p>
          <a:p>
            <a:pPr marL="0" indent="0">
              <a:buNone/>
            </a:pP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23</a:t>
            </a:fld>
            <a:endParaRPr lang="en-US"/>
          </a:p>
        </p:txBody>
      </p:sp>
      <p:pic>
        <p:nvPicPr>
          <p:cNvPr id="5" name="Image 4" descr="Une image contenant texte, Police, capture d’écran&#10;&#10;Description générée automatiquement">
            <a:extLst>
              <a:ext uri="{FF2B5EF4-FFF2-40B4-BE49-F238E27FC236}">
                <a16:creationId xmlns:a16="http://schemas.microsoft.com/office/drawing/2014/main" id="{FFC3D511-1AD8-4FC1-FA56-23EB089E331E}"/>
              </a:ext>
            </a:extLst>
          </p:cNvPr>
          <p:cNvPicPr>
            <a:picLocks noChangeAspect="1"/>
          </p:cNvPicPr>
          <p:nvPr/>
        </p:nvPicPr>
        <p:blipFill>
          <a:blip r:embed="rId2"/>
          <a:stretch>
            <a:fillRect/>
          </a:stretch>
        </p:blipFill>
        <p:spPr>
          <a:xfrm>
            <a:off x="800100" y="3762186"/>
            <a:ext cx="3124200" cy="1028700"/>
          </a:xfrm>
          <a:prstGeom prst="rect">
            <a:avLst/>
          </a:prstGeom>
        </p:spPr>
      </p:pic>
      <p:pic>
        <p:nvPicPr>
          <p:cNvPr id="8" name="Image 7" descr="Une image contenant texte, Police, capture d’écran, horloge&#10;&#10;Description générée automatiquement">
            <a:extLst>
              <a:ext uri="{FF2B5EF4-FFF2-40B4-BE49-F238E27FC236}">
                <a16:creationId xmlns:a16="http://schemas.microsoft.com/office/drawing/2014/main" id="{4C131793-AB6C-7BB6-EE80-8BC3412379C2}"/>
              </a:ext>
            </a:extLst>
          </p:cNvPr>
          <p:cNvPicPr>
            <a:picLocks noChangeAspect="1"/>
          </p:cNvPicPr>
          <p:nvPr/>
        </p:nvPicPr>
        <p:blipFill>
          <a:blip r:embed="rId3"/>
          <a:stretch>
            <a:fillRect/>
          </a:stretch>
        </p:blipFill>
        <p:spPr>
          <a:xfrm>
            <a:off x="800100" y="4954758"/>
            <a:ext cx="3124200" cy="1028700"/>
          </a:xfrm>
          <a:prstGeom prst="rect">
            <a:avLst/>
          </a:prstGeom>
        </p:spPr>
      </p:pic>
      <p:sp>
        <p:nvSpPr>
          <p:cNvPr id="9" name="ZoneTexte 8">
            <a:extLst>
              <a:ext uri="{FF2B5EF4-FFF2-40B4-BE49-F238E27FC236}">
                <a16:creationId xmlns:a16="http://schemas.microsoft.com/office/drawing/2014/main" id="{E8C6FF4E-2064-582C-DA4A-B79C180074DC}"/>
              </a:ext>
            </a:extLst>
          </p:cNvPr>
          <p:cNvSpPr txBox="1"/>
          <p:nvPr/>
        </p:nvSpPr>
        <p:spPr>
          <a:xfrm>
            <a:off x="426280" y="4091870"/>
            <a:ext cx="373820" cy="369332"/>
          </a:xfrm>
          <a:prstGeom prst="rect">
            <a:avLst/>
          </a:prstGeom>
          <a:noFill/>
        </p:spPr>
        <p:txBody>
          <a:bodyPr wrap="none" rtlCol="0">
            <a:spAutoFit/>
          </a:bodyPr>
          <a:lstStyle/>
          <a:p>
            <a:r>
              <a:rPr lang="fr-FR" dirty="0"/>
              <a:t>Js</a:t>
            </a:r>
          </a:p>
        </p:txBody>
      </p:sp>
      <p:sp>
        <p:nvSpPr>
          <p:cNvPr id="10" name="ZoneTexte 9">
            <a:extLst>
              <a:ext uri="{FF2B5EF4-FFF2-40B4-BE49-F238E27FC236}">
                <a16:creationId xmlns:a16="http://schemas.microsoft.com/office/drawing/2014/main" id="{C98D06A3-D7DF-9EAE-94D8-41185DF27460}"/>
              </a:ext>
            </a:extLst>
          </p:cNvPr>
          <p:cNvSpPr txBox="1"/>
          <p:nvPr/>
        </p:nvSpPr>
        <p:spPr>
          <a:xfrm>
            <a:off x="395395" y="5284442"/>
            <a:ext cx="444352" cy="369332"/>
          </a:xfrm>
          <a:prstGeom prst="rect">
            <a:avLst/>
          </a:prstGeom>
          <a:noFill/>
        </p:spPr>
        <p:txBody>
          <a:bodyPr wrap="none" rtlCol="0">
            <a:spAutoFit/>
          </a:bodyPr>
          <a:lstStyle/>
          <a:p>
            <a:r>
              <a:rPr lang="fr-FR" dirty="0"/>
              <a:t>Py</a:t>
            </a:r>
          </a:p>
        </p:txBody>
      </p:sp>
      <p:pic>
        <p:nvPicPr>
          <p:cNvPr id="12" name="Image 11" descr="Une image contenant texte, capture d’écran, Police&#10;&#10;Description générée automatiquement">
            <a:extLst>
              <a:ext uri="{FF2B5EF4-FFF2-40B4-BE49-F238E27FC236}">
                <a16:creationId xmlns:a16="http://schemas.microsoft.com/office/drawing/2014/main" id="{10CD0A42-1DEB-B0CC-6601-C974C151C520}"/>
              </a:ext>
            </a:extLst>
          </p:cNvPr>
          <p:cNvPicPr>
            <a:picLocks noChangeAspect="1"/>
          </p:cNvPicPr>
          <p:nvPr/>
        </p:nvPicPr>
        <p:blipFill>
          <a:blip r:embed="rId4"/>
          <a:stretch>
            <a:fillRect/>
          </a:stretch>
        </p:blipFill>
        <p:spPr>
          <a:xfrm>
            <a:off x="5030470" y="3832544"/>
            <a:ext cx="5422900" cy="2044700"/>
          </a:xfrm>
          <a:prstGeom prst="rect">
            <a:avLst/>
          </a:prstGeom>
        </p:spPr>
      </p:pic>
      <p:sp>
        <p:nvSpPr>
          <p:cNvPr id="13" name="ZoneTexte 12">
            <a:extLst>
              <a:ext uri="{FF2B5EF4-FFF2-40B4-BE49-F238E27FC236}">
                <a16:creationId xmlns:a16="http://schemas.microsoft.com/office/drawing/2014/main" id="{59029329-C800-042B-129B-5A34D3063261}"/>
              </a:ext>
            </a:extLst>
          </p:cNvPr>
          <p:cNvSpPr txBox="1"/>
          <p:nvPr/>
        </p:nvSpPr>
        <p:spPr>
          <a:xfrm>
            <a:off x="4702624" y="4667722"/>
            <a:ext cx="373820" cy="369332"/>
          </a:xfrm>
          <a:prstGeom prst="rect">
            <a:avLst/>
          </a:prstGeom>
          <a:noFill/>
        </p:spPr>
        <p:txBody>
          <a:bodyPr wrap="none" rtlCol="0">
            <a:spAutoFit/>
          </a:bodyPr>
          <a:lstStyle/>
          <a:p>
            <a:r>
              <a:rPr lang="fr-FR" dirty="0"/>
              <a:t>Js</a:t>
            </a:r>
          </a:p>
        </p:txBody>
      </p:sp>
    </p:spTree>
    <p:extLst>
      <p:ext uri="{BB962C8B-B14F-4D97-AF65-F5344CB8AC3E}">
        <p14:creationId xmlns:p14="http://schemas.microsoft.com/office/powerpoint/2010/main" val="357972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normAutofit/>
          </a:bodyPr>
          <a:lstStyle/>
          <a:p>
            <a:pPr marL="0" indent="0">
              <a:buNone/>
            </a:pPr>
            <a:r>
              <a:rPr lang="fr-FR" sz="2400" b="1" dirty="0"/>
              <a:t>Instruction conditionnelle</a:t>
            </a:r>
          </a:p>
          <a:p>
            <a:pPr marL="0" indent="0">
              <a:buNone/>
            </a:pPr>
            <a:r>
              <a:rPr lang="fr-FR" dirty="0"/>
              <a:t>Effectuer différents calculs ou actions, en fonction de l'évaluation d'une condition booléenne, à savoir vraie ou fausse.</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24</a:t>
            </a:fld>
            <a:endParaRPr lang="en-US"/>
          </a:p>
        </p:txBody>
      </p:sp>
      <p:pic>
        <p:nvPicPr>
          <p:cNvPr id="5" name="Image 4" descr="Une image contenant texte, capture d’écran, Police, conception&#10;&#10;Description générée automatiquement">
            <a:extLst>
              <a:ext uri="{FF2B5EF4-FFF2-40B4-BE49-F238E27FC236}">
                <a16:creationId xmlns:a16="http://schemas.microsoft.com/office/drawing/2014/main" id="{45E90F1E-4F7D-FEAF-7608-D846E82C2387}"/>
              </a:ext>
            </a:extLst>
          </p:cNvPr>
          <p:cNvPicPr>
            <a:picLocks noChangeAspect="1"/>
          </p:cNvPicPr>
          <p:nvPr/>
        </p:nvPicPr>
        <p:blipFill>
          <a:blip r:embed="rId2"/>
          <a:stretch>
            <a:fillRect/>
          </a:stretch>
        </p:blipFill>
        <p:spPr>
          <a:xfrm>
            <a:off x="2788412" y="3571875"/>
            <a:ext cx="2463800" cy="3149600"/>
          </a:xfrm>
          <a:prstGeom prst="rect">
            <a:avLst/>
          </a:prstGeom>
        </p:spPr>
      </p:pic>
      <p:pic>
        <p:nvPicPr>
          <p:cNvPr id="8" name="Image 7" descr="Une image contenant texte, capture d’écran, Police, nombre&#10;&#10;Description générée automatiquement">
            <a:extLst>
              <a:ext uri="{FF2B5EF4-FFF2-40B4-BE49-F238E27FC236}">
                <a16:creationId xmlns:a16="http://schemas.microsoft.com/office/drawing/2014/main" id="{A65B4B1B-F6E9-9B5C-6F9D-74A3A28AA554}"/>
              </a:ext>
            </a:extLst>
          </p:cNvPr>
          <p:cNvPicPr>
            <a:picLocks noChangeAspect="1"/>
          </p:cNvPicPr>
          <p:nvPr/>
        </p:nvPicPr>
        <p:blipFill>
          <a:blip r:embed="rId3"/>
          <a:stretch>
            <a:fillRect/>
          </a:stretch>
        </p:blipFill>
        <p:spPr>
          <a:xfrm>
            <a:off x="5621812" y="3571875"/>
            <a:ext cx="2463800" cy="2463800"/>
          </a:xfrm>
          <a:prstGeom prst="rect">
            <a:avLst/>
          </a:prstGeom>
        </p:spPr>
      </p:pic>
    </p:spTree>
    <p:extLst>
      <p:ext uri="{BB962C8B-B14F-4D97-AF65-F5344CB8AC3E}">
        <p14:creationId xmlns:p14="http://schemas.microsoft.com/office/powerpoint/2010/main" val="1728690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normAutofit/>
          </a:bodyPr>
          <a:lstStyle/>
          <a:p>
            <a:pPr marL="0" indent="0">
              <a:buNone/>
            </a:pPr>
            <a:r>
              <a:rPr lang="fr-FR" sz="2400" b="1" dirty="0"/>
              <a:t>Les fonctions (</a:t>
            </a:r>
            <a:r>
              <a:rPr lang="fr-FR" sz="2400" dirty="0"/>
              <a:t>mais aussi les </a:t>
            </a:r>
            <a:r>
              <a:rPr lang="fr-FR" sz="2400" b="1" dirty="0"/>
              <a:t>lambda)</a:t>
            </a:r>
          </a:p>
          <a:p>
            <a:pPr marL="0" indent="0">
              <a:buNone/>
            </a:pPr>
            <a:r>
              <a:rPr lang="fr-FR" dirty="0"/>
              <a:t>Encapsule une </a:t>
            </a:r>
            <a:r>
              <a:rPr lang="fr-FR" b="1" dirty="0"/>
              <a:t>partie de code </a:t>
            </a:r>
            <a:r>
              <a:rPr lang="fr-FR" dirty="0"/>
              <a:t>effectuant un </a:t>
            </a:r>
            <a:r>
              <a:rPr lang="fr-FR" b="1" dirty="0"/>
              <a:t>traitement spécifique </a:t>
            </a:r>
            <a:r>
              <a:rPr lang="fr-FR" dirty="0"/>
              <a:t>bien identifié et relativement </a:t>
            </a:r>
            <a:r>
              <a:rPr lang="fr-FR" b="1" dirty="0"/>
              <a:t>indépendant </a:t>
            </a:r>
            <a:r>
              <a:rPr lang="fr-FR" dirty="0"/>
              <a:t>du reste du code :</a:t>
            </a:r>
          </a:p>
          <a:p>
            <a:pPr marL="0" indent="0">
              <a:buNone/>
            </a:pP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25</a:t>
            </a:fld>
            <a:endParaRPr lang="en-US"/>
          </a:p>
        </p:txBody>
      </p:sp>
      <p:pic>
        <p:nvPicPr>
          <p:cNvPr id="8" name="Image 7" descr="Une image contenant texte, Police, capture d’écran, Graphique&#10;&#10;Description générée automatiquement">
            <a:extLst>
              <a:ext uri="{FF2B5EF4-FFF2-40B4-BE49-F238E27FC236}">
                <a16:creationId xmlns:a16="http://schemas.microsoft.com/office/drawing/2014/main" id="{53719E26-46F3-FA57-9B70-53CF598561D8}"/>
              </a:ext>
            </a:extLst>
          </p:cNvPr>
          <p:cNvPicPr>
            <a:picLocks noChangeAspect="1"/>
          </p:cNvPicPr>
          <p:nvPr/>
        </p:nvPicPr>
        <p:blipFill>
          <a:blip r:embed="rId2"/>
          <a:stretch>
            <a:fillRect/>
          </a:stretch>
        </p:blipFill>
        <p:spPr>
          <a:xfrm>
            <a:off x="2089404" y="3924300"/>
            <a:ext cx="2590800" cy="990600"/>
          </a:xfrm>
          <a:prstGeom prst="rect">
            <a:avLst/>
          </a:prstGeom>
        </p:spPr>
      </p:pic>
      <p:pic>
        <p:nvPicPr>
          <p:cNvPr id="10" name="Image 9" descr="Une image contenant texte, Police, capture d’écran, Graphique&#10;&#10;Description générée automatiquement">
            <a:extLst>
              <a:ext uri="{FF2B5EF4-FFF2-40B4-BE49-F238E27FC236}">
                <a16:creationId xmlns:a16="http://schemas.microsoft.com/office/drawing/2014/main" id="{ECA262DB-CF83-18DD-1636-667615BA67DF}"/>
              </a:ext>
            </a:extLst>
          </p:cNvPr>
          <p:cNvPicPr>
            <a:picLocks noChangeAspect="1"/>
          </p:cNvPicPr>
          <p:nvPr/>
        </p:nvPicPr>
        <p:blipFill>
          <a:blip r:embed="rId3"/>
          <a:stretch>
            <a:fillRect/>
          </a:stretch>
        </p:blipFill>
        <p:spPr>
          <a:xfrm>
            <a:off x="5417058" y="5247180"/>
            <a:ext cx="4419600" cy="800100"/>
          </a:xfrm>
          <a:prstGeom prst="rect">
            <a:avLst/>
          </a:prstGeom>
        </p:spPr>
      </p:pic>
      <p:pic>
        <p:nvPicPr>
          <p:cNvPr id="12" name="Image 11" descr="Une image contenant Police, texte, capture d’écran, horloge&#10;&#10;Description générée automatiquement">
            <a:extLst>
              <a:ext uri="{FF2B5EF4-FFF2-40B4-BE49-F238E27FC236}">
                <a16:creationId xmlns:a16="http://schemas.microsoft.com/office/drawing/2014/main" id="{43282D3F-4EBC-1727-FB6F-FB177C13E8C9}"/>
              </a:ext>
            </a:extLst>
          </p:cNvPr>
          <p:cNvPicPr>
            <a:picLocks noChangeAspect="1"/>
          </p:cNvPicPr>
          <p:nvPr/>
        </p:nvPicPr>
        <p:blipFill>
          <a:blip r:embed="rId4"/>
          <a:stretch>
            <a:fillRect/>
          </a:stretch>
        </p:blipFill>
        <p:spPr>
          <a:xfrm>
            <a:off x="2089404" y="5247180"/>
            <a:ext cx="2095500" cy="800100"/>
          </a:xfrm>
          <a:prstGeom prst="rect">
            <a:avLst/>
          </a:prstGeom>
        </p:spPr>
      </p:pic>
      <p:sp>
        <p:nvSpPr>
          <p:cNvPr id="13" name="ZoneTexte 12">
            <a:extLst>
              <a:ext uri="{FF2B5EF4-FFF2-40B4-BE49-F238E27FC236}">
                <a16:creationId xmlns:a16="http://schemas.microsoft.com/office/drawing/2014/main" id="{9B07591E-DF3D-D8A4-0911-4C1ABE142059}"/>
              </a:ext>
            </a:extLst>
          </p:cNvPr>
          <p:cNvSpPr txBox="1"/>
          <p:nvPr/>
        </p:nvSpPr>
        <p:spPr>
          <a:xfrm>
            <a:off x="957916" y="4213016"/>
            <a:ext cx="945836" cy="369332"/>
          </a:xfrm>
          <a:prstGeom prst="rect">
            <a:avLst/>
          </a:prstGeom>
          <a:noFill/>
        </p:spPr>
        <p:txBody>
          <a:bodyPr wrap="none" rtlCol="0">
            <a:spAutoFit/>
          </a:bodyPr>
          <a:lstStyle/>
          <a:p>
            <a:r>
              <a:rPr lang="fr-FR" dirty="0"/>
              <a:t>Js </a:t>
            </a:r>
            <a:r>
              <a:rPr lang="fr-FR" dirty="0">
                <a:sym typeface="Wingdings" pitchFamily="2" charset="2"/>
              </a:rPr>
              <a:t> Ts</a:t>
            </a:r>
            <a:endParaRPr lang="fr-FR" dirty="0"/>
          </a:p>
        </p:txBody>
      </p:sp>
      <p:sp>
        <p:nvSpPr>
          <p:cNvPr id="14" name="ZoneTexte 13">
            <a:extLst>
              <a:ext uri="{FF2B5EF4-FFF2-40B4-BE49-F238E27FC236}">
                <a16:creationId xmlns:a16="http://schemas.microsoft.com/office/drawing/2014/main" id="{85AABF44-B071-BD6C-0E56-BA53AC9DC7F7}"/>
              </a:ext>
            </a:extLst>
          </p:cNvPr>
          <p:cNvSpPr txBox="1"/>
          <p:nvPr/>
        </p:nvSpPr>
        <p:spPr>
          <a:xfrm>
            <a:off x="151349" y="5434249"/>
            <a:ext cx="1752403" cy="369332"/>
          </a:xfrm>
          <a:prstGeom prst="rect">
            <a:avLst/>
          </a:prstGeom>
          <a:noFill/>
        </p:spPr>
        <p:txBody>
          <a:bodyPr wrap="none" rtlCol="0">
            <a:spAutoFit/>
          </a:bodyPr>
          <a:lstStyle/>
          <a:p>
            <a:r>
              <a:rPr lang="fr-FR" dirty="0"/>
              <a:t>Py&lt;3.5 </a:t>
            </a:r>
            <a:r>
              <a:rPr lang="fr-FR" dirty="0">
                <a:sym typeface="Wingdings" pitchFamily="2" charset="2"/>
              </a:rPr>
              <a:t> &gt;3.5</a:t>
            </a:r>
            <a:endParaRPr lang="fr-FR" dirty="0"/>
          </a:p>
        </p:txBody>
      </p:sp>
      <p:pic>
        <p:nvPicPr>
          <p:cNvPr id="16" name="Image 15" descr="Une image contenant texte, Police, capture d’écran, ligne&#10;&#10;Description générée automatiquement">
            <a:extLst>
              <a:ext uri="{FF2B5EF4-FFF2-40B4-BE49-F238E27FC236}">
                <a16:creationId xmlns:a16="http://schemas.microsoft.com/office/drawing/2014/main" id="{5EF8ABD8-FAFD-DA56-6AF8-8397FA4E0113}"/>
              </a:ext>
            </a:extLst>
          </p:cNvPr>
          <p:cNvPicPr>
            <a:picLocks noChangeAspect="1"/>
          </p:cNvPicPr>
          <p:nvPr/>
        </p:nvPicPr>
        <p:blipFill>
          <a:blip r:embed="rId5"/>
          <a:stretch>
            <a:fillRect/>
          </a:stretch>
        </p:blipFill>
        <p:spPr>
          <a:xfrm>
            <a:off x="5417058" y="3924300"/>
            <a:ext cx="5156200" cy="889000"/>
          </a:xfrm>
          <a:prstGeom prst="rect">
            <a:avLst/>
          </a:prstGeom>
        </p:spPr>
      </p:pic>
    </p:spTree>
    <p:extLst>
      <p:ext uri="{BB962C8B-B14F-4D97-AF65-F5344CB8AC3E}">
        <p14:creationId xmlns:p14="http://schemas.microsoft.com/office/powerpoint/2010/main" val="4136895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normAutofit/>
          </a:bodyPr>
          <a:lstStyle/>
          <a:p>
            <a:pPr marL="0" indent="0">
              <a:buNone/>
            </a:pPr>
            <a:r>
              <a:rPr lang="fr-FR" sz="2400" b="1" dirty="0"/>
              <a:t>Les fonctions (</a:t>
            </a:r>
            <a:r>
              <a:rPr lang="fr-FR" sz="2400" dirty="0"/>
              <a:t>mais aussi les </a:t>
            </a:r>
            <a:r>
              <a:rPr lang="fr-FR" sz="2400" b="1" dirty="0"/>
              <a:t>lambda)</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26</a:t>
            </a:fld>
            <a:endParaRPr lang="en-US"/>
          </a:p>
        </p:txBody>
      </p:sp>
      <p:pic>
        <p:nvPicPr>
          <p:cNvPr id="10" name="Image 9" descr="Une image contenant texte, Police, capture d’écran, nombre&#10;&#10;Description générée automatiquement">
            <a:extLst>
              <a:ext uri="{FF2B5EF4-FFF2-40B4-BE49-F238E27FC236}">
                <a16:creationId xmlns:a16="http://schemas.microsoft.com/office/drawing/2014/main" id="{B4C2E243-C632-D601-E671-4375E564A209}"/>
              </a:ext>
            </a:extLst>
          </p:cNvPr>
          <p:cNvPicPr>
            <a:picLocks noChangeAspect="1"/>
          </p:cNvPicPr>
          <p:nvPr/>
        </p:nvPicPr>
        <p:blipFill>
          <a:blip r:embed="rId2"/>
          <a:stretch>
            <a:fillRect/>
          </a:stretch>
        </p:blipFill>
        <p:spPr>
          <a:xfrm>
            <a:off x="6502389" y="2771140"/>
            <a:ext cx="2374900" cy="1828800"/>
          </a:xfrm>
          <a:prstGeom prst="rect">
            <a:avLst/>
          </a:prstGeom>
        </p:spPr>
      </p:pic>
      <p:grpSp>
        <p:nvGrpSpPr>
          <p:cNvPr id="12" name="Groupe 11">
            <a:extLst>
              <a:ext uri="{FF2B5EF4-FFF2-40B4-BE49-F238E27FC236}">
                <a16:creationId xmlns:a16="http://schemas.microsoft.com/office/drawing/2014/main" id="{19ABF35C-F3F8-A00C-2F4E-60F8C80377C3}"/>
              </a:ext>
            </a:extLst>
          </p:cNvPr>
          <p:cNvGrpSpPr/>
          <p:nvPr/>
        </p:nvGrpSpPr>
        <p:grpSpPr>
          <a:xfrm>
            <a:off x="2576565" y="2770886"/>
            <a:ext cx="3441700" cy="3492500"/>
            <a:chOff x="1055878" y="2770886"/>
            <a:chExt cx="3441700" cy="3492500"/>
          </a:xfrm>
        </p:grpSpPr>
        <p:pic>
          <p:nvPicPr>
            <p:cNvPr id="5" name="Image 4" descr="Une image contenant texte, capture d’écran, Police&#10;&#10;Description générée automatiquement">
              <a:extLst>
                <a:ext uri="{FF2B5EF4-FFF2-40B4-BE49-F238E27FC236}">
                  <a16:creationId xmlns:a16="http://schemas.microsoft.com/office/drawing/2014/main" id="{AEDBD75F-0521-C78D-0EAB-7AACD2E8E61C}"/>
                </a:ext>
              </a:extLst>
            </p:cNvPr>
            <p:cNvPicPr>
              <a:picLocks noChangeAspect="1"/>
            </p:cNvPicPr>
            <p:nvPr/>
          </p:nvPicPr>
          <p:blipFill>
            <a:blip r:embed="rId3"/>
            <a:stretch>
              <a:fillRect/>
            </a:stretch>
          </p:blipFill>
          <p:spPr>
            <a:xfrm>
              <a:off x="1055878" y="2770886"/>
              <a:ext cx="3441700" cy="3492500"/>
            </a:xfrm>
            <a:prstGeom prst="rect">
              <a:avLst/>
            </a:prstGeom>
          </p:spPr>
        </p:pic>
        <p:sp>
          <p:nvSpPr>
            <p:cNvPr id="11" name="Rectangle 10">
              <a:extLst>
                <a:ext uri="{FF2B5EF4-FFF2-40B4-BE49-F238E27FC236}">
                  <a16:creationId xmlns:a16="http://schemas.microsoft.com/office/drawing/2014/main" id="{F54BE7FE-5CC3-DF67-D601-DDD0EE0A7F86}"/>
                </a:ext>
              </a:extLst>
            </p:cNvPr>
            <p:cNvSpPr/>
            <p:nvPr/>
          </p:nvSpPr>
          <p:spPr>
            <a:xfrm>
              <a:off x="2236304" y="4238840"/>
              <a:ext cx="268357" cy="278296"/>
            </a:xfrm>
            <a:prstGeom prst="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a:extLst>
              <a:ext uri="{FF2B5EF4-FFF2-40B4-BE49-F238E27FC236}">
                <a16:creationId xmlns:a16="http://schemas.microsoft.com/office/drawing/2014/main" id="{D2D04639-6A6B-77B9-38F6-45627CFCD2FB}"/>
              </a:ext>
            </a:extLst>
          </p:cNvPr>
          <p:cNvSpPr txBox="1"/>
          <p:nvPr/>
        </p:nvSpPr>
        <p:spPr>
          <a:xfrm>
            <a:off x="6383382" y="4735575"/>
            <a:ext cx="5107983" cy="1200329"/>
          </a:xfrm>
          <a:prstGeom prst="rect">
            <a:avLst/>
          </a:prstGeom>
          <a:noFill/>
        </p:spPr>
        <p:txBody>
          <a:bodyPr wrap="square" rtlCol="0">
            <a:spAutoFit/>
          </a:bodyPr>
          <a:lstStyle/>
          <a:p>
            <a:r>
              <a:rPr lang="fr-FR" dirty="0"/>
              <a:t>Un lambda est une sorte de fonction </a:t>
            </a:r>
            <a:r>
              <a:rPr lang="fr-FR" b="1" i="1" dirty="0"/>
              <a:t>inline</a:t>
            </a:r>
            <a:r>
              <a:rPr lang="fr-FR" dirty="0"/>
              <a:t>.</a:t>
            </a:r>
            <a:br>
              <a:rPr lang="fr-FR" dirty="0"/>
            </a:br>
            <a:r>
              <a:rPr lang="fr-FR" dirty="0"/>
              <a:t>Le choix entre les fonctions </a:t>
            </a:r>
            <a:r>
              <a:rPr lang="fr-FR" b="1" dirty="0"/>
              <a:t>lambda </a:t>
            </a:r>
            <a:r>
              <a:rPr lang="fr-FR" dirty="0"/>
              <a:t>et </a:t>
            </a:r>
            <a:r>
              <a:rPr lang="fr-FR" b="1" dirty="0"/>
              <a:t>régulière </a:t>
            </a:r>
            <a:r>
              <a:rPr lang="fr-FR" dirty="0"/>
              <a:t>est surtout une question de style et de lisibilité, car finalement, le résultat est le même</a:t>
            </a:r>
          </a:p>
        </p:txBody>
      </p:sp>
    </p:spTree>
    <p:extLst>
      <p:ext uri="{BB962C8B-B14F-4D97-AF65-F5344CB8AC3E}">
        <p14:creationId xmlns:p14="http://schemas.microsoft.com/office/powerpoint/2010/main" val="377015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normAutofit/>
          </a:bodyPr>
          <a:lstStyle/>
          <a:p>
            <a:pPr marL="0" indent="0">
              <a:buNone/>
            </a:pPr>
            <a:r>
              <a:rPr lang="fr-FR" sz="2400" b="1" dirty="0"/>
              <a:t>Les fonctions (</a:t>
            </a:r>
            <a:r>
              <a:rPr lang="fr-FR" sz="2400" dirty="0"/>
              <a:t>mais aussi les </a:t>
            </a:r>
            <a:r>
              <a:rPr lang="fr-FR" sz="2400" b="1" dirty="0"/>
              <a:t>lambda)</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27</a:t>
            </a:fld>
            <a:endParaRPr lang="en-US"/>
          </a:p>
        </p:txBody>
      </p:sp>
      <p:pic>
        <p:nvPicPr>
          <p:cNvPr id="7" name="Image 6" descr="Une image contenant texte, capture d’écran, Police&#10;&#10;Description générée automatiquement">
            <a:extLst>
              <a:ext uri="{FF2B5EF4-FFF2-40B4-BE49-F238E27FC236}">
                <a16:creationId xmlns:a16="http://schemas.microsoft.com/office/drawing/2014/main" id="{0A1606C3-7BD6-5048-7E57-72A373B711BD}"/>
              </a:ext>
            </a:extLst>
          </p:cNvPr>
          <p:cNvPicPr>
            <a:picLocks noChangeAspect="1"/>
          </p:cNvPicPr>
          <p:nvPr/>
        </p:nvPicPr>
        <p:blipFill>
          <a:blip r:embed="rId2"/>
          <a:stretch>
            <a:fillRect/>
          </a:stretch>
        </p:blipFill>
        <p:spPr>
          <a:xfrm>
            <a:off x="2867439" y="3008630"/>
            <a:ext cx="5575300" cy="1663700"/>
          </a:xfrm>
          <a:prstGeom prst="rect">
            <a:avLst/>
          </a:prstGeom>
        </p:spPr>
      </p:pic>
      <p:sp>
        <p:nvSpPr>
          <p:cNvPr id="8" name="Rectangle : coins arrondis 7">
            <a:extLst>
              <a:ext uri="{FF2B5EF4-FFF2-40B4-BE49-F238E27FC236}">
                <a16:creationId xmlns:a16="http://schemas.microsoft.com/office/drawing/2014/main" id="{B6C7E067-9CBB-D627-C4B6-42C0E537F156}"/>
              </a:ext>
            </a:extLst>
          </p:cNvPr>
          <p:cNvSpPr/>
          <p:nvPr/>
        </p:nvSpPr>
        <p:spPr>
          <a:xfrm>
            <a:off x="4153989" y="3500845"/>
            <a:ext cx="2203268" cy="464326"/>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AEE2A4CD-5110-C071-ACA2-9348075AE8DC}"/>
              </a:ext>
            </a:extLst>
          </p:cNvPr>
          <p:cNvSpPr txBox="1"/>
          <p:nvPr/>
        </p:nvSpPr>
        <p:spPr>
          <a:xfrm>
            <a:off x="6775269" y="2552236"/>
            <a:ext cx="912429" cy="369332"/>
          </a:xfrm>
          <a:prstGeom prst="rect">
            <a:avLst/>
          </a:prstGeom>
          <a:noFill/>
        </p:spPr>
        <p:txBody>
          <a:bodyPr wrap="none" rtlCol="0">
            <a:spAutoFit/>
          </a:bodyPr>
          <a:lstStyle/>
          <a:p>
            <a:r>
              <a:rPr lang="fr-FR" dirty="0"/>
              <a:t>lambda</a:t>
            </a:r>
          </a:p>
        </p:txBody>
      </p:sp>
      <p:cxnSp>
        <p:nvCxnSpPr>
          <p:cNvPr id="12" name="Connecteur droit avec flèche 11">
            <a:extLst>
              <a:ext uri="{FF2B5EF4-FFF2-40B4-BE49-F238E27FC236}">
                <a16:creationId xmlns:a16="http://schemas.microsoft.com/office/drawing/2014/main" id="{831B9F1E-13B0-1F75-F874-C3FA10B4440E}"/>
              </a:ext>
            </a:extLst>
          </p:cNvPr>
          <p:cNvCxnSpPr>
            <a:cxnSpLocks/>
            <a:stCxn id="9" idx="1"/>
          </p:cNvCxnSpPr>
          <p:nvPr/>
        </p:nvCxnSpPr>
        <p:spPr>
          <a:xfrm flipH="1">
            <a:off x="6046267" y="2736902"/>
            <a:ext cx="729002" cy="6768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A674F47C-53D0-BF65-898B-AEDE1B493C4E}"/>
              </a:ext>
            </a:extLst>
          </p:cNvPr>
          <p:cNvSpPr/>
          <p:nvPr/>
        </p:nvSpPr>
        <p:spPr>
          <a:xfrm>
            <a:off x="5934892" y="4086587"/>
            <a:ext cx="2203268" cy="464326"/>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3A405464-7A0B-E0D4-ABF7-6BFC0B9AA569}"/>
              </a:ext>
            </a:extLst>
          </p:cNvPr>
          <p:cNvSpPr/>
          <p:nvPr/>
        </p:nvSpPr>
        <p:spPr>
          <a:xfrm>
            <a:off x="3749856" y="4052233"/>
            <a:ext cx="1065984" cy="464326"/>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a:extLst>
              <a:ext uri="{FF2B5EF4-FFF2-40B4-BE49-F238E27FC236}">
                <a16:creationId xmlns:a16="http://schemas.microsoft.com/office/drawing/2014/main" id="{73D49C92-3506-E70D-BD17-0EC4A6CB25D9}"/>
              </a:ext>
            </a:extLst>
          </p:cNvPr>
          <p:cNvCxnSpPr>
            <a:cxnSpLocks/>
            <a:stCxn id="9" idx="1"/>
          </p:cNvCxnSpPr>
          <p:nvPr/>
        </p:nvCxnSpPr>
        <p:spPr>
          <a:xfrm flipH="1">
            <a:off x="4937760" y="2736902"/>
            <a:ext cx="1837509" cy="13496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504F2516-C880-A299-9322-1BB0F0DD5866}"/>
              </a:ext>
            </a:extLst>
          </p:cNvPr>
          <p:cNvCxnSpPr>
            <a:cxnSpLocks/>
            <a:stCxn id="9" idx="1"/>
          </p:cNvCxnSpPr>
          <p:nvPr/>
        </p:nvCxnSpPr>
        <p:spPr>
          <a:xfrm>
            <a:off x="6775269" y="2736902"/>
            <a:ext cx="335827" cy="12282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744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BFADE92-FE34-19F0-6FC0-9E0BC873ABE4}"/>
              </a:ext>
            </a:extLst>
          </p:cNvPr>
          <p:cNvPicPr>
            <a:picLocks noChangeAspect="1"/>
          </p:cNvPicPr>
          <p:nvPr/>
        </p:nvPicPr>
        <p:blipFill>
          <a:blip r:embed="rId2"/>
          <a:srcRect/>
          <a:stretch/>
        </p:blipFill>
        <p:spPr>
          <a:xfrm>
            <a:off x="1530534" y="3026201"/>
            <a:ext cx="7772395" cy="1820463"/>
          </a:xfrm>
          <a:prstGeom prst="rect">
            <a:avLst/>
          </a:prstGeom>
        </p:spPr>
      </p:pic>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Notion de base en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normAutofit/>
          </a:bodyPr>
          <a:lstStyle/>
          <a:p>
            <a:pPr marL="0" indent="0">
              <a:buNone/>
            </a:pPr>
            <a:r>
              <a:rPr lang="fr-FR" sz="2400" b="1" dirty="0"/>
              <a:t>Les fonctions (</a:t>
            </a:r>
            <a:r>
              <a:rPr lang="fr-FR" sz="2400" dirty="0"/>
              <a:t>mais aussi les </a:t>
            </a:r>
            <a:r>
              <a:rPr lang="fr-FR" sz="2400" b="1" dirty="0"/>
              <a:t>lambda)</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28</a:t>
            </a:fld>
            <a:endParaRPr lang="en-US"/>
          </a:p>
        </p:txBody>
      </p:sp>
      <p:sp>
        <p:nvSpPr>
          <p:cNvPr id="8" name="Rectangle : coins arrondis 7">
            <a:extLst>
              <a:ext uri="{FF2B5EF4-FFF2-40B4-BE49-F238E27FC236}">
                <a16:creationId xmlns:a16="http://schemas.microsoft.com/office/drawing/2014/main" id="{B6C7E067-9CBB-D627-C4B6-42C0E537F156}"/>
              </a:ext>
            </a:extLst>
          </p:cNvPr>
          <p:cNvSpPr/>
          <p:nvPr/>
        </p:nvSpPr>
        <p:spPr>
          <a:xfrm>
            <a:off x="2569028" y="3535679"/>
            <a:ext cx="1915885" cy="278676"/>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AEE2A4CD-5110-C071-ACA2-9348075AE8DC}"/>
              </a:ext>
            </a:extLst>
          </p:cNvPr>
          <p:cNvSpPr txBox="1"/>
          <p:nvPr/>
        </p:nvSpPr>
        <p:spPr>
          <a:xfrm>
            <a:off x="6775269" y="2552236"/>
            <a:ext cx="912429" cy="369332"/>
          </a:xfrm>
          <a:prstGeom prst="rect">
            <a:avLst/>
          </a:prstGeom>
          <a:noFill/>
        </p:spPr>
        <p:txBody>
          <a:bodyPr wrap="none" rtlCol="0">
            <a:spAutoFit/>
          </a:bodyPr>
          <a:lstStyle/>
          <a:p>
            <a:r>
              <a:rPr lang="fr-FR" dirty="0"/>
              <a:t>lambda</a:t>
            </a:r>
          </a:p>
        </p:txBody>
      </p:sp>
      <p:cxnSp>
        <p:nvCxnSpPr>
          <p:cNvPr id="12" name="Connecteur droit avec flèche 11">
            <a:extLst>
              <a:ext uri="{FF2B5EF4-FFF2-40B4-BE49-F238E27FC236}">
                <a16:creationId xmlns:a16="http://schemas.microsoft.com/office/drawing/2014/main" id="{831B9F1E-13B0-1F75-F874-C3FA10B4440E}"/>
              </a:ext>
            </a:extLst>
          </p:cNvPr>
          <p:cNvCxnSpPr>
            <a:cxnSpLocks/>
            <a:stCxn id="9" idx="1"/>
          </p:cNvCxnSpPr>
          <p:nvPr/>
        </p:nvCxnSpPr>
        <p:spPr>
          <a:xfrm flipH="1">
            <a:off x="3274423" y="2736902"/>
            <a:ext cx="3500846" cy="12737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 coins arrondis 16">
            <a:extLst>
              <a:ext uri="{FF2B5EF4-FFF2-40B4-BE49-F238E27FC236}">
                <a16:creationId xmlns:a16="http://schemas.microsoft.com/office/drawing/2014/main" id="{3A405464-7A0B-E0D4-ABF7-6BFC0B9AA569}"/>
              </a:ext>
            </a:extLst>
          </p:cNvPr>
          <p:cNvSpPr/>
          <p:nvPr/>
        </p:nvSpPr>
        <p:spPr>
          <a:xfrm>
            <a:off x="2621551" y="4236168"/>
            <a:ext cx="3030037" cy="269485"/>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a:extLst>
              <a:ext uri="{FF2B5EF4-FFF2-40B4-BE49-F238E27FC236}">
                <a16:creationId xmlns:a16="http://schemas.microsoft.com/office/drawing/2014/main" id="{73D49C92-3506-E70D-BD17-0EC4A6CB25D9}"/>
              </a:ext>
            </a:extLst>
          </p:cNvPr>
          <p:cNvCxnSpPr>
            <a:cxnSpLocks/>
            <a:stCxn id="9" idx="1"/>
          </p:cNvCxnSpPr>
          <p:nvPr/>
        </p:nvCxnSpPr>
        <p:spPr>
          <a:xfrm flipH="1">
            <a:off x="4606834" y="2736902"/>
            <a:ext cx="2168435" cy="68099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504F2516-C880-A299-9322-1BB0F0DD5866}"/>
              </a:ext>
            </a:extLst>
          </p:cNvPr>
          <p:cNvCxnSpPr>
            <a:cxnSpLocks/>
            <a:stCxn id="9" idx="1"/>
          </p:cNvCxnSpPr>
          <p:nvPr/>
        </p:nvCxnSpPr>
        <p:spPr>
          <a:xfrm flipH="1">
            <a:off x="5691051" y="2736902"/>
            <a:ext cx="1084218" cy="9694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 coins arrondis 12">
            <a:extLst>
              <a:ext uri="{FF2B5EF4-FFF2-40B4-BE49-F238E27FC236}">
                <a16:creationId xmlns:a16="http://schemas.microsoft.com/office/drawing/2014/main" id="{CE0C680E-412C-983C-A23C-66345692E278}"/>
              </a:ext>
            </a:extLst>
          </p:cNvPr>
          <p:cNvSpPr/>
          <p:nvPr/>
        </p:nvSpPr>
        <p:spPr>
          <a:xfrm>
            <a:off x="4180115" y="3818468"/>
            <a:ext cx="1915885" cy="278676"/>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ADB797E9-33A9-B691-F686-0D6451A109BF}"/>
              </a:ext>
            </a:extLst>
          </p:cNvPr>
          <p:cNvSpPr/>
          <p:nvPr/>
        </p:nvSpPr>
        <p:spPr>
          <a:xfrm>
            <a:off x="6004560" y="4493773"/>
            <a:ext cx="3030037" cy="269485"/>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1002051C-816B-449E-A952-F159796C5CCD}"/>
              </a:ext>
            </a:extLst>
          </p:cNvPr>
          <p:cNvSpPr/>
          <p:nvPr/>
        </p:nvSpPr>
        <p:spPr>
          <a:xfrm>
            <a:off x="2207345" y="3814355"/>
            <a:ext cx="988701" cy="269485"/>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B2622A5D-0D80-C19B-F97A-A67939C56B39}"/>
              </a:ext>
            </a:extLst>
          </p:cNvPr>
          <p:cNvSpPr/>
          <p:nvPr/>
        </p:nvSpPr>
        <p:spPr>
          <a:xfrm>
            <a:off x="2226401" y="4510505"/>
            <a:ext cx="2746193" cy="269485"/>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5EEB9BEE-832F-9ED7-A21F-33AC17EF6F43}"/>
              </a:ext>
            </a:extLst>
          </p:cNvPr>
          <p:cNvSpPr txBox="1"/>
          <p:nvPr/>
        </p:nvSpPr>
        <p:spPr>
          <a:xfrm>
            <a:off x="6775269" y="5195384"/>
            <a:ext cx="994183" cy="369332"/>
          </a:xfrm>
          <a:prstGeom prst="rect">
            <a:avLst/>
          </a:prstGeom>
          <a:noFill/>
        </p:spPr>
        <p:txBody>
          <a:bodyPr wrap="none" rtlCol="0">
            <a:spAutoFit/>
          </a:bodyPr>
          <a:lstStyle/>
          <a:p>
            <a:r>
              <a:rPr lang="fr-FR" dirty="0"/>
              <a:t>fonction</a:t>
            </a:r>
          </a:p>
        </p:txBody>
      </p:sp>
      <p:cxnSp>
        <p:nvCxnSpPr>
          <p:cNvPr id="25" name="Connecteur droit avec flèche 24">
            <a:extLst>
              <a:ext uri="{FF2B5EF4-FFF2-40B4-BE49-F238E27FC236}">
                <a16:creationId xmlns:a16="http://schemas.microsoft.com/office/drawing/2014/main" id="{7A74CA1F-F790-3B61-65F4-09087B027A24}"/>
              </a:ext>
            </a:extLst>
          </p:cNvPr>
          <p:cNvCxnSpPr>
            <a:cxnSpLocks/>
            <a:stCxn id="24" idx="1"/>
          </p:cNvCxnSpPr>
          <p:nvPr/>
        </p:nvCxnSpPr>
        <p:spPr>
          <a:xfrm flipH="1" flipV="1">
            <a:off x="5651588" y="4536307"/>
            <a:ext cx="1123681" cy="8437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29705BD-63A0-1487-4235-6485997621B6}"/>
              </a:ext>
            </a:extLst>
          </p:cNvPr>
          <p:cNvCxnSpPr>
            <a:cxnSpLocks/>
            <a:stCxn id="24" idx="1"/>
          </p:cNvCxnSpPr>
          <p:nvPr/>
        </p:nvCxnSpPr>
        <p:spPr>
          <a:xfrm flipH="1" flipV="1">
            <a:off x="4972594" y="4846664"/>
            <a:ext cx="1802675" cy="53338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7224EF31-8EBB-14A0-E5CC-632A1D48762E}"/>
              </a:ext>
            </a:extLst>
          </p:cNvPr>
          <p:cNvCxnSpPr>
            <a:cxnSpLocks/>
            <a:stCxn id="24" idx="1"/>
          </p:cNvCxnSpPr>
          <p:nvPr/>
        </p:nvCxnSpPr>
        <p:spPr>
          <a:xfrm flipH="1" flipV="1">
            <a:off x="6719069" y="4830886"/>
            <a:ext cx="56200" cy="5491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35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Le pourquoi des différents paradigmes de programmation</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r>
              <a:rPr lang="fr-FR" dirty="0"/>
              <a:t>Programmation procédurale (ce cours)</a:t>
            </a:r>
            <a:br>
              <a:rPr lang="fr-FR" dirty="0"/>
            </a:br>
            <a:r>
              <a:rPr lang="fr-FR" i="1" dirty="0"/>
              <a:t>Des procédures qu’on appelle, </a:t>
            </a:r>
            <a:r>
              <a:rPr lang="fr-FR" b="1" i="1" dirty="0"/>
              <a:t>avec mutation </a:t>
            </a:r>
            <a:r>
              <a:rPr lang="fr-FR" i="1" dirty="0"/>
              <a:t>des variables passées dans les fonctions</a:t>
            </a:r>
            <a:br>
              <a:rPr lang="fr-FR" i="1" dirty="0"/>
            </a:br>
            <a:endParaRPr lang="fr-FR" i="1" dirty="0"/>
          </a:p>
          <a:p>
            <a:r>
              <a:rPr lang="fr-FR" dirty="0"/>
              <a:t>Programmation fonctionnelle (ce cours et la prochaine fois)</a:t>
            </a:r>
            <a:br>
              <a:rPr lang="fr-FR" dirty="0"/>
            </a:br>
            <a:r>
              <a:rPr lang="fr-FR" i="1" dirty="0"/>
              <a:t>Des fonctions (comme en math), </a:t>
            </a:r>
            <a:r>
              <a:rPr lang="fr-FR" b="1" i="1" dirty="0"/>
              <a:t>sans mutation </a:t>
            </a:r>
            <a:r>
              <a:rPr lang="fr-FR" i="1" dirty="0"/>
              <a:t>des variables passées dans les fonctions</a:t>
            </a:r>
            <a:br>
              <a:rPr lang="fr-FR" i="1" dirty="0"/>
            </a:br>
            <a:endParaRPr lang="fr-FR" i="1" dirty="0"/>
          </a:p>
          <a:p>
            <a:r>
              <a:rPr lang="fr-FR" dirty="0"/>
              <a:t>Programmation orientée objets (la prochaine fois)</a:t>
            </a:r>
            <a:br>
              <a:rPr lang="fr-FR" dirty="0"/>
            </a:br>
            <a:r>
              <a:rPr lang="fr-FR" i="1" dirty="0"/>
              <a:t>Ça sera le but du prochain cours</a:t>
            </a:r>
            <a:endParaRPr lang="fr-FR" dirty="0"/>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29</a:t>
            </a:fld>
            <a:endParaRPr lang="en-US"/>
          </a:p>
        </p:txBody>
      </p:sp>
      <p:pic>
        <p:nvPicPr>
          <p:cNvPr id="5" name="Graphique 4" descr="Visage souriant à remplissage solide avec un remplissage uni">
            <a:extLst>
              <a:ext uri="{FF2B5EF4-FFF2-40B4-BE49-F238E27FC236}">
                <a16:creationId xmlns:a16="http://schemas.microsoft.com/office/drawing/2014/main" id="{E87DF66A-D715-454E-455D-38C68CD560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8343" y="4998718"/>
            <a:ext cx="298269" cy="298269"/>
          </a:xfrm>
          <a:prstGeom prst="rect">
            <a:avLst/>
          </a:prstGeom>
        </p:spPr>
      </p:pic>
    </p:spTree>
    <p:extLst>
      <p:ext uri="{BB962C8B-B14F-4D97-AF65-F5344CB8AC3E}">
        <p14:creationId xmlns:p14="http://schemas.microsoft.com/office/powerpoint/2010/main" val="238552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6DC0F-4673-762C-6BED-2632D76FB1C1}"/>
              </a:ext>
            </a:extLst>
          </p:cNvPr>
          <p:cNvSpPr>
            <a:spLocks noGrp="1"/>
          </p:cNvSpPr>
          <p:nvPr>
            <p:ph type="title"/>
          </p:nvPr>
        </p:nvSpPr>
        <p:spPr/>
        <p:txBody>
          <a:bodyPr/>
          <a:lstStyle/>
          <a:p>
            <a:r>
              <a:rPr lang="fr-FR"/>
              <a:t>Buts de ce cours</a:t>
            </a:r>
          </a:p>
        </p:txBody>
      </p:sp>
      <p:sp>
        <p:nvSpPr>
          <p:cNvPr id="3" name="Espace réservé du contenu 2">
            <a:extLst>
              <a:ext uri="{FF2B5EF4-FFF2-40B4-BE49-F238E27FC236}">
                <a16:creationId xmlns:a16="http://schemas.microsoft.com/office/drawing/2014/main" id="{5AE97F5A-0C7E-30F1-D7A8-5F9EB6B56197}"/>
              </a:ext>
            </a:extLst>
          </p:cNvPr>
          <p:cNvSpPr>
            <a:spLocks noGrp="1"/>
          </p:cNvSpPr>
          <p:nvPr>
            <p:ph idx="1"/>
          </p:nvPr>
        </p:nvSpPr>
        <p:spPr/>
        <p:txBody>
          <a:bodyPr>
            <a:normAutofit/>
          </a:bodyPr>
          <a:lstStyle/>
          <a:p>
            <a:r>
              <a:rPr lang="fr-FR" dirty="0"/>
              <a:t>Comprendre ce qu’est un langage de programmation, les compilés, les interprétés</a:t>
            </a:r>
          </a:p>
          <a:p>
            <a:r>
              <a:rPr lang="fr-FR" dirty="0"/>
              <a:t>Comprendre au moins trois types de langage de programmation</a:t>
            </a:r>
          </a:p>
          <a:p>
            <a:pPr lvl="1"/>
            <a:r>
              <a:rPr lang="fr-FR" dirty="0"/>
              <a:t>Procédural</a:t>
            </a:r>
          </a:p>
          <a:p>
            <a:pPr lvl="1"/>
            <a:r>
              <a:rPr lang="fr-FR" dirty="0"/>
              <a:t>Fonctionnel</a:t>
            </a:r>
          </a:p>
          <a:p>
            <a:pPr lvl="1"/>
            <a:r>
              <a:rPr lang="fr-FR" dirty="0"/>
              <a:t>Orienté objets</a:t>
            </a:r>
          </a:p>
          <a:p>
            <a:r>
              <a:rPr lang="fr-FR" dirty="0"/>
              <a:t>La création d’un logiciel n’est pas simple car on le fait pour les autres</a:t>
            </a:r>
          </a:p>
          <a:p>
            <a:r>
              <a:rPr lang="fr-FR" dirty="0"/>
              <a:t>Ne pas essayer de devenir un expert du jour au lendemain : ça prend du temps et de l’expérience!</a:t>
            </a:r>
          </a:p>
        </p:txBody>
      </p:sp>
      <p:sp>
        <p:nvSpPr>
          <p:cNvPr id="6" name="Espace réservé du numéro de diapositive 5">
            <a:extLst>
              <a:ext uri="{FF2B5EF4-FFF2-40B4-BE49-F238E27FC236}">
                <a16:creationId xmlns:a16="http://schemas.microsoft.com/office/drawing/2014/main" id="{69B02093-0823-B6F6-8136-7943FBAB6306}"/>
              </a:ext>
            </a:extLst>
          </p:cNvPr>
          <p:cNvSpPr>
            <a:spLocks noGrp="1"/>
          </p:cNvSpPr>
          <p:nvPr>
            <p:ph type="sldNum" sz="quarter" idx="12"/>
          </p:nvPr>
        </p:nvSpPr>
        <p:spPr/>
        <p:txBody>
          <a:bodyPr/>
          <a:lstStyle/>
          <a:p>
            <a:fld id="{87E7843D-FF13-4365-9478-9625B70A2705}" type="slidenum">
              <a:rPr lang="en-US" smtClean="0"/>
              <a:t>3</a:t>
            </a:fld>
            <a:endParaRPr lang="en-US" dirty="0"/>
          </a:p>
        </p:txBody>
      </p:sp>
    </p:spTree>
    <p:extLst>
      <p:ext uri="{BB962C8B-B14F-4D97-AF65-F5344CB8AC3E}">
        <p14:creationId xmlns:p14="http://schemas.microsoft.com/office/powerpoint/2010/main" val="208615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30</a:t>
            </a:fld>
            <a:endParaRPr lang="en-US"/>
          </a:p>
        </p:txBody>
      </p:sp>
      <p:pic>
        <p:nvPicPr>
          <p:cNvPr id="1026" name="Picture 2">
            <a:extLst>
              <a:ext uri="{FF2B5EF4-FFF2-40B4-BE49-F238E27FC236}">
                <a16:creationId xmlns:a16="http://schemas.microsoft.com/office/drawing/2014/main" id="{0542DD0C-873A-8132-C5CA-22E0CF2328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770"/>
          <a:stretch/>
        </p:blipFill>
        <p:spPr bwMode="auto">
          <a:xfrm>
            <a:off x="800100" y="1607611"/>
            <a:ext cx="5313846" cy="445219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084F8783-AC15-F7D0-902F-B0EDADC32DA6}"/>
              </a:ext>
            </a:extLst>
          </p:cNvPr>
          <p:cNvSpPr txBox="1"/>
          <p:nvPr/>
        </p:nvSpPr>
        <p:spPr>
          <a:xfrm>
            <a:off x="6574420" y="2152891"/>
            <a:ext cx="5197033" cy="3693319"/>
          </a:xfrm>
          <a:prstGeom prst="rect">
            <a:avLst/>
          </a:prstGeom>
          <a:noFill/>
        </p:spPr>
        <p:txBody>
          <a:bodyPr wrap="square" rtlCol="0">
            <a:spAutoFit/>
          </a:bodyPr>
          <a:lstStyle/>
          <a:p>
            <a:r>
              <a:rPr lang="fr-FR" dirty="0"/>
              <a:t>Sur la dalle des Matelles, </a:t>
            </a:r>
            <a:r>
              <a:rPr lang="fr-FR" b="1" dirty="0"/>
              <a:t>on observe :</a:t>
            </a:r>
          </a:p>
          <a:p>
            <a:pPr marL="285750" indent="-285750">
              <a:buFont typeface="Arial" panose="020B0604020202020204" pitchFamily="34" charset="0"/>
              <a:buChar char="•"/>
            </a:pPr>
            <a:r>
              <a:rPr lang="fr-FR" dirty="0"/>
              <a:t>Des failles</a:t>
            </a:r>
          </a:p>
          <a:p>
            <a:pPr marL="285750" indent="-285750">
              <a:buFont typeface="Arial" panose="020B0604020202020204" pitchFamily="34" charset="0"/>
              <a:buChar char="•"/>
            </a:pPr>
            <a:r>
              <a:rPr lang="fr-FR" dirty="0"/>
              <a:t>Des structures secondaires (joints et stylolites)</a:t>
            </a:r>
          </a:p>
          <a:p>
            <a:pPr marL="285750" indent="-285750">
              <a:buFont typeface="Arial" panose="020B0604020202020204" pitchFamily="34" charset="0"/>
              <a:buChar char="•"/>
            </a:pPr>
            <a:endParaRPr lang="fr-FR" dirty="0"/>
          </a:p>
          <a:p>
            <a:r>
              <a:rPr lang="fr-FR" dirty="0"/>
              <a:t>On suppose des structures secondaires ont été créées parce que les failles ont joué, c’est-à-dire qu’elles ont été générées dans le champs perturbé des failles qui ont glissées.</a:t>
            </a:r>
          </a:p>
          <a:p>
            <a:endParaRPr lang="fr-FR" dirty="0"/>
          </a:p>
          <a:p>
            <a:r>
              <a:rPr lang="fr-FR" i="1" dirty="0"/>
              <a:t>En utilisant l’orientation des structures secondaires observées (2D), retrouver les contraintes (orientation, magnitudes) qui ont permis aux failles de glisser (et donc de générer ses structures secondaires) ?</a:t>
            </a:r>
          </a:p>
        </p:txBody>
      </p:sp>
    </p:spTree>
    <p:extLst>
      <p:ext uri="{BB962C8B-B14F-4D97-AF65-F5344CB8AC3E}">
        <p14:creationId xmlns:p14="http://schemas.microsoft.com/office/powerpoint/2010/main" val="1280185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31</a:t>
            </a:fld>
            <a:endParaRPr lang="en-US"/>
          </a:p>
        </p:txBody>
      </p:sp>
      <p:grpSp>
        <p:nvGrpSpPr>
          <p:cNvPr id="5" name="Groupe 4">
            <a:extLst>
              <a:ext uri="{FF2B5EF4-FFF2-40B4-BE49-F238E27FC236}">
                <a16:creationId xmlns:a16="http://schemas.microsoft.com/office/drawing/2014/main" id="{C0B5D7FE-64E2-DCCA-5D71-520D13C7EBA3}"/>
              </a:ext>
            </a:extLst>
          </p:cNvPr>
          <p:cNvGrpSpPr/>
          <p:nvPr/>
        </p:nvGrpSpPr>
        <p:grpSpPr>
          <a:xfrm>
            <a:off x="1590878" y="1785518"/>
            <a:ext cx="9010244" cy="4150386"/>
            <a:chOff x="1590878" y="1785518"/>
            <a:chExt cx="9010244" cy="4150386"/>
          </a:xfrm>
        </p:grpSpPr>
        <p:pic>
          <p:nvPicPr>
            <p:cNvPr id="1026" name="Picture 2">
              <a:extLst>
                <a:ext uri="{FF2B5EF4-FFF2-40B4-BE49-F238E27FC236}">
                  <a16:creationId xmlns:a16="http://schemas.microsoft.com/office/drawing/2014/main" id="{0542DD0C-873A-8132-C5CA-22E0CF2328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571" t="3174" r="31544" b="43962"/>
            <a:stretch/>
          </p:blipFill>
          <p:spPr bwMode="auto">
            <a:xfrm rot="5400000">
              <a:off x="4020807" y="-644411"/>
              <a:ext cx="4150386" cy="9010244"/>
            </a:xfrm>
            <a:prstGeom prst="rect">
              <a:avLst/>
            </a:prstGeom>
            <a:noFill/>
            <a:extLst>
              <a:ext uri="{909E8E84-426E-40DD-AFC4-6F175D3DCCD1}">
                <a14:hiddenFill xmlns:a14="http://schemas.microsoft.com/office/drawing/2010/main">
                  <a:solidFill>
                    <a:srgbClr val="FFFFFF"/>
                  </a:solidFill>
                </a14:hiddenFill>
              </a:ext>
            </a:extLst>
          </p:spPr>
        </p:pic>
        <p:sp>
          <p:nvSpPr>
            <p:cNvPr id="3" name="Flèche vers le bas 2">
              <a:extLst>
                <a:ext uri="{FF2B5EF4-FFF2-40B4-BE49-F238E27FC236}">
                  <a16:creationId xmlns:a16="http://schemas.microsoft.com/office/drawing/2014/main" id="{582026AD-9503-8129-25D2-03C2E61901FC}"/>
                </a:ext>
              </a:extLst>
            </p:cNvPr>
            <p:cNvSpPr/>
            <p:nvPr/>
          </p:nvSpPr>
          <p:spPr>
            <a:xfrm rot="16200000">
              <a:off x="3669652" y="5301681"/>
              <a:ext cx="299988" cy="576827"/>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4E81B9D-E5F8-E2D6-CF1F-4E0B1A15C0D4}"/>
                </a:ext>
              </a:extLst>
            </p:cNvPr>
            <p:cNvSpPr txBox="1"/>
            <p:nvPr/>
          </p:nvSpPr>
          <p:spPr>
            <a:xfrm>
              <a:off x="4108060" y="5328484"/>
              <a:ext cx="444352" cy="523220"/>
            </a:xfrm>
            <a:prstGeom prst="rect">
              <a:avLst/>
            </a:prstGeom>
            <a:noFill/>
          </p:spPr>
          <p:txBody>
            <a:bodyPr wrap="none" rtlCol="0">
              <a:spAutoFit/>
            </a:bodyPr>
            <a:lstStyle/>
            <a:p>
              <a:r>
                <a:rPr lang="fr-FR" sz="2800" b="1" dirty="0">
                  <a:latin typeface="Arial" panose="020B0604020202020204" pitchFamily="34" charset="0"/>
                  <a:cs typeface="Arial" panose="020B0604020202020204" pitchFamily="34" charset="0"/>
                </a:rPr>
                <a:t>N</a:t>
              </a:r>
            </a:p>
          </p:txBody>
        </p:sp>
      </p:grpSp>
    </p:spTree>
    <p:extLst>
      <p:ext uri="{BB962C8B-B14F-4D97-AF65-F5344CB8AC3E}">
        <p14:creationId xmlns:p14="http://schemas.microsoft.com/office/powerpoint/2010/main" val="3078091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32</a:t>
            </a:fld>
            <a:endParaRPr lang="en-US"/>
          </a:p>
        </p:txBody>
      </p:sp>
      <p:pic>
        <p:nvPicPr>
          <p:cNvPr id="3074" name="Picture 2">
            <a:extLst>
              <a:ext uri="{FF2B5EF4-FFF2-40B4-BE49-F238E27FC236}">
                <a16:creationId xmlns:a16="http://schemas.microsoft.com/office/drawing/2014/main" id="{36D5C98F-F703-1A47-90AB-82C8FAA8D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231" y="2001157"/>
            <a:ext cx="3157220" cy="3622495"/>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a:extLst>
              <a:ext uri="{FF2B5EF4-FFF2-40B4-BE49-F238E27FC236}">
                <a16:creationId xmlns:a16="http://schemas.microsoft.com/office/drawing/2014/main" id="{01837E0D-5AC0-3CE4-757D-CF86770A02B9}"/>
              </a:ext>
            </a:extLst>
          </p:cNvPr>
          <p:cNvSpPr txBox="1"/>
          <p:nvPr/>
        </p:nvSpPr>
        <p:spPr>
          <a:xfrm>
            <a:off x="2490652" y="5674294"/>
            <a:ext cx="659155" cy="523220"/>
          </a:xfrm>
          <a:prstGeom prst="rect">
            <a:avLst/>
          </a:prstGeom>
          <a:noFill/>
        </p:spPr>
        <p:txBody>
          <a:bodyPr wrap="none" rtlCol="0">
            <a:spAutoFit/>
          </a:bodyPr>
          <a:lstStyle/>
          <a:p>
            <a:r>
              <a:rPr lang="fr-FR" sz="2800" dirty="0"/>
              <a:t>3D</a:t>
            </a:r>
          </a:p>
        </p:txBody>
      </p:sp>
      <p:sp>
        <p:nvSpPr>
          <p:cNvPr id="24" name="ZoneTexte 23">
            <a:extLst>
              <a:ext uri="{FF2B5EF4-FFF2-40B4-BE49-F238E27FC236}">
                <a16:creationId xmlns:a16="http://schemas.microsoft.com/office/drawing/2014/main" id="{27246647-F5EB-FD14-CADE-791E4A734A33}"/>
              </a:ext>
            </a:extLst>
          </p:cNvPr>
          <p:cNvSpPr txBox="1"/>
          <p:nvPr/>
        </p:nvSpPr>
        <p:spPr>
          <a:xfrm>
            <a:off x="7245235" y="5674294"/>
            <a:ext cx="659155" cy="523220"/>
          </a:xfrm>
          <a:prstGeom prst="rect">
            <a:avLst/>
          </a:prstGeom>
          <a:noFill/>
        </p:spPr>
        <p:txBody>
          <a:bodyPr wrap="none" rtlCol="0">
            <a:spAutoFit/>
          </a:bodyPr>
          <a:lstStyle/>
          <a:p>
            <a:r>
              <a:rPr lang="fr-FR" sz="2800" dirty="0"/>
              <a:t>2D</a:t>
            </a:r>
          </a:p>
        </p:txBody>
      </p:sp>
      <p:grpSp>
        <p:nvGrpSpPr>
          <p:cNvPr id="30" name="Groupe 29">
            <a:extLst>
              <a:ext uri="{FF2B5EF4-FFF2-40B4-BE49-F238E27FC236}">
                <a16:creationId xmlns:a16="http://schemas.microsoft.com/office/drawing/2014/main" id="{24A826F3-CD27-7EF0-796B-AE8F25080373}"/>
              </a:ext>
            </a:extLst>
          </p:cNvPr>
          <p:cNvGrpSpPr/>
          <p:nvPr/>
        </p:nvGrpSpPr>
        <p:grpSpPr>
          <a:xfrm>
            <a:off x="6757851" y="2462320"/>
            <a:ext cx="3344510" cy="2719280"/>
            <a:chOff x="6757851" y="2462320"/>
            <a:chExt cx="3344510" cy="2719280"/>
          </a:xfrm>
        </p:grpSpPr>
        <p:grpSp>
          <p:nvGrpSpPr>
            <p:cNvPr id="9" name="Groupe 8">
              <a:extLst>
                <a:ext uri="{FF2B5EF4-FFF2-40B4-BE49-F238E27FC236}">
                  <a16:creationId xmlns:a16="http://schemas.microsoft.com/office/drawing/2014/main" id="{1AF89E93-68FA-FC26-D722-C8C6094F2DF3}"/>
                </a:ext>
              </a:extLst>
            </p:cNvPr>
            <p:cNvGrpSpPr/>
            <p:nvPr/>
          </p:nvGrpSpPr>
          <p:grpSpPr>
            <a:xfrm>
              <a:off x="7088777" y="3429000"/>
              <a:ext cx="609600" cy="1158239"/>
              <a:chOff x="6426926" y="2351314"/>
              <a:chExt cx="609600" cy="1158239"/>
            </a:xfrm>
          </p:grpSpPr>
          <p:sp>
            <p:nvSpPr>
              <p:cNvPr id="7" name="Forme libre 6">
                <a:extLst>
                  <a:ext uri="{FF2B5EF4-FFF2-40B4-BE49-F238E27FC236}">
                    <a16:creationId xmlns:a16="http://schemas.microsoft.com/office/drawing/2014/main" id="{649313CF-F5AD-4798-EA77-53755DC46DB7}"/>
                  </a:ext>
                </a:extLst>
              </p:cNvPr>
              <p:cNvSpPr/>
              <p:nvPr/>
            </p:nvSpPr>
            <p:spPr>
              <a:xfrm>
                <a:off x="6426926" y="2351314"/>
                <a:ext cx="609600" cy="1149531"/>
              </a:xfrm>
              <a:custGeom>
                <a:avLst/>
                <a:gdLst>
                  <a:gd name="connsiteX0" fmla="*/ 531223 w 531223"/>
                  <a:gd name="connsiteY0" fmla="*/ 0 h 1602377"/>
                  <a:gd name="connsiteX1" fmla="*/ 0 w 531223"/>
                  <a:gd name="connsiteY1" fmla="*/ 1602377 h 1602377"/>
                  <a:gd name="connsiteX0" fmla="*/ 609600 w 609600"/>
                  <a:gd name="connsiteY0" fmla="*/ 0 h 1149531"/>
                  <a:gd name="connsiteX1" fmla="*/ 0 w 609600"/>
                  <a:gd name="connsiteY1" fmla="*/ 1149531 h 1149531"/>
                  <a:gd name="connsiteX0" fmla="*/ 609600 w 609600"/>
                  <a:gd name="connsiteY0" fmla="*/ 0 h 1149531"/>
                  <a:gd name="connsiteX1" fmla="*/ 0 w 609600"/>
                  <a:gd name="connsiteY1" fmla="*/ 1149531 h 1149531"/>
                </a:gdLst>
                <a:ahLst/>
                <a:cxnLst>
                  <a:cxn ang="0">
                    <a:pos x="connsiteX0" y="connsiteY0"/>
                  </a:cxn>
                  <a:cxn ang="0">
                    <a:pos x="connsiteX1" y="connsiteY1"/>
                  </a:cxn>
                </a:cxnLst>
                <a:rect l="l" t="t" r="r" b="b"/>
                <a:pathLst>
                  <a:path w="609600" h="1149531">
                    <a:moveTo>
                      <a:pt x="609600" y="0"/>
                    </a:moveTo>
                    <a:cubicBezTo>
                      <a:pt x="240938" y="377371"/>
                      <a:pt x="177074" y="615405"/>
                      <a:pt x="0" y="114953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7">
                <a:extLst>
                  <a:ext uri="{FF2B5EF4-FFF2-40B4-BE49-F238E27FC236}">
                    <a16:creationId xmlns:a16="http://schemas.microsoft.com/office/drawing/2014/main" id="{E9F90C31-3453-9ACB-E656-51425A956318}"/>
                  </a:ext>
                </a:extLst>
              </p:cNvPr>
              <p:cNvSpPr/>
              <p:nvPr/>
            </p:nvSpPr>
            <p:spPr>
              <a:xfrm flipH="1" flipV="1">
                <a:off x="6426926" y="2360022"/>
                <a:ext cx="609600" cy="1149531"/>
              </a:xfrm>
              <a:custGeom>
                <a:avLst/>
                <a:gdLst>
                  <a:gd name="connsiteX0" fmla="*/ 531223 w 531223"/>
                  <a:gd name="connsiteY0" fmla="*/ 0 h 1602377"/>
                  <a:gd name="connsiteX1" fmla="*/ 0 w 531223"/>
                  <a:gd name="connsiteY1" fmla="*/ 1602377 h 1602377"/>
                  <a:gd name="connsiteX0" fmla="*/ 609600 w 609600"/>
                  <a:gd name="connsiteY0" fmla="*/ 0 h 1149531"/>
                  <a:gd name="connsiteX1" fmla="*/ 0 w 609600"/>
                  <a:gd name="connsiteY1" fmla="*/ 1149531 h 1149531"/>
                  <a:gd name="connsiteX0" fmla="*/ 609600 w 609600"/>
                  <a:gd name="connsiteY0" fmla="*/ 0 h 1149531"/>
                  <a:gd name="connsiteX1" fmla="*/ 0 w 609600"/>
                  <a:gd name="connsiteY1" fmla="*/ 1149531 h 1149531"/>
                </a:gdLst>
                <a:ahLst/>
                <a:cxnLst>
                  <a:cxn ang="0">
                    <a:pos x="connsiteX0" y="connsiteY0"/>
                  </a:cxn>
                  <a:cxn ang="0">
                    <a:pos x="connsiteX1" y="connsiteY1"/>
                  </a:cxn>
                </a:cxnLst>
                <a:rect l="l" t="t" r="r" b="b"/>
                <a:pathLst>
                  <a:path w="609600" h="1149531">
                    <a:moveTo>
                      <a:pt x="609600" y="0"/>
                    </a:moveTo>
                    <a:cubicBezTo>
                      <a:pt x="240938" y="377371"/>
                      <a:pt x="177074" y="615405"/>
                      <a:pt x="0" y="114953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1" name="Connecteur droit avec flèche 10">
              <a:extLst>
                <a:ext uri="{FF2B5EF4-FFF2-40B4-BE49-F238E27FC236}">
                  <a16:creationId xmlns:a16="http://schemas.microsoft.com/office/drawing/2014/main" id="{6623028E-57E6-BF18-4732-23430AD2A585}"/>
                </a:ext>
              </a:extLst>
            </p:cNvPr>
            <p:cNvCxnSpPr>
              <a:cxnSpLocks/>
            </p:cNvCxnSpPr>
            <p:nvPr/>
          </p:nvCxnSpPr>
          <p:spPr>
            <a:xfrm>
              <a:off x="7559038" y="4087209"/>
              <a:ext cx="220439" cy="10893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255D50A1-9A6F-9439-070A-E8BF057D4A0C}"/>
                </a:ext>
              </a:extLst>
            </p:cNvPr>
            <p:cNvCxnSpPr>
              <a:cxnSpLocks/>
            </p:cNvCxnSpPr>
            <p:nvPr/>
          </p:nvCxnSpPr>
          <p:spPr>
            <a:xfrm flipH="1" flipV="1">
              <a:off x="7027813" y="3835155"/>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DE2BC938-34FA-67BD-3961-C32659D51242}"/>
                </a:ext>
              </a:extLst>
            </p:cNvPr>
            <p:cNvCxnSpPr>
              <a:cxnSpLocks/>
            </p:cNvCxnSpPr>
            <p:nvPr/>
          </p:nvCxnSpPr>
          <p:spPr>
            <a:xfrm flipV="1">
              <a:off x="7779477" y="2822105"/>
              <a:ext cx="249826" cy="47909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EA7461C-4CB6-EDD9-3689-F85B52666606}"/>
                </a:ext>
              </a:extLst>
            </p:cNvPr>
            <p:cNvCxnSpPr>
              <a:cxnSpLocks/>
            </p:cNvCxnSpPr>
            <p:nvPr/>
          </p:nvCxnSpPr>
          <p:spPr>
            <a:xfrm flipH="1">
              <a:off x="6757851" y="4702536"/>
              <a:ext cx="269962" cy="47906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64C06391-E6B0-97F4-511A-C0462FAB36C2}"/>
                </a:ext>
              </a:extLst>
            </p:cNvPr>
            <p:cNvSpPr txBox="1"/>
            <p:nvPr/>
          </p:nvSpPr>
          <p:spPr>
            <a:xfrm>
              <a:off x="7749345" y="4440220"/>
              <a:ext cx="2353016" cy="369332"/>
            </a:xfrm>
            <a:prstGeom prst="rect">
              <a:avLst/>
            </a:prstGeom>
            <a:noFill/>
          </p:spPr>
          <p:txBody>
            <a:bodyPr wrap="none" rtlCol="0">
              <a:spAutoFit/>
            </a:bodyPr>
            <a:lstStyle/>
            <a:p>
              <a:r>
                <a:rPr lang="fr-FR" dirty="0"/>
                <a:t>La moins compressive</a:t>
              </a:r>
            </a:p>
          </p:txBody>
        </p:sp>
        <mc:AlternateContent xmlns:mc="http://schemas.openxmlformats.org/markup-compatibility/2006">
          <mc:Choice xmlns:a14="http://schemas.microsoft.com/office/drawing/2010/main" Requires="a14">
            <p:sp>
              <p:nvSpPr>
                <p:cNvPr id="28" name="ZoneTexte 27">
                  <a:extLst>
                    <a:ext uri="{FF2B5EF4-FFF2-40B4-BE49-F238E27FC236}">
                      <a16:creationId xmlns:a16="http://schemas.microsoft.com/office/drawing/2014/main" id="{65954930-89CC-21A3-223C-8F40DA184939}"/>
                    </a:ext>
                  </a:extLst>
                </p:cNvPr>
                <p:cNvSpPr txBox="1"/>
                <p:nvPr/>
              </p:nvSpPr>
              <p:spPr>
                <a:xfrm>
                  <a:off x="7904390" y="2462320"/>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𝟏</m:t>
                                </m:r>
                              </m:sub>
                            </m:sSub>
                          </m:e>
                        </m:acc>
                      </m:oMath>
                    </m:oMathPara>
                  </a14:m>
                  <a:endParaRPr lang="fr-FR" b="1" dirty="0"/>
                </a:p>
              </p:txBody>
            </p:sp>
          </mc:Choice>
          <mc:Fallback>
            <p:sp>
              <p:nvSpPr>
                <p:cNvPr id="28" name="ZoneTexte 27">
                  <a:extLst>
                    <a:ext uri="{FF2B5EF4-FFF2-40B4-BE49-F238E27FC236}">
                      <a16:creationId xmlns:a16="http://schemas.microsoft.com/office/drawing/2014/main" id="{65954930-89CC-21A3-223C-8F40DA184939}"/>
                    </a:ext>
                  </a:extLst>
                </p:cNvPr>
                <p:cNvSpPr txBox="1">
                  <a:spLocks noRot="1" noChangeAspect="1" noMove="1" noResize="1" noEditPoints="1" noAdjustHandles="1" noChangeArrowheads="1" noChangeShapeType="1" noTextEdit="1"/>
                </p:cNvSpPr>
                <p:nvPr/>
              </p:nvSpPr>
              <p:spPr>
                <a:xfrm>
                  <a:off x="7904390" y="2462320"/>
                  <a:ext cx="500393" cy="36933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9" name="ZoneTexte 28">
                  <a:extLst>
                    <a:ext uri="{FF2B5EF4-FFF2-40B4-BE49-F238E27FC236}">
                      <a16:creationId xmlns:a16="http://schemas.microsoft.com/office/drawing/2014/main" id="{8B690FF9-CBC3-58CC-C1B4-837C438CC940}"/>
                    </a:ext>
                  </a:extLst>
                </p:cNvPr>
                <p:cNvSpPr txBox="1"/>
                <p:nvPr/>
              </p:nvSpPr>
              <p:spPr>
                <a:xfrm>
                  <a:off x="7779106" y="4018926"/>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m:oMathPara>
                  </a14:m>
                  <a:endParaRPr lang="fr-FR" b="1" dirty="0"/>
                </a:p>
              </p:txBody>
            </p:sp>
          </mc:Choice>
          <mc:Fallback>
            <p:sp>
              <p:nvSpPr>
                <p:cNvPr id="29" name="ZoneTexte 28">
                  <a:extLst>
                    <a:ext uri="{FF2B5EF4-FFF2-40B4-BE49-F238E27FC236}">
                      <a16:creationId xmlns:a16="http://schemas.microsoft.com/office/drawing/2014/main" id="{8B690FF9-CBC3-58CC-C1B4-837C438CC940}"/>
                    </a:ext>
                  </a:extLst>
                </p:cNvPr>
                <p:cNvSpPr txBox="1">
                  <a:spLocks noRot="1" noChangeAspect="1" noMove="1" noResize="1" noEditPoints="1" noAdjustHandles="1" noChangeArrowheads="1" noChangeShapeType="1" noTextEdit="1"/>
                </p:cNvSpPr>
                <p:nvPr/>
              </p:nvSpPr>
              <p:spPr>
                <a:xfrm>
                  <a:off x="7779106" y="4018926"/>
                  <a:ext cx="500393" cy="369332"/>
                </a:xfrm>
                <a:prstGeom prst="rect">
                  <a:avLst/>
                </a:prstGeom>
                <a:blipFill>
                  <a:blip r:embed="rId4"/>
                  <a:stretch>
                    <a:fillRect/>
                  </a:stretch>
                </a:blipFill>
              </p:spPr>
              <p:txBody>
                <a:bodyPr/>
                <a:lstStyle/>
                <a:p>
                  <a:r>
                    <a:rPr lang="fr-FR">
                      <a:noFill/>
                    </a:rPr>
                    <a:t> </a:t>
                  </a:r>
                </a:p>
              </p:txBody>
            </p:sp>
          </mc:Fallback>
        </mc:AlternateContent>
      </p:grpSp>
    </p:spTree>
    <p:extLst>
      <p:ext uri="{BB962C8B-B14F-4D97-AF65-F5344CB8AC3E}">
        <p14:creationId xmlns:p14="http://schemas.microsoft.com/office/powerpoint/2010/main" val="1721579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33</a:t>
            </a:fld>
            <a:endParaRPr lang="en-US"/>
          </a:p>
        </p:txBody>
      </p:sp>
      <p:sp>
        <p:nvSpPr>
          <p:cNvPr id="20" name="Flèche vers la droite 19">
            <a:extLst>
              <a:ext uri="{FF2B5EF4-FFF2-40B4-BE49-F238E27FC236}">
                <a16:creationId xmlns:a16="http://schemas.microsoft.com/office/drawing/2014/main" id="{57C766E1-05C6-5C14-91F9-6F899A069D6D}"/>
              </a:ext>
            </a:extLst>
          </p:cNvPr>
          <p:cNvSpPr/>
          <p:nvPr/>
        </p:nvSpPr>
        <p:spPr>
          <a:xfrm>
            <a:off x="3360728" y="3691249"/>
            <a:ext cx="300942" cy="31251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vers la droite 25">
            <a:extLst>
              <a:ext uri="{FF2B5EF4-FFF2-40B4-BE49-F238E27FC236}">
                <a16:creationId xmlns:a16="http://schemas.microsoft.com/office/drawing/2014/main" id="{898104EC-B68A-6113-CB90-BD7AB2EB1B2F}"/>
              </a:ext>
            </a:extLst>
          </p:cNvPr>
          <p:cNvSpPr/>
          <p:nvPr/>
        </p:nvSpPr>
        <p:spPr>
          <a:xfrm>
            <a:off x="6491860" y="3691249"/>
            <a:ext cx="300942" cy="31251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27" name="ZoneTexte 26">
                <a:extLst>
                  <a:ext uri="{FF2B5EF4-FFF2-40B4-BE49-F238E27FC236}">
                    <a16:creationId xmlns:a16="http://schemas.microsoft.com/office/drawing/2014/main" id="{71C5F2D4-5243-7168-BAD2-B62B5192D9F2}"/>
                  </a:ext>
                </a:extLst>
              </p:cNvPr>
              <p:cNvSpPr txBox="1"/>
              <p:nvPr/>
            </p:nvSpPr>
            <p:spPr>
              <a:xfrm>
                <a:off x="7070125" y="3601382"/>
                <a:ext cx="1712264" cy="369332"/>
              </a:xfrm>
              <a:prstGeom prst="rect">
                <a:avLst/>
              </a:prstGeom>
              <a:noFill/>
            </p:spPr>
            <p:txBody>
              <a:bodyPr wrap="none" rtlCol="0">
                <a:spAutoFit/>
              </a:bodyPr>
              <a:lstStyle/>
              <a:p>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a14:m>
                <a:r>
                  <a:rPr lang="fr-FR" b="1" dirty="0"/>
                  <a:t> </a:t>
                </a:r>
                <a:r>
                  <a:rPr lang="fr-FR" dirty="0"/>
                  <a:t>parallèle à </a:t>
                </a:r>
                <a14:m>
                  <m:oMath xmlns:m="http://schemas.openxmlformats.org/officeDocument/2006/math">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oMath>
                </a14:m>
                <a:endParaRPr lang="fr-FR" dirty="0"/>
              </a:p>
            </p:txBody>
          </p:sp>
        </mc:Choice>
        <mc:Fallback>
          <p:sp>
            <p:nvSpPr>
              <p:cNvPr id="27" name="ZoneTexte 26">
                <a:extLst>
                  <a:ext uri="{FF2B5EF4-FFF2-40B4-BE49-F238E27FC236}">
                    <a16:creationId xmlns:a16="http://schemas.microsoft.com/office/drawing/2014/main" id="{71C5F2D4-5243-7168-BAD2-B62B5192D9F2}"/>
                  </a:ext>
                </a:extLst>
              </p:cNvPr>
              <p:cNvSpPr txBox="1">
                <a:spLocks noRot="1" noChangeAspect="1" noMove="1" noResize="1" noEditPoints="1" noAdjustHandles="1" noChangeArrowheads="1" noChangeShapeType="1" noTextEdit="1"/>
              </p:cNvSpPr>
              <p:nvPr/>
            </p:nvSpPr>
            <p:spPr>
              <a:xfrm>
                <a:off x="7070125" y="3601382"/>
                <a:ext cx="1712264" cy="369332"/>
              </a:xfrm>
              <a:prstGeom prst="rect">
                <a:avLst/>
              </a:prstGeom>
              <a:blipFill>
                <a:blip r:embed="rId2"/>
                <a:stretch>
                  <a:fillRect t="-6667" b="-23333"/>
                </a:stretch>
              </a:blipFill>
            </p:spPr>
            <p:txBody>
              <a:bodyPr/>
              <a:lstStyle/>
              <a:p>
                <a:r>
                  <a:rPr lang="fr-FR">
                    <a:noFill/>
                  </a:rPr>
                  <a:t> </a:t>
                </a:r>
              </a:p>
            </p:txBody>
          </p:sp>
        </mc:Fallback>
      </mc:AlternateContent>
      <p:grpSp>
        <p:nvGrpSpPr>
          <p:cNvPr id="38" name="Groupe 37">
            <a:extLst>
              <a:ext uri="{FF2B5EF4-FFF2-40B4-BE49-F238E27FC236}">
                <a16:creationId xmlns:a16="http://schemas.microsoft.com/office/drawing/2014/main" id="{354F2514-853B-9B6B-678C-1BFD0E4282E4}"/>
              </a:ext>
            </a:extLst>
          </p:cNvPr>
          <p:cNvGrpSpPr/>
          <p:nvPr/>
        </p:nvGrpSpPr>
        <p:grpSpPr>
          <a:xfrm>
            <a:off x="4093041" y="2072279"/>
            <a:ext cx="3002239" cy="2737273"/>
            <a:chOff x="4093041" y="2072279"/>
            <a:chExt cx="3002239" cy="2737273"/>
          </a:xfrm>
        </p:grpSpPr>
        <p:sp>
          <p:nvSpPr>
            <p:cNvPr id="25" name="ZoneTexte 24">
              <a:extLst>
                <a:ext uri="{FF2B5EF4-FFF2-40B4-BE49-F238E27FC236}">
                  <a16:creationId xmlns:a16="http://schemas.microsoft.com/office/drawing/2014/main" id="{64C06391-E6B0-97F4-511A-C0462FAB36C2}"/>
                </a:ext>
              </a:extLst>
            </p:cNvPr>
            <p:cNvSpPr txBox="1"/>
            <p:nvPr/>
          </p:nvSpPr>
          <p:spPr>
            <a:xfrm>
              <a:off x="4093041" y="2072279"/>
              <a:ext cx="3002239" cy="923330"/>
            </a:xfrm>
            <a:prstGeom prst="rect">
              <a:avLst/>
            </a:prstGeom>
            <a:noFill/>
          </p:spPr>
          <p:txBody>
            <a:bodyPr wrap="square" rtlCol="0">
              <a:spAutoFit/>
            </a:bodyPr>
            <a:lstStyle/>
            <a:p>
              <a:r>
                <a:rPr lang="fr-FR" dirty="0"/>
                <a:t>Normale au joint</a:t>
              </a:r>
            </a:p>
            <a:p>
              <a:r>
                <a:rPr lang="fr-FR" dirty="0"/>
                <a:t>(pas de différenciation d’un côté ou de l’autre)</a:t>
              </a:r>
            </a:p>
          </p:txBody>
        </p:sp>
        <p:grpSp>
          <p:nvGrpSpPr>
            <p:cNvPr id="37" name="Groupe 36">
              <a:extLst>
                <a:ext uri="{FF2B5EF4-FFF2-40B4-BE49-F238E27FC236}">
                  <a16:creationId xmlns:a16="http://schemas.microsoft.com/office/drawing/2014/main" id="{11298B38-4FCC-81ED-3355-1EFF1AD9AF82}"/>
                </a:ext>
              </a:extLst>
            </p:cNvPr>
            <p:cNvGrpSpPr/>
            <p:nvPr/>
          </p:nvGrpSpPr>
          <p:grpSpPr>
            <a:xfrm>
              <a:off x="4118872" y="3055716"/>
              <a:ext cx="959580" cy="1753836"/>
              <a:chOff x="4118872" y="3055716"/>
              <a:chExt cx="959580" cy="1753836"/>
            </a:xfrm>
          </p:grpSpPr>
          <p:cxnSp>
            <p:nvCxnSpPr>
              <p:cNvPr id="4" name="Connecteur droit 3">
                <a:extLst>
                  <a:ext uri="{FF2B5EF4-FFF2-40B4-BE49-F238E27FC236}">
                    <a16:creationId xmlns:a16="http://schemas.microsoft.com/office/drawing/2014/main" id="{F8CFBED3-1CD4-38E0-4156-0730AC5ED9EF}"/>
                  </a:ext>
                </a:extLst>
              </p:cNvPr>
              <p:cNvCxnSpPr/>
              <p:nvPr/>
            </p:nvCxnSpPr>
            <p:spPr>
              <a:xfrm flipH="1">
                <a:off x="4118872" y="3055716"/>
                <a:ext cx="959580" cy="175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EF7899E3-96A6-D26D-6838-9839A14B5294}"/>
                  </a:ext>
                </a:extLst>
              </p:cNvPr>
              <p:cNvCxnSpPr>
                <a:cxnSpLocks/>
              </p:cNvCxnSpPr>
              <p:nvPr/>
            </p:nvCxnSpPr>
            <p:spPr>
              <a:xfrm flipH="1" flipV="1">
                <a:off x="4417394" y="4240906"/>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4032019D-47E2-5A72-B3C4-E9CABC912F35}"/>
                  </a:ext>
                </a:extLst>
              </p:cNvPr>
              <p:cNvCxnSpPr>
                <a:cxnSpLocks/>
              </p:cNvCxnSpPr>
              <p:nvPr/>
            </p:nvCxnSpPr>
            <p:spPr>
              <a:xfrm>
                <a:off x="4503556" y="3601382"/>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68F100AA-9830-4696-EE61-01A7EE5C5A94}"/>
                      </a:ext>
                    </a:extLst>
                  </p:cNvPr>
                  <p:cNvSpPr txBox="1"/>
                  <p:nvPr/>
                </p:nvSpPr>
                <p:spPr>
                  <a:xfrm>
                    <a:off x="4205606" y="3313165"/>
                    <a:ext cx="39305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oMath>
                      </m:oMathPara>
                    </a14:m>
                    <a:endParaRPr lang="fr-FR" b="1" dirty="0"/>
                  </a:p>
                </p:txBody>
              </p:sp>
            </mc:Choice>
            <mc:Fallback>
              <p:sp>
                <p:nvSpPr>
                  <p:cNvPr id="18" name="ZoneTexte 17">
                    <a:extLst>
                      <a:ext uri="{FF2B5EF4-FFF2-40B4-BE49-F238E27FC236}">
                        <a16:creationId xmlns:a16="http://schemas.microsoft.com/office/drawing/2014/main" id="{68F100AA-9830-4696-EE61-01A7EE5C5A94}"/>
                      </a:ext>
                    </a:extLst>
                  </p:cNvPr>
                  <p:cNvSpPr txBox="1">
                    <a:spLocks noRot="1" noChangeAspect="1" noMove="1" noResize="1" noEditPoints="1" noAdjustHandles="1" noChangeArrowheads="1" noChangeShapeType="1" noTextEdit="1"/>
                  </p:cNvSpPr>
                  <p:nvPr/>
                </p:nvSpPr>
                <p:spPr>
                  <a:xfrm>
                    <a:off x="4205606" y="3313165"/>
                    <a:ext cx="393056" cy="36933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3" name="ZoneTexte 32">
                    <a:extLst>
                      <a:ext uri="{FF2B5EF4-FFF2-40B4-BE49-F238E27FC236}">
                        <a16:creationId xmlns:a16="http://schemas.microsoft.com/office/drawing/2014/main" id="{F6679DBF-F6A2-F480-A780-6D48777C6372}"/>
                      </a:ext>
                    </a:extLst>
                  </p:cNvPr>
                  <p:cNvSpPr txBox="1"/>
                  <p:nvPr/>
                </p:nvSpPr>
                <p:spPr>
                  <a:xfrm>
                    <a:off x="4589133" y="4161681"/>
                    <a:ext cx="39305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oMath>
                      </m:oMathPara>
                    </a14:m>
                    <a:endParaRPr lang="fr-FR" b="1" dirty="0"/>
                  </a:p>
                </p:txBody>
              </p:sp>
            </mc:Choice>
            <mc:Fallback>
              <p:sp>
                <p:nvSpPr>
                  <p:cNvPr id="33" name="ZoneTexte 32">
                    <a:extLst>
                      <a:ext uri="{FF2B5EF4-FFF2-40B4-BE49-F238E27FC236}">
                        <a16:creationId xmlns:a16="http://schemas.microsoft.com/office/drawing/2014/main" id="{F6679DBF-F6A2-F480-A780-6D48777C6372}"/>
                      </a:ext>
                    </a:extLst>
                  </p:cNvPr>
                  <p:cNvSpPr txBox="1">
                    <a:spLocks noRot="1" noChangeAspect="1" noMove="1" noResize="1" noEditPoints="1" noAdjustHandles="1" noChangeArrowheads="1" noChangeShapeType="1" noTextEdit="1"/>
                  </p:cNvSpPr>
                  <p:nvPr/>
                </p:nvSpPr>
                <p:spPr>
                  <a:xfrm>
                    <a:off x="4589133" y="4161681"/>
                    <a:ext cx="393056" cy="369332"/>
                  </a:xfrm>
                  <a:prstGeom prst="rect">
                    <a:avLst/>
                  </a:prstGeom>
                  <a:blipFill>
                    <a:blip r:embed="rId4"/>
                    <a:stretch>
                      <a:fillRect/>
                    </a:stretch>
                  </a:blipFill>
                </p:spPr>
                <p:txBody>
                  <a:bodyPr/>
                  <a:lstStyle/>
                  <a:p>
                    <a:r>
                      <a:rPr lang="fr-FR">
                        <a:noFill/>
                      </a:rPr>
                      <a:t> </a:t>
                    </a:r>
                  </a:p>
                </p:txBody>
              </p:sp>
            </mc:Fallback>
          </mc:AlternateContent>
        </p:grpSp>
      </p:grpSp>
      <p:grpSp>
        <p:nvGrpSpPr>
          <p:cNvPr id="36" name="Groupe 35">
            <a:extLst>
              <a:ext uri="{FF2B5EF4-FFF2-40B4-BE49-F238E27FC236}">
                <a16:creationId xmlns:a16="http://schemas.microsoft.com/office/drawing/2014/main" id="{9A4209E0-4410-57D2-FA64-C9F51287D9E9}"/>
              </a:ext>
            </a:extLst>
          </p:cNvPr>
          <p:cNvGrpSpPr/>
          <p:nvPr/>
        </p:nvGrpSpPr>
        <p:grpSpPr>
          <a:xfrm>
            <a:off x="1213577" y="2125751"/>
            <a:ext cx="1646932" cy="2747629"/>
            <a:chOff x="1213577" y="2433971"/>
            <a:chExt cx="1646932" cy="2747629"/>
          </a:xfrm>
        </p:grpSpPr>
        <p:grpSp>
          <p:nvGrpSpPr>
            <p:cNvPr id="9" name="Groupe 8">
              <a:extLst>
                <a:ext uri="{FF2B5EF4-FFF2-40B4-BE49-F238E27FC236}">
                  <a16:creationId xmlns:a16="http://schemas.microsoft.com/office/drawing/2014/main" id="{1AF89E93-68FA-FC26-D722-C8C6094F2DF3}"/>
                </a:ext>
              </a:extLst>
            </p:cNvPr>
            <p:cNvGrpSpPr/>
            <p:nvPr/>
          </p:nvGrpSpPr>
          <p:grpSpPr>
            <a:xfrm>
              <a:off x="1544503" y="3429000"/>
              <a:ext cx="609600" cy="1158239"/>
              <a:chOff x="6426926" y="2351314"/>
              <a:chExt cx="609600" cy="1158239"/>
            </a:xfrm>
          </p:grpSpPr>
          <p:sp>
            <p:nvSpPr>
              <p:cNvPr id="7" name="Forme libre 6">
                <a:extLst>
                  <a:ext uri="{FF2B5EF4-FFF2-40B4-BE49-F238E27FC236}">
                    <a16:creationId xmlns:a16="http://schemas.microsoft.com/office/drawing/2014/main" id="{649313CF-F5AD-4798-EA77-53755DC46DB7}"/>
                  </a:ext>
                </a:extLst>
              </p:cNvPr>
              <p:cNvSpPr/>
              <p:nvPr/>
            </p:nvSpPr>
            <p:spPr>
              <a:xfrm>
                <a:off x="6426926" y="2351314"/>
                <a:ext cx="609600" cy="1149531"/>
              </a:xfrm>
              <a:custGeom>
                <a:avLst/>
                <a:gdLst>
                  <a:gd name="connsiteX0" fmla="*/ 531223 w 531223"/>
                  <a:gd name="connsiteY0" fmla="*/ 0 h 1602377"/>
                  <a:gd name="connsiteX1" fmla="*/ 0 w 531223"/>
                  <a:gd name="connsiteY1" fmla="*/ 1602377 h 1602377"/>
                  <a:gd name="connsiteX0" fmla="*/ 609600 w 609600"/>
                  <a:gd name="connsiteY0" fmla="*/ 0 h 1149531"/>
                  <a:gd name="connsiteX1" fmla="*/ 0 w 609600"/>
                  <a:gd name="connsiteY1" fmla="*/ 1149531 h 1149531"/>
                  <a:gd name="connsiteX0" fmla="*/ 609600 w 609600"/>
                  <a:gd name="connsiteY0" fmla="*/ 0 h 1149531"/>
                  <a:gd name="connsiteX1" fmla="*/ 0 w 609600"/>
                  <a:gd name="connsiteY1" fmla="*/ 1149531 h 1149531"/>
                </a:gdLst>
                <a:ahLst/>
                <a:cxnLst>
                  <a:cxn ang="0">
                    <a:pos x="connsiteX0" y="connsiteY0"/>
                  </a:cxn>
                  <a:cxn ang="0">
                    <a:pos x="connsiteX1" y="connsiteY1"/>
                  </a:cxn>
                </a:cxnLst>
                <a:rect l="l" t="t" r="r" b="b"/>
                <a:pathLst>
                  <a:path w="609600" h="1149531">
                    <a:moveTo>
                      <a:pt x="609600" y="0"/>
                    </a:moveTo>
                    <a:cubicBezTo>
                      <a:pt x="240938" y="377371"/>
                      <a:pt x="177074" y="615405"/>
                      <a:pt x="0" y="114953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7">
                <a:extLst>
                  <a:ext uri="{FF2B5EF4-FFF2-40B4-BE49-F238E27FC236}">
                    <a16:creationId xmlns:a16="http://schemas.microsoft.com/office/drawing/2014/main" id="{E9F90C31-3453-9ACB-E656-51425A956318}"/>
                  </a:ext>
                </a:extLst>
              </p:cNvPr>
              <p:cNvSpPr/>
              <p:nvPr/>
            </p:nvSpPr>
            <p:spPr>
              <a:xfrm flipH="1" flipV="1">
                <a:off x="6426926" y="2360022"/>
                <a:ext cx="609600" cy="1149531"/>
              </a:xfrm>
              <a:custGeom>
                <a:avLst/>
                <a:gdLst>
                  <a:gd name="connsiteX0" fmla="*/ 531223 w 531223"/>
                  <a:gd name="connsiteY0" fmla="*/ 0 h 1602377"/>
                  <a:gd name="connsiteX1" fmla="*/ 0 w 531223"/>
                  <a:gd name="connsiteY1" fmla="*/ 1602377 h 1602377"/>
                  <a:gd name="connsiteX0" fmla="*/ 609600 w 609600"/>
                  <a:gd name="connsiteY0" fmla="*/ 0 h 1149531"/>
                  <a:gd name="connsiteX1" fmla="*/ 0 w 609600"/>
                  <a:gd name="connsiteY1" fmla="*/ 1149531 h 1149531"/>
                  <a:gd name="connsiteX0" fmla="*/ 609600 w 609600"/>
                  <a:gd name="connsiteY0" fmla="*/ 0 h 1149531"/>
                  <a:gd name="connsiteX1" fmla="*/ 0 w 609600"/>
                  <a:gd name="connsiteY1" fmla="*/ 1149531 h 1149531"/>
                </a:gdLst>
                <a:ahLst/>
                <a:cxnLst>
                  <a:cxn ang="0">
                    <a:pos x="connsiteX0" y="connsiteY0"/>
                  </a:cxn>
                  <a:cxn ang="0">
                    <a:pos x="connsiteX1" y="connsiteY1"/>
                  </a:cxn>
                </a:cxnLst>
                <a:rect l="l" t="t" r="r" b="b"/>
                <a:pathLst>
                  <a:path w="609600" h="1149531">
                    <a:moveTo>
                      <a:pt x="609600" y="0"/>
                    </a:moveTo>
                    <a:cubicBezTo>
                      <a:pt x="240938" y="377371"/>
                      <a:pt x="177074" y="615405"/>
                      <a:pt x="0" y="114953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1" name="Connecteur droit avec flèche 10">
              <a:extLst>
                <a:ext uri="{FF2B5EF4-FFF2-40B4-BE49-F238E27FC236}">
                  <a16:creationId xmlns:a16="http://schemas.microsoft.com/office/drawing/2014/main" id="{6623028E-57E6-BF18-4732-23430AD2A585}"/>
                </a:ext>
              </a:extLst>
            </p:cNvPr>
            <p:cNvCxnSpPr>
              <a:cxnSpLocks/>
            </p:cNvCxnSpPr>
            <p:nvPr/>
          </p:nvCxnSpPr>
          <p:spPr>
            <a:xfrm>
              <a:off x="2014764" y="4087209"/>
              <a:ext cx="220439" cy="10893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255D50A1-9A6F-9439-070A-E8BF057D4A0C}"/>
                </a:ext>
              </a:extLst>
            </p:cNvPr>
            <p:cNvCxnSpPr>
              <a:cxnSpLocks/>
            </p:cNvCxnSpPr>
            <p:nvPr/>
          </p:nvCxnSpPr>
          <p:spPr>
            <a:xfrm flipH="1" flipV="1">
              <a:off x="1483539" y="3835155"/>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DE2BC938-34FA-67BD-3961-C32659D51242}"/>
                </a:ext>
              </a:extLst>
            </p:cNvPr>
            <p:cNvCxnSpPr>
              <a:cxnSpLocks/>
            </p:cNvCxnSpPr>
            <p:nvPr/>
          </p:nvCxnSpPr>
          <p:spPr>
            <a:xfrm flipV="1">
              <a:off x="2235203" y="2822105"/>
              <a:ext cx="249826" cy="47909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EA7461C-4CB6-EDD9-3689-F85B52666606}"/>
                </a:ext>
              </a:extLst>
            </p:cNvPr>
            <p:cNvCxnSpPr>
              <a:cxnSpLocks/>
            </p:cNvCxnSpPr>
            <p:nvPr/>
          </p:nvCxnSpPr>
          <p:spPr>
            <a:xfrm flipH="1">
              <a:off x="1213577" y="4702536"/>
              <a:ext cx="269962" cy="47906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ZoneTexte 21">
                  <a:extLst>
                    <a:ext uri="{FF2B5EF4-FFF2-40B4-BE49-F238E27FC236}">
                      <a16:creationId xmlns:a16="http://schemas.microsoft.com/office/drawing/2014/main" id="{1D15439E-1582-A48C-7431-B36CCB721292}"/>
                    </a:ext>
                  </a:extLst>
                </p:cNvPr>
                <p:cNvSpPr txBox="1"/>
                <p:nvPr/>
              </p:nvSpPr>
              <p:spPr>
                <a:xfrm>
                  <a:off x="2360116" y="2433971"/>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𝟏</m:t>
                                </m:r>
                              </m:sub>
                            </m:sSub>
                          </m:e>
                        </m:acc>
                      </m:oMath>
                    </m:oMathPara>
                  </a14:m>
                  <a:endParaRPr lang="fr-FR" b="1" dirty="0"/>
                </a:p>
              </p:txBody>
            </p:sp>
          </mc:Choice>
          <mc:Fallback>
            <p:sp>
              <p:nvSpPr>
                <p:cNvPr id="22" name="ZoneTexte 21">
                  <a:extLst>
                    <a:ext uri="{FF2B5EF4-FFF2-40B4-BE49-F238E27FC236}">
                      <a16:creationId xmlns:a16="http://schemas.microsoft.com/office/drawing/2014/main" id="{1D15439E-1582-A48C-7431-B36CCB721292}"/>
                    </a:ext>
                  </a:extLst>
                </p:cNvPr>
                <p:cNvSpPr txBox="1">
                  <a:spLocks noRot="1" noChangeAspect="1" noMove="1" noResize="1" noEditPoints="1" noAdjustHandles="1" noChangeArrowheads="1" noChangeShapeType="1" noTextEdit="1"/>
                </p:cNvSpPr>
                <p:nvPr/>
              </p:nvSpPr>
              <p:spPr>
                <a:xfrm>
                  <a:off x="2360116" y="2433971"/>
                  <a:ext cx="500393" cy="369332"/>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4" name="ZoneTexte 33">
                  <a:extLst>
                    <a:ext uri="{FF2B5EF4-FFF2-40B4-BE49-F238E27FC236}">
                      <a16:creationId xmlns:a16="http://schemas.microsoft.com/office/drawing/2014/main" id="{722CC5D6-C7B6-6866-A2DA-409C851D038D}"/>
                    </a:ext>
                  </a:extLst>
                </p:cNvPr>
                <p:cNvSpPr txBox="1"/>
                <p:nvPr/>
              </p:nvSpPr>
              <p:spPr>
                <a:xfrm>
                  <a:off x="2202041" y="4056240"/>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m:oMathPara>
                  </a14:m>
                  <a:endParaRPr lang="fr-FR" b="1" dirty="0"/>
                </a:p>
              </p:txBody>
            </p:sp>
          </mc:Choice>
          <mc:Fallback>
            <p:sp>
              <p:nvSpPr>
                <p:cNvPr id="34" name="ZoneTexte 33">
                  <a:extLst>
                    <a:ext uri="{FF2B5EF4-FFF2-40B4-BE49-F238E27FC236}">
                      <a16:creationId xmlns:a16="http://schemas.microsoft.com/office/drawing/2014/main" id="{722CC5D6-C7B6-6866-A2DA-409C851D038D}"/>
                    </a:ext>
                  </a:extLst>
                </p:cNvPr>
                <p:cNvSpPr txBox="1">
                  <a:spLocks noRot="1" noChangeAspect="1" noMove="1" noResize="1" noEditPoints="1" noAdjustHandles="1" noChangeArrowheads="1" noChangeShapeType="1" noTextEdit="1"/>
                </p:cNvSpPr>
                <p:nvPr/>
              </p:nvSpPr>
              <p:spPr>
                <a:xfrm>
                  <a:off x="2202041" y="4056240"/>
                  <a:ext cx="500393" cy="369332"/>
                </a:xfrm>
                <a:prstGeom prst="rect">
                  <a:avLst/>
                </a:prstGeom>
                <a:blipFill>
                  <a:blip r:embed="rId6"/>
                  <a:stretch>
                    <a:fillRect/>
                  </a:stretch>
                </a:blipFill>
              </p:spPr>
              <p:txBody>
                <a:bodyPr/>
                <a:lstStyle/>
                <a:p>
                  <a:r>
                    <a:rPr lang="fr-FR">
                      <a:noFill/>
                    </a:rPr>
                    <a:t> </a:t>
                  </a:r>
                </a:p>
              </p:txBody>
            </p:sp>
          </mc:Fallback>
        </mc:AlternateContent>
      </p:grpSp>
      <p:sp>
        <p:nvSpPr>
          <p:cNvPr id="44" name="Flèche vers la droite 43">
            <a:extLst>
              <a:ext uri="{FF2B5EF4-FFF2-40B4-BE49-F238E27FC236}">
                <a16:creationId xmlns:a16="http://schemas.microsoft.com/office/drawing/2014/main" id="{5CCEDB18-FB5A-6E6D-D043-7F57A6EFF8FA}"/>
              </a:ext>
            </a:extLst>
          </p:cNvPr>
          <p:cNvSpPr/>
          <p:nvPr/>
        </p:nvSpPr>
        <p:spPr>
          <a:xfrm>
            <a:off x="9059712" y="3705058"/>
            <a:ext cx="300942" cy="31251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0" name="Groupe 49">
            <a:extLst>
              <a:ext uri="{FF2B5EF4-FFF2-40B4-BE49-F238E27FC236}">
                <a16:creationId xmlns:a16="http://schemas.microsoft.com/office/drawing/2014/main" id="{DD62538E-4769-39F3-E275-8F6BE1F17EF2}"/>
              </a:ext>
            </a:extLst>
          </p:cNvPr>
          <p:cNvGrpSpPr/>
          <p:nvPr/>
        </p:nvGrpSpPr>
        <p:grpSpPr>
          <a:xfrm>
            <a:off x="9416352" y="3313165"/>
            <a:ext cx="2747412" cy="1095224"/>
            <a:chOff x="9416352" y="3313165"/>
            <a:chExt cx="2747412" cy="1095224"/>
          </a:xfrm>
        </p:grpSpPr>
        <mc:AlternateContent xmlns:mc="http://schemas.openxmlformats.org/markup-compatibility/2006">
          <mc:Choice xmlns:a14="http://schemas.microsoft.com/office/drawing/2010/main" Requires="a14">
            <p:sp>
              <p:nvSpPr>
                <p:cNvPr id="45" name="ZoneTexte 44">
                  <a:extLst>
                    <a:ext uri="{FF2B5EF4-FFF2-40B4-BE49-F238E27FC236}">
                      <a16:creationId xmlns:a16="http://schemas.microsoft.com/office/drawing/2014/main" id="{8EBFDAD6-2E61-BEE3-B61D-745FF4713A00}"/>
                    </a:ext>
                  </a:extLst>
                </p:cNvPr>
                <p:cNvSpPr txBox="1"/>
                <p:nvPr/>
              </p:nvSpPr>
              <p:spPr>
                <a:xfrm>
                  <a:off x="9674260" y="3437708"/>
                  <a:ext cx="2489504" cy="369332"/>
                </a:xfrm>
                <a:prstGeom prst="rect">
                  <a:avLst/>
                </a:prstGeom>
                <a:noFill/>
              </p:spPr>
              <p:txBody>
                <a:bodyPr wrap="square" rtlCol="0">
                  <a:spAutoFit/>
                </a:bodyPr>
                <a:lstStyle/>
                <a:p>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r>
                        <a:rPr lang="fr-FR" b="1" i="1" smtClean="0">
                          <a:latin typeface="Cambria Math" panose="02040503050406030204" pitchFamily="18" charset="0"/>
                        </a:rPr>
                        <m:t>.</m:t>
                      </m:r>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r>
                        <a:rPr lang="fr-FR" b="0" i="1" smtClean="0">
                          <a:latin typeface="Cambria Math" panose="02040503050406030204" pitchFamily="18" charset="0"/>
                        </a:rPr>
                        <m:t>=1</m:t>
                      </m:r>
                    </m:oMath>
                  </a14:m>
                  <a:r>
                    <a:rPr lang="fr-FR" dirty="0"/>
                    <a:t> si parfait !</a:t>
                  </a:r>
                </a:p>
              </p:txBody>
            </p:sp>
          </mc:Choice>
          <mc:Fallback>
            <p:sp>
              <p:nvSpPr>
                <p:cNvPr id="45" name="ZoneTexte 44">
                  <a:extLst>
                    <a:ext uri="{FF2B5EF4-FFF2-40B4-BE49-F238E27FC236}">
                      <a16:creationId xmlns:a16="http://schemas.microsoft.com/office/drawing/2014/main" id="{8EBFDAD6-2E61-BEE3-B61D-745FF4713A00}"/>
                    </a:ext>
                  </a:extLst>
                </p:cNvPr>
                <p:cNvSpPr txBox="1">
                  <a:spLocks noRot="1" noChangeAspect="1" noMove="1" noResize="1" noEditPoints="1" noAdjustHandles="1" noChangeArrowheads="1" noChangeShapeType="1" noTextEdit="1"/>
                </p:cNvSpPr>
                <p:nvPr/>
              </p:nvSpPr>
              <p:spPr>
                <a:xfrm>
                  <a:off x="9674260" y="3437708"/>
                  <a:ext cx="2489504" cy="369332"/>
                </a:xfrm>
                <a:prstGeom prst="rect">
                  <a:avLst/>
                </a:prstGeom>
                <a:blipFill>
                  <a:blip r:embed="rId7"/>
                  <a:stretch>
                    <a:fillRect t="-6667" b="-2333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8" name="ZoneTexte 47">
                  <a:extLst>
                    <a:ext uri="{FF2B5EF4-FFF2-40B4-BE49-F238E27FC236}">
                      <a16:creationId xmlns:a16="http://schemas.microsoft.com/office/drawing/2014/main" id="{D955F286-ECE1-E58B-1CAA-DD3E6635911D}"/>
                    </a:ext>
                  </a:extLst>
                </p:cNvPr>
                <p:cNvSpPr txBox="1"/>
                <p:nvPr/>
              </p:nvSpPr>
              <p:spPr>
                <a:xfrm>
                  <a:off x="9674260" y="3934122"/>
                  <a:ext cx="2489504" cy="369332"/>
                </a:xfrm>
                <a:prstGeom prst="rect">
                  <a:avLst/>
                </a:prstGeom>
                <a:noFill/>
              </p:spPr>
              <p:txBody>
                <a:bodyPr wrap="square" rtlCol="0">
                  <a:spAutoFit/>
                </a:bodyPr>
                <a:lstStyle/>
                <a:p>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r>
                        <a:rPr lang="fr-FR" b="1" i="1" smtClean="0">
                          <a:latin typeface="Cambria Math" panose="02040503050406030204" pitchFamily="18" charset="0"/>
                        </a:rPr>
                        <m:t>.</m:t>
                      </m:r>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r>
                        <a:rPr lang="fr-FR" b="0" i="1" smtClean="0">
                          <a:latin typeface="Cambria Math" panose="02040503050406030204" pitchFamily="18" charset="0"/>
                        </a:rPr>
                        <m:t>=0</m:t>
                      </m:r>
                    </m:oMath>
                  </a14:m>
                  <a:r>
                    <a:rPr lang="fr-FR" dirty="0"/>
                    <a:t> si à l’ouest</a:t>
                  </a:r>
                </a:p>
              </p:txBody>
            </p:sp>
          </mc:Choice>
          <mc:Fallback>
            <p:sp>
              <p:nvSpPr>
                <p:cNvPr id="48" name="ZoneTexte 47">
                  <a:extLst>
                    <a:ext uri="{FF2B5EF4-FFF2-40B4-BE49-F238E27FC236}">
                      <a16:creationId xmlns:a16="http://schemas.microsoft.com/office/drawing/2014/main" id="{D955F286-ECE1-E58B-1CAA-DD3E6635911D}"/>
                    </a:ext>
                  </a:extLst>
                </p:cNvPr>
                <p:cNvSpPr txBox="1">
                  <a:spLocks noRot="1" noChangeAspect="1" noMove="1" noResize="1" noEditPoints="1" noAdjustHandles="1" noChangeArrowheads="1" noChangeShapeType="1" noTextEdit="1"/>
                </p:cNvSpPr>
                <p:nvPr/>
              </p:nvSpPr>
              <p:spPr>
                <a:xfrm>
                  <a:off x="9674260" y="3934122"/>
                  <a:ext cx="2489504" cy="369332"/>
                </a:xfrm>
                <a:prstGeom prst="rect">
                  <a:avLst/>
                </a:prstGeom>
                <a:blipFill>
                  <a:blip r:embed="rId8"/>
                  <a:stretch>
                    <a:fillRect t="-6667" b="-23333"/>
                  </a:stretch>
                </a:blipFill>
              </p:spPr>
              <p:txBody>
                <a:bodyPr/>
                <a:lstStyle/>
                <a:p>
                  <a:r>
                    <a:rPr lang="fr-FR">
                      <a:noFill/>
                    </a:rPr>
                    <a:t> </a:t>
                  </a:r>
                </a:p>
              </p:txBody>
            </p:sp>
          </mc:Fallback>
        </mc:AlternateContent>
        <p:sp>
          <p:nvSpPr>
            <p:cNvPr id="49" name="Accolade ouvrante 48">
              <a:extLst>
                <a:ext uri="{FF2B5EF4-FFF2-40B4-BE49-F238E27FC236}">
                  <a16:creationId xmlns:a16="http://schemas.microsoft.com/office/drawing/2014/main" id="{ED12B33A-C165-28F4-1FF8-B368E7074116}"/>
                </a:ext>
              </a:extLst>
            </p:cNvPr>
            <p:cNvSpPr/>
            <p:nvPr/>
          </p:nvSpPr>
          <p:spPr>
            <a:xfrm>
              <a:off x="9416352" y="3313165"/>
              <a:ext cx="405114" cy="109522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1" name="ZoneTexte 50">
            <a:extLst>
              <a:ext uri="{FF2B5EF4-FFF2-40B4-BE49-F238E27FC236}">
                <a16:creationId xmlns:a16="http://schemas.microsoft.com/office/drawing/2014/main" id="{5A7C4D0A-91E1-B9BD-0BCC-E26827E20576}"/>
              </a:ext>
            </a:extLst>
          </p:cNvPr>
          <p:cNvSpPr txBox="1"/>
          <p:nvPr/>
        </p:nvSpPr>
        <p:spPr>
          <a:xfrm>
            <a:off x="4091976" y="5367961"/>
            <a:ext cx="1667444" cy="369332"/>
          </a:xfrm>
          <a:prstGeom prst="rect">
            <a:avLst/>
          </a:prstGeom>
          <a:noFill/>
        </p:spPr>
        <p:txBody>
          <a:bodyPr wrap="none" rtlCol="0">
            <a:spAutoFit/>
          </a:bodyPr>
          <a:lstStyle/>
          <a:p>
            <a:r>
              <a:rPr lang="fr-FR" dirty="0"/>
              <a:t>(simplification)</a:t>
            </a:r>
          </a:p>
        </p:txBody>
      </p:sp>
    </p:spTree>
    <p:extLst>
      <p:ext uri="{BB962C8B-B14F-4D97-AF65-F5344CB8AC3E}">
        <p14:creationId xmlns:p14="http://schemas.microsoft.com/office/powerpoint/2010/main" val="1213162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34</a:t>
            </a:fld>
            <a:endParaRPr lang="en-US"/>
          </a:p>
        </p:txBody>
      </p:sp>
      <p:pic>
        <p:nvPicPr>
          <p:cNvPr id="28" name="Image 27">
            <a:extLst>
              <a:ext uri="{FF2B5EF4-FFF2-40B4-BE49-F238E27FC236}">
                <a16:creationId xmlns:a16="http://schemas.microsoft.com/office/drawing/2014/main" id="{C51C08AA-A433-BA63-81DE-15746F4CD23F}"/>
              </a:ext>
            </a:extLst>
          </p:cNvPr>
          <p:cNvPicPr>
            <a:picLocks noChangeAspect="1"/>
          </p:cNvPicPr>
          <p:nvPr/>
        </p:nvPicPr>
        <p:blipFill>
          <a:blip r:embed="rId2"/>
          <a:stretch>
            <a:fillRect/>
          </a:stretch>
        </p:blipFill>
        <p:spPr>
          <a:xfrm>
            <a:off x="3619500" y="4623297"/>
            <a:ext cx="7772400" cy="762482"/>
          </a:xfrm>
          <a:prstGeom prst="rect">
            <a:avLst/>
          </a:prstGeom>
        </p:spPr>
      </p:pic>
      <mc:AlternateContent xmlns:mc="http://schemas.openxmlformats.org/markup-compatibility/2006">
        <mc:Choice xmlns:a14="http://schemas.microsoft.com/office/drawing/2010/main" Requires="a14">
          <p:sp>
            <p:nvSpPr>
              <p:cNvPr id="30" name="ZoneTexte 29">
                <a:extLst>
                  <a:ext uri="{FF2B5EF4-FFF2-40B4-BE49-F238E27FC236}">
                    <a16:creationId xmlns:a16="http://schemas.microsoft.com/office/drawing/2014/main" id="{F11721AE-75A7-73F5-CDC9-4217633FBD8F}"/>
                  </a:ext>
                </a:extLst>
              </p:cNvPr>
              <p:cNvSpPr txBox="1"/>
              <p:nvPr/>
            </p:nvSpPr>
            <p:spPr>
              <a:xfrm>
                <a:off x="5613722" y="2110053"/>
                <a:ext cx="3736151" cy="2031325"/>
              </a:xfrm>
              <a:prstGeom prst="rect">
                <a:avLst/>
              </a:prstGeom>
              <a:noFill/>
            </p:spPr>
            <p:txBody>
              <a:bodyPr wrap="none" rtlCol="0">
                <a:spAutoFit/>
              </a:bodyPr>
              <a:lstStyle/>
              <a:p>
                <a:r>
                  <a:rPr lang="fr-FR" dirty="0"/>
                  <a:t>Coût d’un joint par rapport à </a:t>
                </a:r>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a14:m>
                <a:r>
                  <a:rPr lang="fr-FR" dirty="0"/>
                  <a:t> :</a:t>
                </a:r>
                <a:br>
                  <a:rPr lang="fr-FR" dirty="0"/>
                </a:br>
                <a:endParaRPr lang="fr-FR" dirty="0"/>
              </a:p>
              <a:p>
                <a:r>
                  <a:rPr lang="fr-FR" dirty="0"/>
                  <a:t>La normale doit être alignée avec </a:t>
                </a:r>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a14:m>
                <a:br>
                  <a:rPr lang="fr-FR" dirty="0"/>
                </a:br>
                <a:endParaRPr lang="fr-FR" dirty="0"/>
              </a:p>
              <a:p>
                <a:r>
                  <a:rPr lang="fr-FR" dirty="0"/>
                  <a:t>Donc </a:t>
                </a:r>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r>
                      <a:rPr lang="fr-FR" b="1" i="1" smtClean="0">
                        <a:latin typeface="Cambria Math" panose="02040503050406030204" pitchFamily="18" charset="0"/>
                      </a:rPr>
                      <m:t>.</m:t>
                    </m:r>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r>
                      <a:rPr lang="fr-FR" b="1" i="1" smtClean="0">
                        <a:latin typeface="Cambria Math" panose="02040503050406030204" pitchFamily="18" charset="0"/>
                      </a:rPr>
                      <m:t>=</m:t>
                    </m:r>
                    <m:r>
                      <a:rPr lang="fr-FR" b="1" i="1" smtClean="0">
                        <a:latin typeface="Cambria Math" panose="02040503050406030204" pitchFamily="18" charset="0"/>
                      </a:rPr>
                      <m:t>𝟏</m:t>
                    </m:r>
                  </m:oMath>
                </a14:m>
                <a:br>
                  <a:rPr lang="fr-FR" dirty="0"/>
                </a:br>
                <a:endParaRPr lang="fr-FR" dirty="0"/>
              </a:p>
              <a:p>
                <a:r>
                  <a:rPr lang="fr-FR" dirty="0"/>
                  <a:t>Donc </a:t>
                </a:r>
                <a14:m>
                  <m:oMath xmlns:m="http://schemas.openxmlformats.org/officeDocument/2006/math">
                    <m:r>
                      <a:rPr lang="fr-FR" b="0" i="0" smtClean="0">
                        <a:latin typeface="Cambria Math" panose="02040503050406030204" pitchFamily="18" charset="0"/>
                      </a:rPr>
                      <m:t>1−</m:t>
                    </m:r>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r>
                      <a:rPr lang="fr-FR" b="1" i="1" smtClean="0">
                        <a:latin typeface="Cambria Math" panose="02040503050406030204" pitchFamily="18" charset="0"/>
                      </a:rPr>
                      <m:t>.</m:t>
                    </m:r>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r>
                      <a:rPr lang="fr-FR" b="1" i="1" smtClean="0">
                        <a:latin typeface="Cambria Math" panose="02040503050406030204" pitchFamily="18" charset="0"/>
                      </a:rPr>
                      <m:t>=</m:t>
                    </m:r>
                    <m:r>
                      <a:rPr lang="fr-FR" b="1" i="1" smtClean="0">
                        <a:latin typeface="Cambria Math" panose="02040503050406030204" pitchFamily="18" charset="0"/>
                      </a:rPr>
                      <m:t>𝟎</m:t>
                    </m:r>
                  </m:oMath>
                </a14:m>
                <a:endParaRPr lang="fr-FR" dirty="0"/>
              </a:p>
            </p:txBody>
          </p:sp>
        </mc:Choice>
        <mc:Fallback>
          <p:sp>
            <p:nvSpPr>
              <p:cNvPr id="30" name="ZoneTexte 29">
                <a:extLst>
                  <a:ext uri="{FF2B5EF4-FFF2-40B4-BE49-F238E27FC236}">
                    <a16:creationId xmlns:a16="http://schemas.microsoft.com/office/drawing/2014/main" id="{F11721AE-75A7-73F5-CDC9-4217633FBD8F}"/>
                  </a:ext>
                </a:extLst>
              </p:cNvPr>
              <p:cNvSpPr txBox="1">
                <a:spLocks noRot="1" noChangeAspect="1" noMove="1" noResize="1" noEditPoints="1" noAdjustHandles="1" noChangeArrowheads="1" noChangeShapeType="1" noTextEdit="1"/>
              </p:cNvSpPr>
              <p:nvPr/>
            </p:nvSpPr>
            <p:spPr>
              <a:xfrm>
                <a:off x="5613722" y="2110053"/>
                <a:ext cx="3736151" cy="2031325"/>
              </a:xfrm>
              <a:prstGeom prst="rect">
                <a:avLst/>
              </a:prstGeom>
              <a:blipFill>
                <a:blip r:embed="rId3"/>
                <a:stretch>
                  <a:fillRect l="-1695" t="-1250" b="-4375"/>
                </a:stretch>
              </a:blipFill>
            </p:spPr>
            <p:txBody>
              <a:bodyPr/>
              <a:lstStyle/>
              <a:p>
                <a:r>
                  <a:rPr lang="fr-FR">
                    <a:noFill/>
                  </a:rPr>
                  <a:t> </a:t>
                </a:r>
              </a:p>
            </p:txBody>
          </p:sp>
        </mc:Fallback>
      </mc:AlternateContent>
      <p:grpSp>
        <p:nvGrpSpPr>
          <p:cNvPr id="39" name="Groupe 38">
            <a:extLst>
              <a:ext uri="{FF2B5EF4-FFF2-40B4-BE49-F238E27FC236}">
                <a16:creationId xmlns:a16="http://schemas.microsoft.com/office/drawing/2014/main" id="{EF3A94BA-0FFF-56F0-8D26-B7E5C1753729}"/>
              </a:ext>
            </a:extLst>
          </p:cNvPr>
          <p:cNvGrpSpPr/>
          <p:nvPr/>
        </p:nvGrpSpPr>
        <p:grpSpPr>
          <a:xfrm>
            <a:off x="1116714" y="2433971"/>
            <a:ext cx="1743795" cy="2774637"/>
            <a:chOff x="1116714" y="2433971"/>
            <a:chExt cx="1743795" cy="2774637"/>
          </a:xfrm>
        </p:grpSpPr>
        <p:grpSp>
          <p:nvGrpSpPr>
            <p:cNvPr id="29" name="Groupe 28">
              <a:extLst>
                <a:ext uri="{FF2B5EF4-FFF2-40B4-BE49-F238E27FC236}">
                  <a16:creationId xmlns:a16="http://schemas.microsoft.com/office/drawing/2014/main" id="{16CC65E7-68F6-2D97-C27A-B81939567779}"/>
                </a:ext>
              </a:extLst>
            </p:cNvPr>
            <p:cNvGrpSpPr/>
            <p:nvPr/>
          </p:nvGrpSpPr>
          <p:grpSpPr>
            <a:xfrm>
              <a:off x="1116714" y="2812232"/>
              <a:ext cx="1603335" cy="2133218"/>
              <a:chOff x="1116714" y="2812232"/>
              <a:chExt cx="1603335" cy="2133218"/>
            </a:xfrm>
          </p:grpSpPr>
          <p:cxnSp>
            <p:nvCxnSpPr>
              <p:cNvPr id="4" name="Connecteur droit 3">
                <a:extLst>
                  <a:ext uri="{FF2B5EF4-FFF2-40B4-BE49-F238E27FC236}">
                    <a16:creationId xmlns:a16="http://schemas.microsoft.com/office/drawing/2014/main" id="{F8CFBED3-1CD4-38E0-4156-0730AC5ED9EF}"/>
                  </a:ext>
                </a:extLst>
              </p:cNvPr>
              <p:cNvCxnSpPr/>
              <p:nvPr/>
            </p:nvCxnSpPr>
            <p:spPr>
              <a:xfrm flipH="1">
                <a:off x="1408778" y="3055716"/>
                <a:ext cx="959580" cy="175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EF7899E3-96A6-D26D-6838-9839A14B5294}"/>
                  </a:ext>
                </a:extLst>
              </p:cNvPr>
              <p:cNvCxnSpPr>
                <a:cxnSpLocks/>
              </p:cNvCxnSpPr>
              <p:nvPr/>
            </p:nvCxnSpPr>
            <p:spPr>
              <a:xfrm flipH="1" flipV="1">
                <a:off x="1507862" y="4597745"/>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4032019D-47E2-5A72-B3C4-E9CABC912F35}"/>
                  </a:ext>
                </a:extLst>
              </p:cNvPr>
              <p:cNvCxnSpPr>
                <a:cxnSpLocks/>
              </p:cNvCxnSpPr>
              <p:nvPr/>
            </p:nvCxnSpPr>
            <p:spPr>
              <a:xfrm>
                <a:off x="2021841" y="3158434"/>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68F100AA-9830-4696-EE61-01A7EE5C5A94}"/>
                      </a:ext>
                    </a:extLst>
                  </p:cNvPr>
                  <p:cNvSpPr txBox="1"/>
                  <p:nvPr/>
                </p:nvSpPr>
                <p:spPr>
                  <a:xfrm>
                    <a:off x="1818236" y="2812232"/>
                    <a:ext cx="39305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oMath>
                      </m:oMathPara>
                    </a14:m>
                    <a:endParaRPr lang="fr-FR" b="1" dirty="0"/>
                  </a:p>
                </p:txBody>
              </p:sp>
            </mc:Choice>
            <mc:Fallback>
              <p:sp>
                <p:nvSpPr>
                  <p:cNvPr id="18" name="ZoneTexte 17">
                    <a:extLst>
                      <a:ext uri="{FF2B5EF4-FFF2-40B4-BE49-F238E27FC236}">
                        <a16:creationId xmlns:a16="http://schemas.microsoft.com/office/drawing/2014/main" id="{68F100AA-9830-4696-EE61-01A7EE5C5A94}"/>
                      </a:ext>
                    </a:extLst>
                  </p:cNvPr>
                  <p:cNvSpPr txBox="1">
                    <a:spLocks noRot="1" noChangeAspect="1" noMove="1" noResize="1" noEditPoints="1" noAdjustHandles="1" noChangeArrowheads="1" noChangeShapeType="1" noTextEdit="1"/>
                  </p:cNvSpPr>
                  <p:nvPr/>
                </p:nvSpPr>
                <p:spPr>
                  <a:xfrm>
                    <a:off x="1818236" y="2812232"/>
                    <a:ext cx="393056" cy="369332"/>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3" name="ZoneTexte 32">
                    <a:extLst>
                      <a:ext uri="{FF2B5EF4-FFF2-40B4-BE49-F238E27FC236}">
                        <a16:creationId xmlns:a16="http://schemas.microsoft.com/office/drawing/2014/main" id="{F6679DBF-F6A2-F480-A780-6D48777C6372}"/>
                      </a:ext>
                    </a:extLst>
                  </p:cNvPr>
                  <p:cNvSpPr txBox="1"/>
                  <p:nvPr/>
                </p:nvSpPr>
                <p:spPr>
                  <a:xfrm>
                    <a:off x="1660836" y="4576118"/>
                    <a:ext cx="39305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oMath>
                      </m:oMathPara>
                    </a14:m>
                    <a:endParaRPr lang="fr-FR" b="1" dirty="0"/>
                  </a:p>
                </p:txBody>
              </p:sp>
            </mc:Choice>
            <mc:Fallback>
              <p:sp>
                <p:nvSpPr>
                  <p:cNvPr id="33" name="ZoneTexte 32">
                    <a:extLst>
                      <a:ext uri="{FF2B5EF4-FFF2-40B4-BE49-F238E27FC236}">
                        <a16:creationId xmlns:a16="http://schemas.microsoft.com/office/drawing/2014/main" id="{F6679DBF-F6A2-F480-A780-6D48777C6372}"/>
                      </a:ext>
                    </a:extLst>
                  </p:cNvPr>
                  <p:cNvSpPr txBox="1">
                    <a:spLocks noRot="1" noChangeAspect="1" noMove="1" noResize="1" noEditPoints="1" noAdjustHandles="1" noChangeArrowheads="1" noChangeShapeType="1" noTextEdit="1"/>
                  </p:cNvSpPr>
                  <p:nvPr/>
                </p:nvSpPr>
                <p:spPr>
                  <a:xfrm>
                    <a:off x="1660836" y="4576118"/>
                    <a:ext cx="393056" cy="369332"/>
                  </a:xfrm>
                  <a:prstGeom prst="rect">
                    <a:avLst/>
                  </a:prstGeom>
                  <a:blipFill>
                    <a:blip r:embed="rId5"/>
                    <a:stretch>
                      <a:fillRect/>
                    </a:stretch>
                  </a:blipFill>
                </p:spPr>
                <p:txBody>
                  <a:bodyPr/>
                  <a:lstStyle/>
                  <a:p>
                    <a:r>
                      <a:rPr lang="fr-FR">
                        <a:noFill/>
                      </a:rPr>
                      <a:t> </a:t>
                    </a:r>
                  </a:p>
                </p:txBody>
              </p:sp>
            </mc:Fallback>
          </mc:AlternateContent>
          <p:cxnSp>
            <p:nvCxnSpPr>
              <p:cNvPr id="3" name="Connecteur droit avec flèche 2">
                <a:extLst>
                  <a:ext uri="{FF2B5EF4-FFF2-40B4-BE49-F238E27FC236}">
                    <a16:creationId xmlns:a16="http://schemas.microsoft.com/office/drawing/2014/main" id="{B6A584FA-3DBA-DFC8-6522-C0138DE3FA2A}"/>
                  </a:ext>
                </a:extLst>
              </p:cNvPr>
              <p:cNvCxnSpPr>
                <a:cxnSpLocks/>
              </p:cNvCxnSpPr>
              <p:nvPr/>
            </p:nvCxnSpPr>
            <p:spPr>
              <a:xfrm>
                <a:off x="2014764" y="4087209"/>
                <a:ext cx="220439" cy="10893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141CBFE6-8BAC-FF14-8202-CECA94F404DD}"/>
                  </a:ext>
                </a:extLst>
              </p:cNvPr>
              <p:cNvCxnSpPr>
                <a:cxnSpLocks/>
              </p:cNvCxnSpPr>
              <p:nvPr/>
            </p:nvCxnSpPr>
            <p:spPr>
              <a:xfrm flipH="1" flipV="1">
                <a:off x="1483539" y="3835155"/>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ZoneTexte 13">
                    <a:extLst>
                      <a:ext uri="{FF2B5EF4-FFF2-40B4-BE49-F238E27FC236}">
                        <a16:creationId xmlns:a16="http://schemas.microsoft.com/office/drawing/2014/main" id="{1687FCD9-EC3F-4AF6-5408-3FB77684037B}"/>
                      </a:ext>
                    </a:extLst>
                  </p:cNvPr>
                  <p:cNvSpPr txBox="1"/>
                  <p:nvPr/>
                </p:nvSpPr>
                <p:spPr>
                  <a:xfrm>
                    <a:off x="2202041" y="4056240"/>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m:oMathPara>
                    </a14:m>
                    <a:endParaRPr lang="fr-FR" b="1" dirty="0"/>
                  </a:p>
                </p:txBody>
              </p:sp>
            </mc:Choice>
            <mc:Fallback>
              <p:sp>
                <p:nvSpPr>
                  <p:cNvPr id="14" name="ZoneTexte 13">
                    <a:extLst>
                      <a:ext uri="{FF2B5EF4-FFF2-40B4-BE49-F238E27FC236}">
                        <a16:creationId xmlns:a16="http://schemas.microsoft.com/office/drawing/2014/main" id="{1687FCD9-EC3F-4AF6-5408-3FB77684037B}"/>
                      </a:ext>
                    </a:extLst>
                  </p:cNvPr>
                  <p:cNvSpPr txBox="1">
                    <a:spLocks noRot="1" noChangeAspect="1" noMove="1" noResize="1" noEditPoints="1" noAdjustHandles="1" noChangeArrowheads="1" noChangeShapeType="1" noTextEdit="1"/>
                  </p:cNvSpPr>
                  <p:nvPr/>
                </p:nvSpPr>
                <p:spPr>
                  <a:xfrm>
                    <a:off x="2202041" y="4056240"/>
                    <a:ext cx="500393" cy="369332"/>
                  </a:xfrm>
                  <a:prstGeom prst="rect">
                    <a:avLst/>
                  </a:prstGeom>
                  <a:blipFill>
                    <a:blip r:embed="rId6"/>
                    <a:stretch>
                      <a:fillRect/>
                    </a:stretch>
                  </a:blipFill>
                </p:spPr>
                <p:txBody>
                  <a:bodyPr/>
                  <a:lstStyle/>
                  <a:p>
                    <a:r>
                      <a:rPr lang="fr-FR">
                        <a:noFill/>
                      </a:rPr>
                      <a:t> </a:t>
                    </a:r>
                  </a:p>
                </p:txBody>
              </p:sp>
            </mc:Fallback>
          </mc:AlternateContent>
          <p:cxnSp>
            <p:nvCxnSpPr>
              <p:cNvPr id="19" name="Connecteur droit 18">
                <a:extLst>
                  <a:ext uri="{FF2B5EF4-FFF2-40B4-BE49-F238E27FC236}">
                    <a16:creationId xmlns:a16="http://schemas.microsoft.com/office/drawing/2014/main" id="{93D121BE-3C65-D9CE-CCE3-131F7A2B1ACD}"/>
                  </a:ext>
                </a:extLst>
              </p:cNvPr>
              <p:cNvCxnSpPr>
                <a:cxnSpLocks/>
              </p:cNvCxnSpPr>
              <p:nvPr/>
            </p:nvCxnSpPr>
            <p:spPr>
              <a:xfrm>
                <a:off x="1116714" y="3660003"/>
                <a:ext cx="1603335" cy="77502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2" name="ZoneTexte 31">
                  <a:extLst>
                    <a:ext uri="{FF2B5EF4-FFF2-40B4-BE49-F238E27FC236}">
                      <a16:creationId xmlns:a16="http://schemas.microsoft.com/office/drawing/2014/main" id="{E2B25316-E5A2-3B75-0C4B-A8316E69E4CF}"/>
                    </a:ext>
                  </a:extLst>
                </p:cNvPr>
                <p:cNvSpPr txBox="1"/>
                <p:nvPr/>
              </p:nvSpPr>
              <p:spPr>
                <a:xfrm>
                  <a:off x="2360116" y="2433971"/>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𝟏</m:t>
                                </m:r>
                              </m:sub>
                            </m:sSub>
                          </m:e>
                        </m:acc>
                      </m:oMath>
                    </m:oMathPara>
                  </a14:m>
                  <a:endParaRPr lang="fr-FR" b="1" dirty="0"/>
                </a:p>
              </p:txBody>
            </p:sp>
          </mc:Choice>
          <mc:Fallback>
            <p:sp>
              <p:nvSpPr>
                <p:cNvPr id="32" name="ZoneTexte 31">
                  <a:extLst>
                    <a:ext uri="{FF2B5EF4-FFF2-40B4-BE49-F238E27FC236}">
                      <a16:creationId xmlns:a16="http://schemas.microsoft.com/office/drawing/2014/main" id="{E2B25316-E5A2-3B75-0C4B-A8316E69E4CF}"/>
                    </a:ext>
                  </a:extLst>
                </p:cNvPr>
                <p:cNvSpPr txBox="1">
                  <a:spLocks noRot="1" noChangeAspect="1" noMove="1" noResize="1" noEditPoints="1" noAdjustHandles="1" noChangeArrowheads="1" noChangeShapeType="1" noTextEdit="1"/>
                </p:cNvSpPr>
                <p:nvPr/>
              </p:nvSpPr>
              <p:spPr>
                <a:xfrm>
                  <a:off x="2360116" y="2433971"/>
                  <a:ext cx="500393" cy="369332"/>
                </a:xfrm>
                <a:prstGeom prst="rect">
                  <a:avLst/>
                </a:prstGeom>
                <a:blipFill>
                  <a:blip r:embed="rId7"/>
                  <a:stretch>
                    <a:fillRect/>
                  </a:stretch>
                </a:blipFill>
              </p:spPr>
              <p:txBody>
                <a:bodyPr/>
                <a:lstStyle/>
                <a:p>
                  <a:r>
                    <a:rPr lang="fr-FR">
                      <a:noFill/>
                    </a:rPr>
                    <a:t> </a:t>
                  </a:r>
                </a:p>
              </p:txBody>
            </p:sp>
          </mc:Fallback>
        </mc:AlternateContent>
        <p:cxnSp>
          <p:nvCxnSpPr>
            <p:cNvPr id="35" name="Connecteur droit 34">
              <a:extLst>
                <a:ext uri="{FF2B5EF4-FFF2-40B4-BE49-F238E27FC236}">
                  <a16:creationId xmlns:a16="http://schemas.microsoft.com/office/drawing/2014/main" id="{7BD95D75-9C5E-DCAF-D015-5A6B202AE6A3}"/>
                </a:ext>
              </a:extLst>
            </p:cNvPr>
            <p:cNvCxnSpPr>
              <a:cxnSpLocks/>
            </p:cNvCxnSpPr>
            <p:nvPr/>
          </p:nvCxnSpPr>
          <p:spPr>
            <a:xfrm flipH="1">
              <a:off x="1203767" y="2812232"/>
              <a:ext cx="1284790" cy="2396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2302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35</a:t>
            </a:fld>
            <a:endParaRPr lang="en-US"/>
          </a:p>
        </p:txBody>
      </p:sp>
      <p:pic>
        <p:nvPicPr>
          <p:cNvPr id="16" name="Image 15">
            <a:extLst>
              <a:ext uri="{FF2B5EF4-FFF2-40B4-BE49-F238E27FC236}">
                <a16:creationId xmlns:a16="http://schemas.microsoft.com/office/drawing/2014/main" id="{8024D409-6EAC-95EB-301D-9785AAD73D04}"/>
              </a:ext>
            </a:extLst>
          </p:cNvPr>
          <p:cNvPicPr>
            <a:picLocks noChangeAspect="1"/>
          </p:cNvPicPr>
          <p:nvPr/>
        </p:nvPicPr>
        <p:blipFill>
          <a:blip r:embed="rId2"/>
          <a:srcRect/>
          <a:stretch/>
        </p:blipFill>
        <p:spPr>
          <a:xfrm>
            <a:off x="3619500" y="4643302"/>
            <a:ext cx="7772400" cy="722471"/>
          </a:xfrm>
          <a:prstGeom prst="rect">
            <a:avLst/>
          </a:prstGeom>
        </p:spPr>
      </p:pic>
      <mc:AlternateContent xmlns:mc="http://schemas.openxmlformats.org/markup-compatibility/2006">
        <mc:Choice xmlns:a14="http://schemas.microsoft.com/office/drawing/2010/main" Requires="a14">
          <p:sp>
            <p:nvSpPr>
              <p:cNvPr id="20" name="ZoneTexte 19">
                <a:extLst>
                  <a:ext uri="{FF2B5EF4-FFF2-40B4-BE49-F238E27FC236}">
                    <a16:creationId xmlns:a16="http://schemas.microsoft.com/office/drawing/2014/main" id="{0D983210-800D-6578-3F46-0F50C29F92E6}"/>
                  </a:ext>
                </a:extLst>
              </p:cNvPr>
              <p:cNvSpPr txBox="1"/>
              <p:nvPr/>
            </p:nvSpPr>
            <p:spPr>
              <a:xfrm>
                <a:off x="5613722" y="2110053"/>
                <a:ext cx="3914918" cy="1477328"/>
              </a:xfrm>
              <a:prstGeom prst="rect">
                <a:avLst/>
              </a:prstGeom>
              <a:noFill/>
            </p:spPr>
            <p:txBody>
              <a:bodyPr wrap="none" rtlCol="0">
                <a:spAutoFit/>
              </a:bodyPr>
              <a:lstStyle/>
              <a:p>
                <a:r>
                  <a:rPr lang="fr-FR" dirty="0"/>
                  <a:t>Coût d’un stylolite par rapport à </a:t>
                </a:r>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a14:m>
                <a:r>
                  <a:rPr lang="fr-FR" dirty="0"/>
                  <a:t> :</a:t>
                </a:r>
                <a:br>
                  <a:rPr lang="fr-FR" dirty="0"/>
                </a:br>
                <a:endParaRPr lang="fr-FR" dirty="0"/>
              </a:p>
              <a:p>
                <a:r>
                  <a:rPr lang="fr-FR" dirty="0"/>
                  <a:t>La normale doit être orthogonale à </a:t>
                </a:r>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a14:m>
                <a:br>
                  <a:rPr lang="fr-FR" dirty="0"/>
                </a:br>
                <a:endParaRPr lang="fr-FR" dirty="0"/>
              </a:p>
              <a:p>
                <a:r>
                  <a:rPr lang="fr-FR" dirty="0"/>
                  <a:t>Donc </a:t>
                </a:r>
                <a14:m>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r>
                      <a:rPr lang="fr-FR" b="1" i="1" smtClean="0">
                        <a:latin typeface="Cambria Math" panose="02040503050406030204" pitchFamily="18" charset="0"/>
                      </a:rPr>
                      <m:t>.</m:t>
                    </m:r>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r>
                      <a:rPr lang="fr-FR" b="1" i="1" smtClean="0">
                        <a:latin typeface="Cambria Math" panose="02040503050406030204" pitchFamily="18" charset="0"/>
                      </a:rPr>
                      <m:t>=</m:t>
                    </m:r>
                    <m:r>
                      <a:rPr lang="fr-FR" b="1" i="1" smtClean="0">
                        <a:latin typeface="Cambria Math" panose="02040503050406030204" pitchFamily="18" charset="0"/>
                      </a:rPr>
                      <m:t>𝟎</m:t>
                    </m:r>
                  </m:oMath>
                </a14:m>
                <a:endParaRPr lang="fr-FR" dirty="0"/>
              </a:p>
            </p:txBody>
          </p:sp>
        </mc:Choice>
        <mc:Fallback>
          <p:sp>
            <p:nvSpPr>
              <p:cNvPr id="20" name="ZoneTexte 19">
                <a:extLst>
                  <a:ext uri="{FF2B5EF4-FFF2-40B4-BE49-F238E27FC236}">
                    <a16:creationId xmlns:a16="http://schemas.microsoft.com/office/drawing/2014/main" id="{0D983210-800D-6578-3F46-0F50C29F92E6}"/>
                  </a:ext>
                </a:extLst>
              </p:cNvPr>
              <p:cNvSpPr txBox="1">
                <a:spLocks noRot="1" noChangeAspect="1" noMove="1" noResize="1" noEditPoints="1" noAdjustHandles="1" noChangeArrowheads="1" noChangeShapeType="1" noTextEdit="1"/>
              </p:cNvSpPr>
              <p:nvPr/>
            </p:nvSpPr>
            <p:spPr>
              <a:xfrm>
                <a:off x="5613722" y="2110053"/>
                <a:ext cx="3914918" cy="1477328"/>
              </a:xfrm>
              <a:prstGeom prst="rect">
                <a:avLst/>
              </a:prstGeom>
              <a:blipFill>
                <a:blip r:embed="rId3"/>
                <a:stretch>
                  <a:fillRect l="-1618" t="-1709" b="-5128"/>
                </a:stretch>
              </a:blipFill>
            </p:spPr>
            <p:txBody>
              <a:bodyPr/>
              <a:lstStyle/>
              <a:p>
                <a:r>
                  <a:rPr lang="fr-FR">
                    <a:noFill/>
                  </a:rPr>
                  <a:t> </a:t>
                </a:r>
              </a:p>
            </p:txBody>
          </p:sp>
        </mc:Fallback>
      </mc:AlternateContent>
      <p:grpSp>
        <p:nvGrpSpPr>
          <p:cNvPr id="25" name="Groupe 24">
            <a:extLst>
              <a:ext uri="{FF2B5EF4-FFF2-40B4-BE49-F238E27FC236}">
                <a16:creationId xmlns:a16="http://schemas.microsoft.com/office/drawing/2014/main" id="{1CE8CE66-25BD-B3C8-A1FE-2C2B32564023}"/>
              </a:ext>
            </a:extLst>
          </p:cNvPr>
          <p:cNvGrpSpPr/>
          <p:nvPr/>
        </p:nvGrpSpPr>
        <p:grpSpPr>
          <a:xfrm>
            <a:off x="1116714" y="2353609"/>
            <a:ext cx="3331189" cy="2854999"/>
            <a:chOff x="1116714" y="2353609"/>
            <a:chExt cx="3331189" cy="2854999"/>
          </a:xfrm>
        </p:grpSpPr>
        <p:grpSp>
          <p:nvGrpSpPr>
            <p:cNvPr id="29" name="Groupe 28">
              <a:extLst>
                <a:ext uri="{FF2B5EF4-FFF2-40B4-BE49-F238E27FC236}">
                  <a16:creationId xmlns:a16="http://schemas.microsoft.com/office/drawing/2014/main" id="{16CC65E7-68F6-2D97-C27A-B81939567779}"/>
                </a:ext>
              </a:extLst>
            </p:cNvPr>
            <p:cNvGrpSpPr/>
            <p:nvPr/>
          </p:nvGrpSpPr>
          <p:grpSpPr>
            <a:xfrm>
              <a:off x="1116714" y="2812232"/>
              <a:ext cx="1603335" cy="2133218"/>
              <a:chOff x="1116714" y="2812232"/>
              <a:chExt cx="1603335" cy="2133218"/>
            </a:xfrm>
          </p:grpSpPr>
          <p:cxnSp>
            <p:nvCxnSpPr>
              <p:cNvPr id="4" name="Connecteur droit 3">
                <a:extLst>
                  <a:ext uri="{FF2B5EF4-FFF2-40B4-BE49-F238E27FC236}">
                    <a16:creationId xmlns:a16="http://schemas.microsoft.com/office/drawing/2014/main" id="{F8CFBED3-1CD4-38E0-4156-0730AC5ED9EF}"/>
                  </a:ext>
                </a:extLst>
              </p:cNvPr>
              <p:cNvCxnSpPr/>
              <p:nvPr/>
            </p:nvCxnSpPr>
            <p:spPr>
              <a:xfrm flipH="1">
                <a:off x="1408778" y="3055716"/>
                <a:ext cx="959580" cy="175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EF7899E3-96A6-D26D-6838-9839A14B5294}"/>
                  </a:ext>
                </a:extLst>
              </p:cNvPr>
              <p:cNvCxnSpPr>
                <a:cxnSpLocks/>
              </p:cNvCxnSpPr>
              <p:nvPr/>
            </p:nvCxnSpPr>
            <p:spPr>
              <a:xfrm flipH="1" flipV="1">
                <a:off x="1507862" y="4597745"/>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4032019D-47E2-5A72-B3C4-E9CABC912F35}"/>
                  </a:ext>
                </a:extLst>
              </p:cNvPr>
              <p:cNvCxnSpPr>
                <a:cxnSpLocks/>
              </p:cNvCxnSpPr>
              <p:nvPr/>
            </p:nvCxnSpPr>
            <p:spPr>
              <a:xfrm>
                <a:off x="2021841" y="3158434"/>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68F100AA-9830-4696-EE61-01A7EE5C5A94}"/>
                      </a:ext>
                    </a:extLst>
                  </p:cNvPr>
                  <p:cNvSpPr txBox="1"/>
                  <p:nvPr/>
                </p:nvSpPr>
                <p:spPr>
                  <a:xfrm>
                    <a:off x="1818236" y="2812232"/>
                    <a:ext cx="39305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oMath>
                      </m:oMathPara>
                    </a14:m>
                    <a:endParaRPr lang="fr-FR" b="1" dirty="0"/>
                  </a:p>
                </p:txBody>
              </p:sp>
            </mc:Choice>
            <mc:Fallback>
              <p:sp>
                <p:nvSpPr>
                  <p:cNvPr id="18" name="ZoneTexte 17">
                    <a:extLst>
                      <a:ext uri="{FF2B5EF4-FFF2-40B4-BE49-F238E27FC236}">
                        <a16:creationId xmlns:a16="http://schemas.microsoft.com/office/drawing/2014/main" id="{68F100AA-9830-4696-EE61-01A7EE5C5A94}"/>
                      </a:ext>
                    </a:extLst>
                  </p:cNvPr>
                  <p:cNvSpPr txBox="1">
                    <a:spLocks noRot="1" noChangeAspect="1" noMove="1" noResize="1" noEditPoints="1" noAdjustHandles="1" noChangeArrowheads="1" noChangeShapeType="1" noTextEdit="1"/>
                  </p:cNvSpPr>
                  <p:nvPr/>
                </p:nvSpPr>
                <p:spPr>
                  <a:xfrm>
                    <a:off x="1818236" y="2812232"/>
                    <a:ext cx="393056" cy="369332"/>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3" name="ZoneTexte 32">
                    <a:extLst>
                      <a:ext uri="{FF2B5EF4-FFF2-40B4-BE49-F238E27FC236}">
                        <a16:creationId xmlns:a16="http://schemas.microsoft.com/office/drawing/2014/main" id="{F6679DBF-F6A2-F480-A780-6D48777C6372}"/>
                      </a:ext>
                    </a:extLst>
                  </p:cNvPr>
                  <p:cNvSpPr txBox="1"/>
                  <p:nvPr/>
                </p:nvSpPr>
                <p:spPr>
                  <a:xfrm>
                    <a:off x="1660836" y="4576118"/>
                    <a:ext cx="39305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r>
                                <a:rPr lang="fr-FR" b="1" i="1" smtClean="0">
                                  <a:latin typeface="Cambria Math" panose="02040503050406030204" pitchFamily="18" charset="0"/>
                                </a:rPr>
                                <m:t>𝒏</m:t>
                              </m:r>
                            </m:e>
                          </m:acc>
                        </m:oMath>
                      </m:oMathPara>
                    </a14:m>
                    <a:endParaRPr lang="fr-FR" b="1" dirty="0"/>
                  </a:p>
                </p:txBody>
              </p:sp>
            </mc:Choice>
            <mc:Fallback>
              <p:sp>
                <p:nvSpPr>
                  <p:cNvPr id="33" name="ZoneTexte 32">
                    <a:extLst>
                      <a:ext uri="{FF2B5EF4-FFF2-40B4-BE49-F238E27FC236}">
                        <a16:creationId xmlns:a16="http://schemas.microsoft.com/office/drawing/2014/main" id="{F6679DBF-F6A2-F480-A780-6D48777C6372}"/>
                      </a:ext>
                    </a:extLst>
                  </p:cNvPr>
                  <p:cNvSpPr txBox="1">
                    <a:spLocks noRot="1" noChangeAspect="1" noMove="1" noResize="1" noEditPoints="1" noAdjustHandles="1" noChangeArrowheads="1" noChangeShapeType="1" noTextEdit="1"/>
                  </p:cNvSpPr>
                  <p:nvPr/>
                </p:nvSpPr>
                <p:spPr>
                  <a:xfrm>
                    <a:off x="1660836" y="4576118"/>
                    <a:ext cx="393056" cy="369332"/>
                  </a:xfrm>
                  <a:prstGeom prst="rect">
                    <a:avLst/>
                  </a:prstGeom>
                  <a:blipFill>
                    <a:blip r:embed="rId5"/>
                    <a:stretch>
                      <a:fillRect/>
                    </a:stretch>
                  </a:blipFill>
                </p:spPr>
                <p:txBody>
                  <a:bodyPr/>
                  <a:lstStyle/>
                  <a:p>
                    <a:r>
                      <a:rPr lang="fr-FR">
                        <a:noFill/>
                      </a:rPr>
                      <a:t> </a:t>
                    </a:r>
                  </a:p>
                </p:txBody>
              </p:sp>
            </mc:Fallback>
          </mc:AlternateContent>
          <p:cxnSp>
            <p:nvCxnSpPr>
              <p:cNvPr id="3" name="Connecteur droit avec flèche 2">
                <a:extLst>
                  <a:ext uri="{FF2B5EF4-FFF2-40B4-BE49-F238E27FC236}">
                    <a16:creationId xmlns:a16="http://schemas.microsoft.com/office/drawing/2014/main" id="{B6A584FA-3DBA-DFC8-6522-C0138DE3FA2A}"/>
                  </a:ext>
                </a:extLst>
              </p:cNvPr>
              <p:cNvCxnSpPr>
                <a:cxnSpLocks/>
              </p:cNvCxnSpPr>
              <p:nvPr/>
            </p:nvCxnSpPr>
            <p:spPr>
              <a:xfrm>
                <a:off x="2014764" y="4087209"/>
                <a:ext cx="220439" cy="10893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141CBFE6-8BAC-FF14-8202-CECA94F404DD}"/>
                  </a:ext>
                </a:extLst>
              </p:cNvPr>
              <p:cNvCxnSpPr>
                <a:cxnSpLocks/>
              </p:cNvCxnSpPr>
              <p:nvPr/>
            </p:nvCxnSpPr>
            <p:spPr>
              <a:xfrm flipH="1" flipV="1">
                <a:off x="1483539" y="3835155"/>
                <a:ext cx="213362" cy="105441"/>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ZoneTexte 13">
                    <a:extLst>
                      <a:ext uri="{FF2B5EF4-FFF2-40B4-BE49-F238E27FC236}">
                        <a16:creationId xmlns:a16="http://schemas.microsoft.com/office/drawing/2014/main" id="{1687FCD9-EC3F-4AF6-5408-3FB77684037B}"/>
                      </a:ext>
                    </a:extLst>
                  </p:cNvPr>
                  <p:cNvSpPr txBox="1"/>
                  <p:nvPr/>
                </p:nvSpPr>
                <p:spPr>
                  <a:xfrm>
                    <a:off x="2202041" y="4056240"/>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𝟏</m:t>
                                  </m:r>
                                </m:sub>
                              </m:sSub>
                            </m:e>
                          </m:acc>
                        </m:oMath>
                      </m:oMathPara>
                    </a14:m>
                    <a:endParaRPr lang="fr-FR" b="1" dirty="0"/>
                  </a:p>
                </p:txBody>
              </p:sp>
            </mc:Choice>
            <mc:Fallback>
              <p:sp>
                <p:nvSpPr>
                  <p:cNvPr id="14" name="ZoneTexte 13">
                    <a:extLst>
                      <a:ext uri="{FF2B5EF4-FFF2-40B4-BE49-F238E27FC236}">
                        <a16:creationId xmlns:a16="http://schemas.microsoft.com/office/drawing/2014/main" id="{1687FCD9-EC3F-4AF6-5408-3FB77684037B}"/>
                      </a:ext>
                    </a:extLst>
                  </p:cNvPr>
                  <p:cNvSpPr txBox="1">
                    <a:spLocks noRot="1" noChangeAspect="1" noMove="1" noResize="1" noEditPoints="1" noAdjustHandles="1" noChangeArrowheads="1" noChangeShapeType="1" noTextEdit="1"/>
                  </p:cNvSpPr>
                  <p:nvPr/>
                </p:nvSpPr>
                <p:spPr>
                  <a:xfrm>
                    <a:off x="2202041" y="4056240"/>
                    <a:ext cx="500393" cy="369332"/>
                  </a:xfrm>
                  <a:prstGeom prst="rect">
                    <a:avLst/>
                  </a:prstGeom>
                  <a:blipFill>
                    <a:blip r:embed="rId6"/>
                    <a:stretch>
                      <a:fillRect/>
                    </a:stretch>
                  </a:blipFill>
                </p:spPr>
                <p:txBody>
                  <a:bodyPr/>
                  <a:lstStyle/>
                  <a:p>
                    <a:r>
                      <a:rPr lang="fr-FR">
                        <a:noFill/>
                      </a:rPr>
                      <a:t> </a:t>
                    </a:r>
                  </a:p>
                </p:txBody>
              </p:sp>
            </mc:Fallback>
          </mc:AlternateContent>
          <p:cxnSp>
            <p:nvCxnSpPr>
              <p:cNvPr id="19" name="Connecteur droit 18">
                <a:extLst>
                  <a:ext uri="{FF2B5EF4-FFF2-40B4-BE49-F238E27FC236}">
                    <a16:creationId xmlns:a16="http://schemas.microsoft.com/office/drawing/2014/main" id="{93D121BE-3C65-D9CE-CCE3-131F7A2B1ACD}"/>
                  </a:ext>
                </a:extLst>
              </p:cNvPr>
              <p:cNvCxnSpPr>
                <a:cxnSpLocks/>
              </p:cNvCxnSpPr>
              <p:nvPr/>
            </p:nvCxnSpPr>
            <p:spPr>
              <a:xfrm>
                <a:off x="1116714" y="3660003"/>
                <a:ext cx="1603335" cy="77502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7E1240DC-231C-8F0F-1642-EC52FF089E6D}"/>
                    </a:ext>
                  </a:extLst>
                </p:cNvPr>
                <p:cNvSpPr txBox="1"/>
                <p:nvPr/>
              </p:nvSpPr>
              <p:spPr>
                <a:xfrm>
                  <a:off x="2360116" y="2433971"/>
                  <a:ext cx="5003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fr-FR" b="1" i="1" smtClean="0">
                                <a:latin typeface="Cambria Math" panose="02040503050406030204" pitchFamily="18" charset="0"/>
                              </a:rPr>
                            </m:ctrlPr>
                          </m:accPr>
                          <m:e>
                            <m:sSub>
                              <m:sSubPr>
                                <m:ctrlPr>
                                  <a:rPr lang="fr-FR" b="1" i="1" smtClean="0">
                                    <a:latin typeface="Cambria Math" panose="02040503050406030204" pitchFamily="18" charset="0"/>
                                  </a:rPr>
                                </m:ctrlPr>
                              </m:sSubPr>
                              <m:e>
                                <m:r>
                                  <a:rPr lang="fr-FR" b="1" i="1" smtClean="0">
                                    <a:latin typeface="Cambria Math" panose="02040503050406030204" pitchFamily="18" charset="0"/>
                                  </a:rPr>
                                  <m:t>𝝈</m:t>
                                </m:r>
                              </m:e>
                              <m:sub>
                                <m:r>
                                  <a:rPr lang="fr-FR" b="1" i="1" smtClean="0">
                                    <a:latin typeface="Cambria Math" panose="02040503050406030204" pitchFamily="18" charset="0"/>
                                  </a:rPr>
                                  <m:t>𝟑</m:t>
                                </m:r>
                              </m:sub>
                            </m:sSub>
                          </m:e>
                        </m:acc>
                      </m:oMath>
                    </m:oMathPara>
                  </a14:m>
                  <a:endParaRPr lang="fr-FR" b="1" dirty="0"/>
                </a:p>
              </p:txBody>
            </p:sp>
          </mc:Choice>
          <mc:Fallback>
            <p:sp>
              <p:nvSpPr>
                <p:cNvPr id="8" name="ZoneTexte 7">
                  <a:extLst>
                    <a:ext uri="{FF2B5EF4-FFF2-40B4-BE49-F238E27FC236}">
                      <a16:creationId xmlns:a16="http://schemas.microsoft.com/office/drawing/2014/main" id="{7E1240DC-231C-8F0F-1642-EC52FF089E6D}"/>
                    </a:ext>
                  </a:extLst>
                </p:cNvPr>
                <p:cNvSpPr txBox="1">
                  <a:spLocks noRot="1" noChangeAspect="1" noMove="1" noResize="1" noEditPoints="1" noAdjustHandles="1" noChangeArrowheads="1" noChangeShapeType="1" noTextEdit="1"/>
                </p:cNvSpPr>
                <p:nvPr/>
              </p:nvSpPr>
              <p:spPr>
                <a:xfrm>
                  <a:off x="2360116" y="2433971"/>
                  <a:ext cx="500393" cy="369332"/>
                </a:xfrm>
                <a:prstGeom prst="rect">
                  <a:avLst/>
                </a:prstGeom>
                <a:blipFill>
                  <a:blip r:embed="rId7"/>
                  <a:stretch>
                    <a:fillRect/>
                  </a:stretch>
                </a:blipFill>
              </p:spPr>
              <p:txBody>
                <a:bodyPr/>
                <a:lstStyle/>
                <a:p>
                  <a:r>
                    <a:rPr lang="fr-FR">
                      <a:noFill/>
                    </a:rPr>
                    <a:t> </a:t>
                  </a:r>
                </a:p>
              </p:txBody>
            </p:sp>
          </mc:Fallback>
        </mc:AlternateContent>
        <p:cxnSp>
          <p:nvCxnSpPr>
            <p:cNvPr id="9" name="Connecteur droit 8">
              <a:extLst>
                <a:ext uri="{FF2B5EF4-FFF2-40B4-BE49-F238E27FC236}">
                  <a16:creationId xmlns:a16="http://schemas.microsoft.com/office/drawing/2014/main" id="{EEA2D86C-4EE0-3D8E-76FC-46AC94B6B298}"/>
                </a:ext>
              </a:extLst>
            </p:cNvPr>
            <p:cNvCxnSpPr>
              <a:cxnSpLocks/>
            </p:cNvCxnSpPr>
            <p:nvPr/>
          </p:nvCxnSpPr>
          <p:spPr>
            <a:xfrm flipH="1">
              <a:off x="1203767" y="2812232"/>
              <a:ext cx="1284790" cy="2396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Ellipse 20">
              <a:extLst>
                <a:ext uri="{FF2B5EF4-FFF2-40B4-BE49-F238E27FC236}">
                  <a16:creationId xmlns:a16="http://schemas.microsoft.com/office/drawing/2014/main" id="{054727DD-B660-890B-3E3C-0D42CA93C79C}"/>
                </a:ext>
              </a:extLst>
            </p:cNvPr>
            <p:cNvSpPr/>
            <p:nvPr/>
          </p:nvSpPr>
          <p:spPr>
            <a:xfrm>
              <a:off x="2344750" y="2354287"/>
              <a:ext cx="519106" cy="51910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8F62BE64-5507-57E7-50A1-CAF018D490D5}"/>
                </a:ext>
              </a:extLst>
            </p:cNvPr>
            <p:cNvSpPr/>
            <p:nvPr/>
          </p:nvSpPr>
          <p:spPr>
            <a:xfrm>
              <a:off x="2211292" y="3980717"/>
              <a:ext cx="519106" cy="51910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c 22">
              <a:extLst>
                <a:ext uri="{FF2B5EF4-FFF2-40B4-BE49-F238E27FC236}">
                  <a16:creationId xmlns:a16="http://schemas.microsoft.com/office/drawing/2014/main" id="{89FF792E-45E7-B3AB-90AF-625781DC2A69}"/>
                </a:ext>
              </a:extLst>
            </p:cNvPr>
            <p:cNvSpPr/>
            <p:nvPr/>
          </p:nvSpPr>
          <p:spPr>
            <a:xfrm rot="2798402">
              <a:off x="1333027" y="2333234"/>
              <a:ext cx="1990875" cy="2031625"/>
            </a:xfrm>
            <a:prstGeom prst="arc">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ZoneTexte 23">
              <a:extLst>
                <a:ext uri="{FF2B5EF4-FFF2-40B4-BE49-F238E27FC236}">
                  <a16:creationId xmlns:a16="http://schemas.microsoft.com/office/drawing/2014/main" id="{34532128-A282-4CB2-6071-0DE68B1020CD}"/>
                </a:ext>
              </a:extLst>
            </p:cNvPr>
            <p:cNvSpPr txBox="1"/>
            <p:nvPr/>
          </p:nvSpPr>
          <p:spPr>
            <a:xfrm>
              <a:off x="3330289" y="3181564"/>
              <a:ext cx="1117614" cy="369332"/>
            </a:xfrm>
            <a:prstGeom prst="rect">
              <a:avLst/>
            </a:prstGeom>
            <a:noFill/>
          </p:spPr>
          <p:txBody>
            <a:bodyPr wrap="none" rtlCol="0">
              <a:spAutoFit/>
            </a:bodyPr>
            <a:lstStyle/>
            <a:p>
              <a:r>
                <a:rPr lang="fr-FR" dirty="0"/>
                <a:t>Attention</a:t>
              </a:r>
            </a:p>
          </p:txBody>
        </p:sp>
      </p:grpSp>
    </p:spTree>
    <p:extLst>
      <p:ext uri="{BB962C8B-B14F-4D97-AF65-F5344CB8AC3E}">
        <p14:creationId xmlns:p14="http://schemas.microsoft.com/office/powerpoint/2010/main" val="2621570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36</a:t>
            </a:fld>
            <a:endParaRPr lang="en-US"/>
          </a:p>
        </p:txBody>
      </p:sp>
      <p:sp>
        <p:nvSpPr>
          <p:cNvPr id="7" name="Espace réservé du contenu 2">
            <a:extLst>
              <a:ext uri="{FF2B5EF4-FFF2-40B4-BE49-F238E27FC236}">
                <a16:creationId xmlns:a16="http://schemas.microsoft.com/office/drawing/2014/main" id="{49F8E9D7-7C48-3B16-03FE-2CCB2346DDB4}"/>
              </a:ext>
            </a:extLst>
          </p:cNvPr>
          <p:cNvSpPr>
            <a:spLocks noGrp="1"/>
          </p:cNvSpPr>
          <p:nvPr>
            <p:ph idx="1"/>
          </p:nvPr>
        </p:nvSpPr>
        <p:spPr>
          <a:xfrm>
            <a:off x="700636" y="2293126"/>
            <a:ext cx="9918204" cy="990848"/>
          </a:xfrm>
        </p:spPr>
        <p:txBody>
          <a:bodyPr>
            <a:normAutofit/>
          </a:bodyPr>
          <a:lstStyle/>
          <a:p>
            <a:pPr marL="0" indent="0">
              <a:buNone/>
            </a:pPr>
            <a:r>
              <a:rPr lang="fr-FR" sz="2400" b="1" dirty="0"/>
              <a:t>Tenseur des contraintes</a:t>
            </a:r>
            <a:endParaRPr lang="fr-FR" dirty="0"/>
          </a:p>
          <a:p>
            <a:pPr marL="0" indent="0">
              <a:buNone/>
            </a:pPr>
            <a:endParaRPr lang="fr-FR" dirty="0"/>
          </a:p>
          <a:p>
            <a:pPr marL="0" indent="0">
              <a:buNone/>
            </a:pPr>
            <a:endParaRPr lang="fr-FR" dirty="0"/>
          </a:p>
        </p:txBody>
      </p:sp>
      <p:cxnSp>
        <p:nvCxnSpPr>
          <p:cNvPr id="39" name="Connecteur droit avec flèche 38">
            <a:extLst>
              <a:ext uri="{FF2B5EF4-FFF2-40B4-BE49-F238E27FC236}">
                <a16:creationId xmlns:a16="http://schemas.microsoft.com/office/drawing/2014/main" id="{0E280BF5-1191-CE0D-B57B-403BFDCBF133}"/>
              </a:ext>
            </a:extLst>
          </p:cNvPr>
          <p:cNvCxnSpPr>
            <a:cxnSpLocks/>
          </p:cNvCxnSpPr>
          <p:nvPr/>
        </p:nvCxnSpPr>
        <p:spPr>
          <a:xfrm>
            <a:off x="953966" y="4354606"/>
            <a:ext cx="9579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264AA32E-8771-5473-2032-71D5B40809E0}"/>
              </a:ext>
            </a:extLst>
          </p:cNvPr>
          <p:cNvSpPr txBox="1"/>
          <p:nvPr/>
        </p:nvSpPr>
        <p:spPr>
          <a:xfrm>
            <a:off x="953966" y="3889347"/>
            <a:ext cx="701154" cy="369332"/>
          </a:xfrm>
          <a:prstGeom prst="rect">
            <a:avLst/>
          </a:prstGeom>
          <a:noFill/>
        </p:spPr>
        <p:txBody>
          <a:bodyPr wrap="none" rtlCol="0">
            <a:spAutoFit/>
          </a:bodyPr>
          <a:lstStyle/>
          <a:p>
            <a:r>
              <a:rPr lang="en-US" b="1" dirty="0"/>
              <a:t>Force</a:t>
            </a:r>
            <a:endParaRPr lang="en-US" dirty="0"/>
          </a:p>
        </p:txBody>
      </p:sp>
      <p:sp>
        <p:nvSpPr>
          <p:cNvPr id="41" name="Rectangle 40">
            <a:extLst>
              <a:ext uri="{FF2B5EF4-FFF2-40B4-BE49-F238E27FC236}">
                <a16:creationId xmlns:a16="http://schemas.microsoft.com/office/drawing/2014/main" id="{62567182-109E-F13C-7AE2-420BB082A32F}"/>
              </a:ext>
            </a:extLst>
          </p:cNvPr>
          <p:cNvSpPr/>
          <p:nvPr/>
        </p:nvSpPr>
        <p:spPr>
          <a:xfrm>
            <a:off x="1911909" y="3881077"/>
            <a:ext cx="979715" cy="97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e 41">
            <a:extLst>
              <a:ext uri="{FF2B5EF4-FFF2-40B4-BE49-F238E27FC236}">
                <a16:creationId xmlns:a16="http://schemas.microsoft.com/office/drawing/2014/main" id="{9DFE9138-AF8E-A228-9F32-B9A75072C91A}"/>
              </a:ext>
            </a:extLst>
          </p:cNvPr>
          <p:cNvGrpSpPr/>
          <p:nvPr/>
        </p:nvGrpSpPr>
        <p:grpSpPr>
          <a:xfrm>
            <a:off x="4211937" y="3832745"/>
            <a:ext cx="2895601" cy="979715"/>
            <a:chOff x="5113799" y="1145311"/>
            <a:chExt cx="2895601" cy="979715"/>
          </a:xfrm>
        </p:grpSpPr>
        <p:sp>
          <p:nvSpPr>
            <p:cNvPr id="43" name="Rectangle 42">
              <a:extLst>
                <a:ext uri="{FF2B5EF4-FFF2-40B4-BE49-F238E27FC236}">
                  <a16:creationId xmlns:a16="http://schemas.microsoft.com/office/drawing/2014/main" id="{5CDCFE6A-022E-BEC1-E1D7-D1BD8E0721A4}"/>
                </a:ext>
              </a:extLst>
            </p:cNvPr>
            <p:cNvSpPr/>
            <p:nvPr/>
          </p:nvSpPr>
          <p:spPr>
            <a:xfrm>
              <a:off x="6071742" y="1145311"/>
              <a:ext cx="979715" cy="97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onnecteur droit avec flèche 43">
              <a:extLst>
                <a:ext uri="{FF2B5EF4-FFF2-40B4-BE49-F238E27FC236}">
                  <a16:creationId xmlns:a16="http://schemas.microsoft.com/office/drawing/2014/main" id="{84C72557-7353-D07A-BC0A-699FF2BB6EF4}"/>
                </a:ext>
              </a:extLst>
            </p:cNvPr>
            <p:cNvCxnSpPr>
              <a:cxnSpLocks/>
            </p:cNvCxnSpPr>
            <p:nvPr/>
          </p:nvCxnSpPr>
          <p:spPr>
            <a:xfrm>
              <a:off x="5113799" y="1635168"/>
              <a:ext cx="9579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79622C3D-1C59-2F36-A491-B6F52289D841}"/>
                </a:ext>
              </a:extLst>
            </p:cNvPr>
            <p:cNvCxnSpPr>
              <a:cxnSpLocks/>
            </p:cNvCxnSpPr>
            <p:nvPr/>
          </p:nvCxnSpPr>
          <p:spPr>
            <a:xfrm flipH="1">
              <a:off x="7051457" y="1647141"/>
              <a:ext cx="9579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ZoneTexte 45">
            <a:extLst>
              <a:ext uri="{FF2B5EF4-FFF2-40B4-BE49-F238E27FC236}">
                <a16:creationId xmlns:a16="http://schemas.microsoft.com/office/drawing/2014/main" id="{A04F3074-C863-9EE9-4CA0-38213982C9F6}"/>
              </a:ext>
            </a:extLst>
          </p:cNvPr>
          <p:cNvSpPr txBox="1"/>
          <p:nvPr/>
        </p:nvSpPr>
        <p:spPr>
          <a:xfrm>
            <a:off x="5147353" y="3283974"/>
            <a:ext cx="982577" cy="369332"/>
          </a:xfrm>
          <a:prstGeom prst="rect">
            <a:avLst/>
          </a:prstGeom>
          <a:noFill/>
        </p:spPr>
        <p:txBody>
          <a:bodyPr wrap="none" rtlCol="0">
            <a:spAutoFit/>
          </a:bodyPr>
          <a:lstStyle/>
          <a:p>
            <a:r>
              <a:rPr lang="en-US" b="1" dirty="0"/>
              <a:t>Tenseur</a:t>
            </a:r>
            <a:endParaRPr lang="en-US" dirty="0"/>
          </a:p>
        </p:txBody>
      </p:sp>
      <p:grpSp>
        <p:nvGrpSpPr>
          <p:cNvPr id="47" name="Groupe 46">
            <a:extLst>
              <a:ext uri="{FF2B5EF4-FFF2-40B4-BE49-F238E27FC236}">
                <a16:creationId xmlns:a16="http://schemas.microsoft.com/office/drawing/2014/main" id="{6A09A080-1A3F-07AF-1692-B5820FC9F719}"/>
              </a:ext>
            </a:extLst>
          </p:cNvPr>
          <p:cNvGrpSpPr/>
          <p:nvPr/>
        </p:nvGrpSpPr>
        <p:grpSpPr>
          <a:xfrm>
            <a:off x="7723239" y="3864748"/>
            <a:ext cx="2895601" cy="979715"/>
            <a:chOff x="8272346" y="3072538"/>
            <a:chExt cx="2895601" cy="979715"/>
          </a:xfrm>
        </p:grpSpPr>
        <p:sp>
          <p:nvSpPr>
            <p:cNvPr id="48" name="Rectangle 47">
              <a:extLst>
                <a:ext uri="{FF2B5EF4-FFF2-40B4-BE49-F238E27FC236}">
                  <a16:creationId xmlns:a16="http://schemas.microsoft.com/office/drawing/2014/main" id="{6BCF7658-A73E-FD20-118F-FB5E52EFDC4C}"/>
                </a:ext>
              </a:extLst>
            </p:cNvPr>
            <p:cNvSpPr/>
            <p:nvPr/>
          </p:nvSpPr>
          <p:spPr>
            <a:xfrm>
              <a:off x="9230289" y="3072538"/>
              <a:ext cx="979715" cy="97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eur droit avec flèche 48">
              <a:extLst>
                <a:ext uri="{FF2B5EF4-FFF2-40B4-BE49-F238E27FC236}">
                  <a16:creationId xmlns:a16="http://schemas.microsoft.com/office/drawing/2014/main" id="{FF29A4DD-2DCA-8104-4157-D921BF6CCB5F}"/>
                </a:ext>
              </a:extLst>
            </p:cNvPr>
            <p:cNvCxnSpPr>
              <a:cxnSpLocks/>
            </p:cNvCxnSpPr>
            <p:nvPr/>
          </p:nvCxnSpPr>
          <p:spPr>
            <a:xfrm>
              <a:off x="9169115" y="3350558"/>
              <a:ext cx="0" cy="3990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46BFC1F3-DD05-229A-8FDC-4CFA6C70F947}"/>
                </a:ext>
              </a:extLst>
            </p:cNvPr>
            <p:cNvCxnSpPr>
              <a:cxnSpLocks/>
            </p:cNvCxnSpPr>
            <p:nvPr/>
          </p:nvCxnSpPr>
          <p:spPr>
            <a:xfrm>
              <a:off x="8272346" y="3543793"/>
              <a:ext cx="8470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E1F06D01-B59F-8C53-EDE3-D733CE30483C}"/>
                </a:ext>
              </a:extLst>
            </p:cNvPr>
            <p:cNvCxnSpPr>
              <a:cxnSpLocks/>
            </p:cNvCxnSpPr>
            <p:nvPr/>
          </p:nvCxnSpPr>
          <p:spPr>
            <a:xfrm flipV="1">
              <a:off x="10275673" y="3344292"/>
              <a:ext cx="0" cy="3990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67EE3ADB-87AF-AD25-2330-00E661B816A9}"/>
                </a:ext>
              </a:extLst>
            </p:cNvPr>
            <p:cNvCxnSpPr>
              <a:cxnSpLocks/>
            </p:cNvCxnSpPr>
            <p:nvPr/>
          </p:nvCxnSpPr>
          <p:spPr>
            <a:xfrm flipH="1">
              <a:off x="10320874" y="3562395"/>
              <a:ext cx="8470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ZoneTexte 52">
            <a:extLst>
              <a:ext uri="{FF2B5EF4-FFF2-40B4-BE49-F238E27FC236}">
                <a16:creationId xmlns:a16="http://schemas.microsoft.com/office/drawing/2014/main" id="{E8301ABC-1881-A60C-B32F-01ED3866F4F0}"/>
              </a:ext>
            </a:extLst>
          </p:cNvPr>
          <p:cNvSpPr txBox="1"/>
          <p:nvPr/>
        </p:nvSpPr>
        <p:spPr>
          <a:xfrm>
            <a:off x="8678320" y="3290036"/>
            <a:ext cx="982577" cy="369332"/>
          </a:xfrm>
          <a:prstGeom prst="rect">
            <a:avLst/>
          </a:prstGeom>
          <a:noFill/>
        </p:spPr>
        <p:txBody>
          <a:bodyPr wrap="none" rtlCol="0">
            <a:spAutoFit/>
          </a:bodyPr>
          <a:lstStyle/>
          <a:p>
            <a:r>
              <a:rPr lang="en-US" b="1" dirty="0"/>
              <a:t>Tenseur</a:t>
            </a:r>
            <a:endParaRPr lang="en-US" dirty="0"/>
          </a:p>
        </p:txBody>
      </p:sp>
      <p:sp>
        <p:nvSpPr>
          <p:cNvPr id="54" name="ZoneTexte 53">
            <a:extLst>
              <a:ext uri="{FF2B5EF4-FFF2-40B4-BE49-F238E27FC236}">
                <a16:creationId xmlns:a16="http://schemas.microsoft.com/office/drawing/2014/main" id="{F1061C3E-8D29-407C-FAFD-0C9F977F7290}"/>
              </a:ext>
            </a:extLst>
          </p:cNvPr>
          <p:cNvSpPr txBox="1"/>
          <p:nvPr/>
        </p:nvSpPr>
        <p:spPr>
          <a:xfrm>
            <a:off x="5229330" y="2303070"/>
            <a:ext cx="4366067" cy="461665"/>
          </a:xfrm>
          <a:prstGeom prst="rect">
            <a:avLst/>
          </a:prstGeom>
          <a:noFill/>
        </p:spPr>
        <p:txBody>
          <a:bodyPr wrap="none" rtlCol="0">
            <a:spAutoFit/>
          </a:bodyPr>
          <a:lstStyle/>
          <a:p>
            <a:r>
              <a:rPr lang="fr-FR" sz="2400" b="1" dirty="0">
                <a:latin typeface="Arial" panose="020B0604020202020204" pitchFamily="34" charset="0"/>
                <a:cs typeface="Arial" panose="020B0604020202020204" pitchFamily="34" charset="0"/>
              </a:rPr>
              <a:t>IMPORTANT: on est en 2D !!!</a:t>
            </a:r>
          </a:p>
        </p:txBody>
      </p:sp>
    </p:spTree>
    <p:extLst>
      <p:ext uri="{BB962C8B-B14F-4D97-AF65-F5344CB8AC3E}">
        <p14:creationId xmlns:p14="http://schemas.microsoft.com/office/powerpoint/2010/main" val="1808406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7" name="Espace réservé du contenu 2">
            <a:extLst>
              <a:ext uri="{FF2B5EF4-FFF2-40B4-BE49-F238E27FC236}">
                <a16:creationId xmlns:a16="http://schemas.microsoft.com/office/drawing/2014/main" id="{49F8E9D7-7C48-3B16-03FE-2CCB2346DDB4}"/>
              </a:ext>
            </a:extLst>
          </p:cNvPr>
          <p:cNvSpPr>
            <a:spLocks noGrp="1"/>
          </p:cNvSpPr>
          <p:nvPr>
            <p:ph idx="1"/>
          </p:nvPr>
        </p:nvSpPr>
        <p:spPr>
          <a:xfrm>
            <a:off x="700636" y="2293126"/>
            <a:ext cx="9918204" cy="990848"/>
          </a:xfrm>
        </p:spPr>
        <p:txBody>
          <a:bodyPr>
            <a:normAutofit/>
          </a:bodyPr>
          <a:lstStyle/>
          <a:p>
            <a:pPr marL="0" indent="0">
              <a:buNone/>
            </a:pPr>
            <a:r>
              <a:rPr lang="fr-FR" sz="2400" b="1" dirty="0"/>
              <a:t>Tenseur des contraintes</a:t>
            </a:r>
            <a:endParaRPr lang="fr-FR" dirty="0"/>
          </a:p>
          <a:p>
            <a:pPr marL="0" indent="0">
              <a:buNone/>
            </a:pPr>
            <a:endParaRPr lang="fr-FR" dirty="0"/>
          </a:p>
          <a:p>
            <a:pPr marL="0" indent="0">
              <a:buNone/>
            </a:pPr>
            <a:endParaRPr lang="fr-FR" dirty="0"/>
          </a:p>
        </p:txBody>
      </p:sp>
      <p:grpSp>
        <p:nvGrpSpPr>
          <p:cNvPr id="56" name="Groupe 55">
            <a:extLst>
              <a:ext uri="{FF2B5EF4-FFF2-40B4-BE49-F238E27FC236}">
                <a16:creationId xmlns:a16="http://schemas.microsoft.com/office/drawing/2014/main" id="{29D92E59-8A9E-F3F2-7D8A-F69F38DB70ED}"/>
              </a:ext>
            </a:extLst>
          </p:cNvPr>
          <p:cNvGrpSpPr/>
          <p:nvPr/>
        </p:nvGrpSpPr>
        <p:grpSpPr>
          <a:xfrm>
            <a:off x="8310769" y="2745173"/>
            <a:ext cx="3081131" cy="3190731"/>
            <a:chOff x="8310769" y="2745173"/>
            <a:chExt cx="3081131" cy="3190731"/>
          </a:xfrm>
        </p:grpSpPr>
        <p:grpSp>
          <p:nvGrpSpPr>
            <p:cNvPr id="13" name="Groupe 12">
              <a:extLst>
                <a:ext uri="{FF2B5EF4-FFF2-40B4-BE49-F238E27FC236}">
                  <a16:creationId xmlns:a16="http://schemas.microsoft.com/office/drawing/2014/main" id="{A54E687D-6FA3-D597-4677-FF283AF60660}"/>
                </a:ext>
              </a:extLst>
            </p:cNvPr>
            <p:cNvGrpSpPr/>
            <p:nvPr/>
          </p:nvGrpSpPr>
          <p:grpSpPr>
            <a:xfrm rot="1083823">
              <a:off x="8310769" y="2854773"/>
              <a:ext cx="3081131" cy="3081131"/>
              <a:chOff x="3858043" y="198782"/>
              <a:chExt cx="3081131" cy="3081131"/>
            </a:xfrm>
          </p:grpSpPr>
          <p:cxnSp>
            <p:nvCxnSpPr>
              <p:cNvPr id="18" name="Connecteur droit 17">
                <a:extLst>
                  <a:ext uri="{FF2B5EF4-FFF2-40B4-BE49-F238E27FC236}">
                    <a16:creationId xmlns:a16="http://schemas.microsoft.com/office/drawing/2014/main" id="{0AE366B0-DE3E-B8A2-B9D6-51C4E4CCAABC}"/>
                  </a:ext>
                </a:extLst>
              </p:cNvPr>
              <p:cNvCxnSpPr/>
              <p:nvPr/>
            </p:nvCxnSpPr>
            <p:spPr>
              <a:xfrm>
                <a:off x="5398610" y="198782"/>
                <a:ext cx="0" cy="3081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F46243C1-23AD-FEDC-E2AB-CAA3AB81C070}"/>
                  </a:ext>
                </a:extLst>
              </p:cNvPr>
              <p:cNvCxnSpPr>
                <a:cxnSpLocks/>
              </p:cNvCxnSpPr>
              <p:nvPr/>
            </p:nvCxnSpPr>
            <p:spPr>
              <a:xfrm rot="5400000">
                <a:off x="5398609" y="104305"/>
                <a:ext cx="0" cy="3081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946A5570-784C-D6AA-D29E-FABA74663AA2}"/>
                  </a:ext>
                </a:extLst>
              </p:cNvPr>
              <p:cNvCxnSpPr>
                <a:cxnSpLocks/>
              </p:cNvCxnSpPr>
              <p:nvPr/>
            </p:nvCxnSpPr>
            <p:spPr>
              <a:xfrm>
                <a:off x="4489769" y="1638440"/>
                <a:ext cx="4189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1A62B99F-2C4A-376A-670F-D46976553585}"/>
                  </a:ext>
                </a:extLst>
              </p:cNvPr>
              <p:cNvCxnSpPr>
                <a:cxnSpLocks/>
              </p:cNvCxnSpPr>
              <p:nvPr/>
            </p:nvCxnSpPr>
            <p:spPr>
              <a:xfrm flipH="1" flipV="1">
                <a:off x="5888468" y="1650413"/>
                <a:ext cx="373899" cy="43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D83AEF00-B3A5-942C-A4FC-F5F9A1B72155}"/>
                  </a:ext>
                </a:extLst>
              </p:cNvPr>
              <p:cNvCxnSpPr>
                <a:cxnSpLocks/>
              </p:cNvCxnSpPr>
              <p:nvPr/>
            </p:nvCxnSpPr>
            <p:spPr>
              <a:xfrm rot="20516177" flipV="1">
                <a:off x="5268749" y="2156300"/>
                <a:ext cx="257359" cy="7533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E38DFBAC-D122-46C6-EDB5-D7DF2383784B}"/>
                  </a:ext>
                </a:extLst>
              </p:cNvPr>
              <p:cNvCxnSpPr>
                <a:cxnSpLocks/>
              </p:cNvCxnSpPr>
              <p:nvPr/>
            </p:nvCxnSpPr>
            <p:spPr>
              <a:xfrm rot="20516177" flipH="1">
                <a:off x="5291669" y="415146"/>
                <a:ext cx="226100" cy="681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e 54">
              <a:extLst>
                <a:ext uri="{FF2B5EF4-FFF2-40B4-BE49-F238E27FC236}">
                  <a16:creationId xmlns:a16="http://schemas.microsoft.com/office/drawing/2014/main" id="{9188C8BC-31E4-FA17-DDEC-BD63B1E7376B}"/>
                </a:ext>
              </a:extLst>
            </p:cNvPr>
            <p:cNvGrpSpPr/>
            <p:nvPr/>
          </p:nvGrpSpPr>
          <p:grpSpPr>
            <a:xfrm>
              <a:off x="9410639" y="2745173"/>
              <a:ext cx="1535633" cy="3081131"/>
              <a:chOff x="9410639" y="2745173"/>
              <a:chExt cx="1535633" cy="3081131"/>
            </a:xfrm>
          </p:grpSpPr>
          <p:sp>
            <p:nvSpPr>
              <p:cNvPr id="12" name="Rectangle 11">
                <a:extLst>
                  <a:ext uri="{FF2B5EF4-FFF2-40B4-BE49-F238E27FC236}">
                    <a16:creationId xmlns:a16="http://schemas.microsoft.com/office/drawing/2014/main" id="{CC686C45-FF72-A5BB-A769-25A8C98242C7}"/>
                  </a:ext>
                </a:extLst>
              </p:cNvPr>
              <p:cNvSpPr/>
              <p:nvPr/>
            </p:nvSpPr>
            <p:spPr>
              <a:xfrm rot="1150501">
                <a:off x="9410639" y="3804574"/>
                <a:ext cx="979715" cy="97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141DF0A5-BCB8-834A-EA58-95145CD9CFCE}"/>
                      </a:ext>
                    </a:extLst>
                  </p:cNvPr>
                  <p:cNvSpPr txBox="1"/>
                  <p:nvPr/>
                </p:nvSpPr>
                <p:spPr>
                  <a:xfrm>
                    <a:off x="10111963" y="3258045"/>
                    <a:ext cx="503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𝐻</m:t>
                              </m:r>
                            </m:sub>
                          </m:sSub>
                        </m:oMath>
                      </m:oMathPara>
                    </a14:m>
                    <a:endParaRPr lang="en-US" dirty="0"/>
                  </a:p>
                </p:txBody>
              </p:sp>
            </mc:Choice>
            <mc:Fallback>
              <p:sp>
                <p:nvSpPr>
                  <p:cNvPr id="5" name="ZoneTexte 4">
                    <a:extLst>
                      <a:ext uri="{FF2B5EF4-FFF2-40B4-BE49-F238E27FC236}">
                        <a16:creationId xmlns:a16="http://schemas.microsoft.com/office/drawing/2014/main" id="{141DF0A5-BCB8-834A-EA58-95145CD9CFCE}"/>
                      </a:ext>
                    </a:extLst>
                  </p:cNvPr>
                  <p:cNvSpPr txBox="1">
                    <a:spLocks noRot="1" noChangeAspect="1" noMove="1" noResize="1" noEditPoints="1" noAdjustHandles="1" noChangeArrowheads="1" noChangeShapeType="1" noTextEdit="1"/>
                  </p:cNvSpPr>
                  <p:nvPr/>
                </p:nvSpPr>
                <p:spPr>
                  <a:xfrm>
                    <a:off x="10111963" y="3258045"/>
                    <a:ext cx="503536" cy="369332"/>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F6B5734D-BE9A-85FB-2D7B-EE45DA4BADCE}"/>
                      </a:ext>
                    </a:extLst>
                  </p:cNvPr>
                  <p:cNvSpPr txBox="1"/>
                  <p:nvPr/>
                </p:nvSpPr>
                <p:spPr>
                  <a:xfrm>
                    <a:off x="10465371" y="4580536"/>
                    <a:ext cx="4809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h</m:t>
                              </m:r>
                            </m:sub>
                          </m:sSub>
                        </m:oMath>
                      </m:oMathPara>
                    </a14:m>
                    <a:endParaRPr lang="en-US" dirty="0"/>
                  </a:p>
                </p:txBody>
              </p:sp>
            </mc:Choice>
            <mc:Fallback>
              <p:sp>
                <p:nvSpPr>
                  <p:cNvPr id="8" name="ZoneTexte 7">
                    <a:extLst>
                      <a:ext uri="{FF2B5EF4-FFF2-40B4-BE49-F238E27FC236}">
                        <a16:creationId xmlns:a16="http://schemas.microsoft.com/office/drawing/2014/main" id="{F6B5734D-BE9A-85FB-2D7B-EE45DA4BADCE}"/>
                      </a:ext>
                    </a:extLst>
                  </p:cNvPr>
                  <p:cNvSpPr txBox="1">
                    <a:spLocks noRot="1" noChangeAspect="1" noMove="1" noResize="1" noEditPoints="1" noAdjustHandles="1" noChangeArrowheads="1" noChangeShapeType="1" noTextEdit="1"/>
                  </p:cNvSpPr>
                  <p:nvPr/>
                </p:nvSpPr>
                <p:spPr>
                  <a:xfrm>
                    <a:off x="10465371" y="4580536"/>
                    <a:ext cx="480901" cy="369332"/>
                  </a:xfrm>
                  <a:prstGeom prst="rect">
                    <a:avLst/>
                  </a:prstGeom>
                  <a:blipFill>
                    <a:blip r:embed="rId3"/>
                    <a:stretch>
                      <a:fillRect/>
                    </a:stretch>
                  </a:blipFill>
                </p:spPr>
                <p:txBody>
                  <a:bodyPr/>
                  <a:lstStyle/>
                  <a:p>
                    <a:r>
                      <a:rPr lang="fr-FR">
                        <a:noFill/>
                      </a:rPr>
                      <a:t> </a:t>
                    </a:r>
                  </a:p>
                </p:txBody>
              </p:sp>
            </mc:Fallback>
          </mc:AlternateContent>
          <p:cxnSp>
            <p:nvCxnSpPr>
              <p:cNvPr id="9" name="Connecteur droit 8">
                <a:extLst>
                  <a:ext uri="{FF2B5EF4-FFF2-40B4-BE49-F238E27FC236}">
                    <a16:creationId xmlns:a16="http://schemas.microsoft.com/office/drawing/2014/main" id="{12009FD4-F792-C01B-3DA7-74E985CDDC0B}"/>
                  </a:ext>
                </a:extLst>
              </p:cNvPr>
              <p:cNvCxnSpPr/>
              <p:nvPr/>
            </p:nvCxnSpPr>
            <p:spPr>
              <a:xfrm>
                <a:off x="9880630" y="2745173"/>
                <a:ext cx="0" cy="3081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F052F414-4338-FD44-A7C2-72C9C788708B}"/>
                  </a:ext>
                </a:extLst>
              </p:cNvPr>
              <p:cNvSpPr/>
              <p:nvPr/>
            </p:nvSpPr>
            <p:spPr>
              <a:xfrm rot="20932386">
                <a:off x="9596081" y="3110940"/>
                <a:ext cx="650925" cy="397582"/>
              </a:xfrm>
              <a:prstGeom prst="arc">
                <a:avLst>
                  <a:gd name="adj1" fmla="val 16200000"/>
                  <a:gd name="adj2" fmla="val 214956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506620F6-8182-4479-C333-9FB8C17BB984}"/>
                      </a:ext>
                    </a:extLst>
                  </p:cNvPr>
                  <p:cNvSpPr txBox="1"/>
                  <p:nvPr/>
                </p:nvSpPr>
                <p:spPr>
                  <a:xfrm>
                    <a:off x="9892798" y="2774437"/>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𝜃</m:t>
                          </m:r>
                        </m:oMath>
                      </m:oMathPara>
                    </a14:m>
                    <a:endParaRPr lang="en-US" dirty="0"/>
                  </a:p>
                </p:txBody>
              </p:sp>
            </mc:Choice>
            <mc:Fallback>
              <p:sp>
                <p:nvSpPr>
                  <p:cNvPr id="11" name="ZoneTexte 10">
                    <a:extLst>
                      <a:ext uri="{FF2B5EF4-FFF2-40B4-BE49-F238E27FC236}">
                        <a16:creationId xmlns:a16="http://schemas.microsoft.com/office/drawing/2014/main" id="{506620F6-8182-4479-C333-9FB8C17BB984}"/>
                      </a:ext>
                    </a:extLst>
                  </p:cNvPr>
                  <p:cNvSpPr txBox="1">
                    <a:spLocks noRot="1" noChangeAspect="1" noMove="1" noResize="1" noEditPoints="1" noAdjustHandles="1" noChangeArrowheads="1" noChangeShapeType="1" noTextEdit="1"/>
                  </p:cNvSpPr>
                  <p:nvPr/>
                </p:nvSpPr>
                <p:spPr>
                  <a:xfrm>
                    <a:off x="9892798" y="2774437"/>
                    <a:ext cx="374141" cy="369332"/>
                  </a:xfrm>
                  <a:prstGeom prst="rect">
                    <a:avLst/>
                  </a:prstGeom>
                  <a:blipFill>
                    <a:blip r:embed="rId4"/>
                    <a:stretch>
                      <a:fillRect/>
                    </a:stretch>
                  </a:blipFill>
                </p:spPr>
                <p:txBody>
                  <a:bodyPr/>
                  <a:lstStyle/>
                  <a:p>
                    <a:r>
                      <a:rPr lang="fr-FR">
                        <a:noFill/>
                      </a:rPr>
                      <a:t> </a:t>
                    </a:r>
                  </a:p>
                </p:txBody>
              </p:sp>
            </mc:Fallback>
          </mc:AlternateContent>
        </p:grpSp>
      </p:grpSp>
      <p:grpSp>
        <p:nvGrpSpPr>
          <p:cNvPr id="20" name="Groupe 19">
            <a:extLst>
              <a:ext uri="{FF2B5EF4-FFF2-40B4-BE49-F238E27FC236}">
                <a16:creationId xmlns:a16="http://schemas.microsoft.com/office/drawing/2014/main" id="{1BE036BD-1AB0-8381-7F7D-EFA571A060B3}"/>
              </a:ext>
            </a:extLst>
          </p:cNvPr>
          <p:cNvGrpSpPr/>
          <p:nvPr/>
        </p:nvGrpSpPr>
        <p:grpSpPr>
          <a:xfrm>
            <a:off x="2627640" y="2854774"/>
            <a:ext cx="3081131" cy="3081131"/>
            <a:chOff x="2843950" y="2465703"/>
            <a:chExt cx="3081131" cy="3081131"/>
          </a:xfrm>
        </p:grpSpPr>
        <p:cxnSp>
          <p:nvCxnSpPr>
            <p:cNvPr id="21" name="Connecteur droit 20">
              <a:extLst>
                <a:ext uri="{FF2B5EF4-FFF2-40B4-BE49-F238E27FC236}">
                  <a16:creationId xmlns:a16="http://schemas.microsoft.com/office/drawing/2014/main" id="{D208909C-C1CF-CAFA-7AD2-2914C0A61A29}"/>
                </a:ext>
              </a:extLst>
            </p:cNvPr>
            <p:cNvCxnSpPr>
              <a:cxnSpLocks/>
            </p:cNvCxnSpPr>
            <p:nvPr/>
          </p:nvCxnSpPr>
          <p:spPr>
            <a:xfrm rot="5400000">
              <a:off x="4384516" y="2371226"/>
              <a:ext cx="0" cy="3081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BA84D6AE-7237-71BF-EF1A-598046F58B6F}"/>
                </a:ext>
              </a:extLst>
            </p:cNvPr>
            <p:cNvCxnSpPr/>
            <p:nvPr/>
          </p:nvCxnSpPr>
          <p:spPr>
            <a:xfrm>
              <a:off x="4384517" y="2465703"/>
              <a:ext cx="0" cy="3081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E23D55D-2509-A814-B92C-51B92E1A01EB}"/>
                </a:ext>
              </a:extLst>
            </p:cNvPr>
            <p:cNvSpPr/>
            <p:nvPr/>
          </p:nvSpPr>
          <p:spPr>
            <a:xfrm>
              <a:off x="3894660" y="3415504"/>
              <a:ext cx="979715" cy="97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eur droit avec flèche 23">
              <a:extLst>
                <a:ext uri="{FF2B5EF4-FFF2-40B4-BE49-F238E27FC236}">
                  <a16:creationId xmlns:a16="http://schemas.microsoft.com/office/drawing/2014/main" id="{BDB6AB75-579C-4DD1-AD43-FED6FE65E5C1}"/>
                </a:ext>
              </a:extLst>
            </p:cNvPr>
            <p:cNvCxnSpPr>
              <a:cxnSpLocks/>
            </p:cNvCxnSpPr>
            <p:nvPr/>
          </p:nvCxnSpPr>
          <p:spPr>
            <a:xfrm flipV="1">
              <a:off x="2987458" y="3905361"/>
              <a:ext cx="738101" cy="6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8DA5AF9F-FB39-FF5B-63E4-A262CB662AB6}"/>
                </a:ext>
              </a:extLst>
            </p:cNvPr>
            <p:cNvCxnSpPr>
              <a:cxnSpLocks/>
            </p:cNvCxnSpPr>
            <p:nvPr/>
          </p:nvCxnSpPr>
          <p:spPr>
            <a:xfrm flipH="1">
              <a:off x="5018424" y="3917334"/>
              <a:ext cx="7372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228B8EA8-FD62-E8F1-E2BF-EF76636FB43D}"/>
                </a:ext>
              </a:extLst>
            </p:cNvPr>
            <p:cNvCxnSpPr>
              <a:cxnSpLocks/>
            </p:cNvCxnSpPr>
            <p:nvPr/>
          </p:nvCxnSpPr>
          <p:spPr>
            <a:xfrm rot="5400000" flipH="1" flipV="1">
              <a:off x="4199746" y="4730706"/>
              <a:ext cx="373899" cy="43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F8B354CB-5380-0407-95FF-2D2F552B9C89}"/>
                </a:ext>
              </a:extLst>
            </p:cNvPr>
            <p:cNvCxnSpPr>
              <a:cxnSpLocks/>
            </p:cNvCxnSpPr>
            <p:nvPr/>
          </p:nvCxnSpPr>
          <p:spPr>
            <a:xfrm rot="16200000" flipH="1">
              <a:off x="4199746" y="3024021"/>
              <a:ext cx="373899" cy="43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4A23A0BF-6289-21D3-0D8F-70AA54A7FC10}"/>
                </a:ext>
              </a:extLst>
            </p:cNvPr>
            <p:cNvCxnSpPr>
              <a:cxnSpLocks/>
            </p:cNvCxnSpPr>
            <p:nvPr/>
          </p:nvCxnSpPr>
          <p:spPr>
            <a:xfrm flipH="1">
              <a:off x="4132784" y="3336962"/>
              <a:ext cx="5034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97797B94-DC39-8980-BFA0-E480BE465594}"/>
                </a:ext>
              </a:extLst>
            </p:cNvPr>
            <p:cNvCxnSpPr>
              <a:cxnSpLocks/>
            </p:cNvCxnSpPr>
            <p:nvPr/>
          </p:nvCxnSpPr>
          <p:spPr>
            <a:xfrm>
              <a:off x="4160331" y="4460129"/>
              <a:ext cx="5034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E71A768-B079-505F-B24B-9FFC37D6BFBD}"/>
                </a:ext>
              </a:extLst>
            </p:cNvPr>
            <p:cNvCxnSpPr>
              <a:cxnSpLocks/>
            </p:cNvCxnSpPr>
            <p:nvPr/>
          </p:nvCxnSpPr>
          <p:spPr>
            <a:xfrm flipV="1">
              <a:off x="4942335" y="3628525"/>
              <a:ext cx="9521" cy="455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FF87476-4F88-8431-4DDB-A55E91C033C6}"/>
                </a:ext>
              </a:extLst>
            </p:cNvPr>
            <p:cNvCxnSpPr>
              <a:cxnSpLocks/>
            </p:cNvCxnSpPr>
            <p:nvPr/>
          </p:nvCxnSpPr>
          <p:spPr>
            <a:xfrm>
              <a:off x="3835729" y="3709717"/>
              <a:ext cx="10196" cy="4817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D6B8E384-62E5-0E94-1E10-BE7D4F3DEA33}"/>
                </a:ext>
              </a:extLst>
            </p:cNvPr>
            <p:cNvSpPr txBox="1"/>
            <p:nvPr/>
          </p:nvSpPr>
          <p:spPr>
            <a:xfrm>
              <a:off x="4592257" y="3178523"/>
              <a:ext cx="319318" cy="276999"/>
            </a:xfrm>
            <a:prstGeom prst="rect">
              <a:avLst/>
            </a:prstGeom>
            <a:noFill/>
          </p:spPr>
          <p:txBody>
            <a:bodyPr wrap="none" rtlCol="0">
              <a:spAutoFit/>
            </a:bodyPr>
            <a:lstStyle/>
            <a:p>
              <a:r>
                <a:rPr lang="en-US" sz="1200" dirty="0"/>
                <a:t>xy</a:t>
              </a:r>
            </a:p>
          </p:txBody>
        </p:sp>
        <p:sp>
          <p:nvSpPr>
            <p:cNvPr id="33" name="ZoneTexte 32">
              <a:extLst>
                <a:ext uri="{FF2B5EF4-FFF2-40B4-BE49-F238E27FC236}">
                  <a16:creationId xmlns:a16="http://schemas.microsoft.com/office/drawing/2014/main" id="{B38271D6-C94F-4B4D-417B-C06D1F3B89B1}"/>
                </a:ext>
              </a:extLst>
            </p:cNvPr>
            <p:cNvSpPr txBox="1"/>
            <p:nvPr/>
          </p:nvSpPr>
          <p:spPr>
            <a:xfrm>
              <a:off x="5350475" y="3690174"/>
              <a:ext cx="319318" cy="276999"/>
            </a:xfrm>
            <a:prstGeom prst="rect">
              <a:avLst/>
            </a:prstGeom>
            <a:noFill/>
          </p:spPr>
          <p:txBody>
            <a:bodyPr wrap="none" rtlCol="0">
              <a:spAutoFit/>
            </a:bodyPr>
            <a:lstStyle/>
            <a:p>
              <a:r>
                <a:rPr lang="en-US" sz="1200" dirty="0"/>
                <a:t>xx</a:t>
              </a:r>
            </a:p>
          </p:txBody>
        </p:sp>
        <p:sp>
          <p:nvSpPr>
            <p:cNvPr id="34" name="ZoneTexte 33">
              <a:extLst>
                <a:ext uri="{FF2B5EF4-FFF2-40B4-BE49-F238E27FC236}">
                  <a16:creationId xmlns:a16="http://schemas.microsoft.com/office/drawing/2014/main" id="{299931E3-7170-3B00-14B7-3D94CDECC7FC}"/>
                </a:ext>
              </a:extLst>
            </p:cNvPr>
            <p:cNvSpPr txBox="1"/>
            <p:nvPr/>
          </p:nvSpPr>
          <p:spPr>
            <a:xfrm>
              <a:off x="4109959" y="2810655"/>
              <a:ext cx="323294" cy="276999"/>
            </a:xfrm>
            <a:prstGeom prst="rect">
              <a:avLst/>
            </a:prstGeom>
            <a:noFill/>
          </p:spPr>
          <p:txBody>
            <a:bodyPr wrap="none" rtlCol="0">
              <a:spAutoFit/>
            </a:bodyPr>
            <a:lstStyle/>
            <a:p>
              <a:r>
                <a:rPr lang="en-US" sz="1200" dirty="0"/>
                <a:t>yy</a:t>
              </a:r>
            </a:p>
          </p:txBody>
        </p:sp>
      </p:grpSp>
      <mc:AlternateContent xmlns:mc="http://schemas.openxmlformats.org/markup-compatibility/2006">
        <mc:Choice xmlns:a14="http://schemas.microsoft.com/office/drawing/2010/main" Requires="a14">
          <p:sp>
            <p:nvSpPr>
              <p:cNvPr id="35" name="ZoneTexte 34">
                <a:extLst>
                  <a:ext uri="{FF2B5EF4-FFF2-40B4-BE49-F238E27FC236}">
                    <a16:creationId xmlns:a16="http://schemas.microsoft.com/office/drawing/2014/main" id="{B68F2F7C-7C23-1C04-8135-C587F4E19261}"/>
                  </a:ext>
                </a:extLst>
              </p:cNvPr>
              <p:cNvSpPr txBox="1"/>
              <p:nvPr/>
            </p:nvSpPr>
            <p:spPr>
              <a:xfrm>
                <a:off x="1528668" y="3255468"/>
                <a:ext cx="1599605" cy="5555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𝜎</m:t>
                      </m:r>
                      <m:r>
                        <a:rPr lang="fr-FR"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fr-FR" b="0" i="1" smtClean="0">
                                    <a:latin typeface="Cambria Math" panose="02040503050406030204" pitchFamily="18" charset="0"/>
                                  </a:rPr>
                                  <m:t>𝑥</m:t>
                                </m:r>
                                <m:r>
                                  <a:rPr lang="fr-FR" b="0" i="1" smtClean="0">
                                    <a:latin typeface="Cambria Math" panose="02040503050406030204" pitchFamily="18" charset="0"/>
                                  </a:rPr>
                                  <m:t>𝑥</m:t>
                                </m:r>
                              </m:e>
                              <m:e>
                                <m:r>
                                  <a:rPr lang="fr-FR" b="0" i="1" smtClean="0">
                                    <a:latin typeface="Cambria Math" panose="02040503050406030204" pitchFamily="18" charset="0"/>
                                  </a:rPr>
                                  <m:t>𝑥𝑦</m:t>
                                </m:r>
                              </m:e>
                            </m:mr>
                            <m:mr>
                              <m:e>
                                <m:r>
                                  <a:rPr lang="fr-FR" b="0" i="1" smtClean="0">
                                    <a:latin typeface="Cambria Math" panose="02040503050406030204" pitchFamily="18" charset="0"/>
                                  </a:rPr>
                                  <m:t>𝑥𝑦</m:t>
                                </m:r>
                              </m:e>
                              <m:e>
                                <m:r>
                                  <a:rPr lang="fr-FR" b="0" i="1" smtClean="0">
                                    <a:latin typeface="Cambria Math" panose="02040503050406030204" pitchFamily="18" charset="0"/>
                                  </a:rPr>
                                  <m:t>𝑦𝑦</m:t>
                                </m:r>
                              </m:e>
                            </m:mr>
                          </m:m>
                        </m:e>
                      </m:d>
                    </m:oMath>
                  </m:oMathPara>
                </a14:m>
                <a:endParaRPr lang="en-US" dirty="0"/>
              </a:p>
            </p:txBody>
          </p:sp>
        </mc:Choice>
        <mc:Fallback>
          <p:sp>
            <p:nvSpPr>
              <p:cNvPr id="35" name="ZoneTexte 34">
                <a:extLst>
                  <a:ext uri="{FF2B5EF4-FFF2-40B4-BE49-F238E27FC236}">
                    <a16:creationId xmlns:a16="http://schemas.microsoft.com/office/drawing/2014/main" id="{B68F2F7C-7C23-1C04-8135-C587F4E19261}"/>
                  </a:ext>
                </a:extLst>
              </p:cNvPr>
              <p:cNvSpPr txBox="1">
                <a:spLocks noRot="1" noChangeAspect="1" noMove="1" noResize="1" noEditPoints="1" noAdjustHandles="1" noChangeArrowheads="1" noChangeShapeType="1" noTextEdit="1"/>
              </p:cNvSpPr>
              <p:nvPr/>
            </p:nvSpPr>
            <p:spPr>
              <a:xfrm>
                <a:off x="1528668" y="3255468"/>
                <a:ext cx="1599605" cy="555537"/>
              </a:xfrm>
              <a:prstGeom prst="rect">
                <a:avLst/>
              </a:prstGeom>
              <a:blipFill>
                <a:blip r:embed="rId5"/>
                <a:stretch>
                  <a:fillRect b="-681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6" name="ZoneTexte 35">
                <a:extLst>
                  <a:ext uri="{FF2B5EF4-FFF2-40B4-BE49-F238E27FC236}">
                    <a16:creationId xmlns:a16="http://schemas.microsoft.com/office/drawing/2014/main" id="{CEC8B7E2-D4FF-79C9-55E0-F304A7B27057}"/>
                  </a:ext>
                </a:extLst>
              </p:cNvPr>
              <p:cNvSpPr txBox="1"/>
              <p:nvPr/>
            </p:nvSpPr>
            <p:spPr>
              <a:xfrm>
                <a:off x="7556163" y="4725488"/>
                <a:ext cx="1591974" cy="6088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𝜎</m:t>
                      </m:r>
                      <m:r>
                        <a:rPr lang="fr-FR"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h</m:t>
                                    </m:r>
                                  </m:sub>
                                </m:sSub>
                              </m:e>
                              <m:e>
                                <m:r>
                                  <a:rPr lang="fr-FR" b="0" i="1" smtClean="0">
                                    <a:latin typeface="Cambria Math" panose="02040503050406030204" pitchFamily="18" charset="0"/>
                                  </a:rPr>
                                  <m:t>0</m:t>
                                </m:r>
                              </m:e>
                            </m:mr>
                            <m:mr>
                              <m:e>
                                <m:r>
                                  <a:rPr lang="fr-FR" b="0" i="1" smtClean="0">
                                    <a:latin typeface="Cambria Math" panose="02040503050406030204" pitchFamily="18" charset="0"/>
                                  </a:rPr>
                                  <m:t>0</m:t>
                                </m:r>
                              </m:e>
                              <m:e>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𝐻</m:t>
                                    </m:r>
                                  </m:sub>
                                </m:sSub>
                              </m:e>
                            </m:mr>
                          </m:m>
                        </m:e>
                      </m:d>
                    </m:oMath>
                  </m:oMathPara>
                </a14:m>
                <a:endParaRPr lang="en-US" dirty="0"/>
              </a:p>
            </p:txBody>
          </p:sp>
        </mc:Choice>
        <mc:Fallback>
          <p:sp>
            <p:nvSpPr>
              <p:cNvPr id="36" name="ZoneTexte 35">
                <a:extLst>
                  <a:ext uri="{FF2B5EF4-FFF2-40B4-BE49-F238E27FC236}">
                    <a16:creationId xmlns:a16="http://schemas.microsoft.com/office/drawing/2014/main" id="{CEC8B7E2-D4FF-79C9-55E0-F304A7B27057}"/>
                  </a:ext>
                </a:extLst>
              </p:cNvPr>
              <p:cNvSpPr txBox="1">
                <a:spLocks noRot="1" noChangeAspect="1" noMove="1" noResize="1" noEditPoints="1" noAdjustHandles="1" noChangeArrowheads="1" noChangeShapeType="1" noTextEdit="1"/>
              </p:cNvSpPr>
              <p:nvPr/>
            </p:nvSpPr>
            <p:spPr>
              <a:xfrm>
                <a:off x="7556163" y="4725488"/>
                <a:ext cx="1591974" cy="608821"/>
              </a:xfrm>
              <a:prstGeom prst="rect">
                <a:avLst/>
              </a:prstGeom>
              <a:blipFill>
                <a:blip r:embed="rId6"/>
                <a:stretch>
                  <a:fillRect/>
                </a:stretch>
              </a:blipFill>
            </p:spPr>
            <p:txBody>
              <a:bodyPr/>
              <a:lstStyle/>
              <a:p>
                <a:r>
                  <a:rPr lang="fr-FR">
                    <a:noFill/>
                  </a:rPr>
                  <a:t> </a:t>
                </a:r>
              </a:p>
            </p:txBody>
          </p:sp>
        </mc:Fallback>
      </mc:AlternateContent>
      <p:sp>
        <p:nvSpPr>
          <p:cNvPr id="57" name="ZoneTexte 56">
            <a:extLst>
              <a:ext uri="{FF2B5EF4-FFF2-40B4-BE49-F238E27FC236}">
                <a16:creationId xmlns:a16="http://schemas.microsoft.com/office/drawing/2014/main" id="{293F982C-D84B-37FF-A9DC-A2E4EC287DF6}"/>
              </a:ext>
            </a:extLst>
          </p:cNvPr>
          <p:cNvSpPr txBox="1"/>
          <p:nvPr/>
        </p:nvSpPr>
        <p:spPr>
          <a:xfrm>
            <a:off x="6444814" y="2587452"/>
            <a:ext cx="2932149" cy="646331"/>
          </a:xfrm>
          <a:prstGeom prst="rect">
            <a:avLst/>
          </a:prstGeom>
          <a:noFill/>
        </p:spPr>
        <p:txBody>
          <a:bodyPr wrap="none" rtlCol="0">
            <a:spAutoFit/>
          </a:bodyPr>
          <a:lstStyle/>
          <a:p>
            <a:r>
              <a:rPr lang="fr-FR" dirty="0"/>
              <a:t>Directions principales</a:t>
            </a:r>
          </a:p>
          <a:p>
            <a:r>
              <a:rPr lang="fr-FR" dirty="0"/>
              <a:t>(aussi appelé </a:t>
            </a:r>
            <a:r>
              <a:rPr lang="fr-FR" i="1" dirty="0"/>
              <a:t>vecteurs propres</a:t>
            </a:r>
            <a:r>
              <a:rPr lang="fr-FR" dirty="0"/>
              <a:t>)</a:t>
            </a:r>
          </a:p>
        </p:txBody>
      </p:sp>
    </p:spTree>
    <p:extLst>
      <p:ext uri="{BB962C8B-B14F-4D97-AF65-F5344CB8AC3E}">
        <p14:creationId xmlns:p14="http://schemas.microsoft.com/office/powerpoint/2010/main" val="2098647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38</a:t>
            </a:fld>
            <a:endParaRPr lang="en-US"/>
          </a:p>
        </p:txBody>
      </p:sp>
      <p:sp>
        <p:nvSpPr>
          <p:cNvPr id="7" name="Espace réservé du contenu 2">
            <a:extLst>
              <a:ext uri="{FF2B5EF4-FFF2-40B4-BE49-F238E27FC236}">
                <a16:creationId xmlns:a16="http://schemas.microsoft.com/office/drawing/2014/main" id="{49F8E9D7-7C48-3B16-03FE-2CCB2346DDB4}"/>
              </a:ext>
            </a:extLst>
          </p:cNvPr>
          <p:cNvSpPr>
            <a:spLocks noGrp="1"/>
          </p:cNvSpPr>
          <p:nvPr>
            <p:ph idx="1"/>
          </p:nvPr>
        </p:nvSpPr>
        <p:spPr>
          <a:xfrm>
            <a:off x="700636" y="2293126"/>
            <a:ext cx="9918204" cy="990848"/>
          </a:xfrm>
        </p:spPr>
        <p:txBody>
          <a:bodyPr>
            <a:normAutofit/>
          </a:bodyPr>
          <a:lstStyle/>
          <a:p>
            <a:pPr marL="0" indent="0">
              <a:buNone/>
            </a:pPr>
            <a:r>
              <a:rPr lang="fr-FR" sz="2400" b="1" dirty="0"/>
              <a:t>Tenseur des contraintes </a:t>
            </a:r>
            <a:r>
              <a:rPr lang="fr-FR" sz="2400" dirty="0"/>
              <a:t>(avancé)</a:t>
            </a:r>
            <a:endParaRPr lang="fr-FR" dirty="0"/>
          </a:p>
          <a:p>
            <a:pPr marL="0" indent="0">
              <a:buNone/>
            </a:pPr>
            <a:endParaRPr lang="fr-FR" dirty="0"/>
          </a:p>
          <a:p>
            <a:pPr marL="0" indent="0">
              <a:buNone/>
            </a:pPr>
            <a:endParaRPr lang="fr-FR" dirty="0"/>
          </a:p>
        </p:txBody>
      </p:sp>
      <mc:AlternateContent xmlns:mc="http://schemas.openxmlformats.org/markup-compatibility/2006">
        <mc:Choice xmlns:a14="http://schemas.microsoft.com/office/drawing/2010/main" Requires="a14">
          <p:sp>
            <p:nvSpPr>
              <p:cNvPr id="36" name="ZoneTexte 35">
                <a:extLst>
                  <a:ext uri="{FF2B5EF4-FFF2-40B4-BE49-F238E27FC236}">
                    <a16:creationId xmlns:a16="http://schemas.microsoft.com/office/drawing/2014/main" id="{CEC8B7E2-D4FF-79C9-55E0-F304A7B27057}"/>
                  </a:ext>
                </a:extLst>
              </p:cNvPr>
              <p:cNvSpPr txBox="1"/>
              <p:nvPr/>
            </p:nvSpPr>
            <p:spPr>
              <a:xfrm>
                <a:off x="949880" y="2972452"/>
                <a:ext cx="4811895" cy="606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𝝈</m:t>
                      </m:r>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1" i="1" smtClean="0">
                              <a:latin typeface="Cambria Math" panose="02040503050406030204" pitchFamily="18" charset="0"/>
                            </a:rPr>
                            <m:t>𝑹</m:t>
                          </m:r>
                        </m:e>
                        <m:sup>
                          <m:r>
                            <a:rPr lang="fr-FR" b="0" i="1" smtClean="0">
                              <a:latin typeface="Cambria Math" panose="02040503050406030204" pitchFamily="18" charset="0"/>
                            </a:rPr>
                            <m:t>𝑇</m:t>
                          </m:r>
                        </m:sup>
                      </m:sSup>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h</m:t>
                                    </m:r>
                                  </m:sub>
                                </m:sSub>
                              </m:e>
                              <m:e>
                                <m:r>
                                  <a:rPr lang="fr-FR" b="0" i="1" smtClean="0">
                                    <a:latin typeface="Cambria Math" panose="02040503050406030204" pitchFamily="18" charset="0"/>
                                  </a:rPr>
                                  <m:t>0</m:t>
                                </m:r>
                              </m:e>
                            </m:mr>
                            <m:mr>
                              <m:e>
                                <m:r>
                                  <a:rPr lang="fr-FR" b="0" i="1" smtClean="0">
                                    <a:latin typeface="Cambria Math" panose="02040503050406030204" pitchFamily="18" charset="0"/>
                                  </a:rPr>
                                  <m:t>0</m:t>
                                </m:r>
                              </m:e>
                              <m:e>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𝐻</m:t>
                                    </m:r>
                                  </m:sub>
                                </m:sSub>
                              </m:e>
                            </m:mr>
                          </m:m>
                        </m:e>
                      </m:d>
                      <m:r>
                        <a:rPr lang="fr-FR" b="1" i="1" smtClean="0">
                          <a:latin typeface="Cambria Math" panose="02040503050406030204" pitchFamily="18" charset="0"/>
                        </a:rPr>
                        <m:t>𝑹</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rPr>
                          </m:ctrlPr>
                        </m:sSupPr>
                        <m:e>
                          <m:r>
                            <a:rPr lang="fr-FR" b="1" i="1" smtClean="0">
                              <a:latin typeface="Cambria Math" panose="02040503050406030204" pitchFamily="18" charset="0"/>
                            </a:rPr>
                            <m:t>𝑹</m:t>
                          </m:r>
                        </m:e>
                        <m:sup>
                          <m:r>
                            <a:rPr lang="fr-FR" b="0" i="1" smtClean="0">
                              <a:latin typeface="Cambria Math" panose="02040503050406030204" pitchFamily="18" charset="0"/>
                            </a:rPr>
                            <m:t>𝑇</m:t>
                          </m:r>
                        </m:sup>
                      </m:sSup>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a:rPr lang="fr-FR" b="0" i="1" smtClean="0">
                                    <a:latin typeface="Cambria Math" panose="02040503050406030204" pitchFamily="18" charset="0"/>
                                  </a:rPr>
                                  <m:t>0</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𝐻</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h</m:t>
                                    </m:r>
                                  </m:sub>
                                </m:sSub>
                              </m:e>
                            </m:mr>
                          </m:m>
                        </m:e>
                      </m:d>
                      <m:r>
                        <a:rPr lang="fr-FR" b="1" i="1" smtClean="0">
                          <a:latin typeface="Cambria Math" panose="02040503050406030204" pitchFamily="18" charset="0"/>
                        </a:rPr>
                        <m:t>𝑹</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h</m:t>
                          </m:r>
                        </m:sub>
                      </m:sSub>
                      <m:r>
                        <a:rPr lang="fr-FR" b="1" i="1" smtClean="0">
                          <a:latin typeface="Cambria Math" panose="02040503050406030204" pitchFamily="18" charset="0"/>
                        </a:rPr>
                        <m:t>𝑰</m:t>
                      </m:r>
                    </m:oMath>
                  </m:oMathPara>
                </a14:m>
                <a:endParaRPr lang="en-US" b="1" dirty="0"/>
              </a:p>
            </p:txBody>
          </p:sp>
        </mc:Choice>
        <mc:Fallback>
          <p:sp>
            <p:nvSpPr>
              <p:cNvPr id="36" name="ZoneTexte 35">
                <a:extLst>
                  <a:ext uri="{FF2B5EF4-FFF2-40B4-BE49-F238E27FC236}">
                    <a16:creationId xmlns:a16="http://schemas.microsoft.com/office/drawing/2014/main" id="{CEC8B7E2-D4FF-79C9-55E0-F304A7B27057}"/>
                  </a:ext>
                </a:extLst>
              </p:cNvPr>
              <p:cNvSpPr txBox="1">
                <a:spLocks noRot="1" noChangeAspect="1" noMove="1" noResize="1" noEditPoints="1" noAdjustHandles="1" noChangeArrowheads="1" noChangeShapeType="1" noTextEdit="1"/>
              </p:cNvSpPr>
              <p:nvPr/>
            </p:nvSpPr>
            <p:spPr>
              <a:xfrm>
                <a:off x="949880" y="2972452"/>
                <a:ext cx="4811895" cy="606833"/>
              </a:xfrm>
              <a:prstGeom prst="rect">
                <a:avLst/>
              </a:prstGeom>
              <a:blipFill>
                <a:blip r:embed="rId2"/>
                <a:stretch>
                  <a:fillRect b="-208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3" name="ZoneTexte 42">
                <a:extLst>
                  <a:ext uri="{FF2B5EF4-FFF2-40B4-BE49-F238E27FC236}">
                    <a16:creationId xmlns:a16="http://schemas.microsoft.com/office/drawing/2014/main" id="{8337E7B2-031F-C34E-EEF1-F6F209DAB18F}"/>
                  </a:ext>
                </a:extLst>
              </p:cNvPr>
              <p:cNvSpPr txBox="1"/>
              <p:nvPr/>
            </p:nvSpPr>
            <p:spPr>
              <a:xfrm>
                <a:off x="6818741" y="3841186"/>
                <a:ext cx="3486787" cy="644920"/>
              </a:xfrm>
              <a:prstGeom prst="rect">
                <a:avLst/>
              </a:prstGeom>
              <a:noFill/>
              <a:ln w="254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rPr>
                        <m:t>𝝈</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rPr>
                        <m:t> </m:t>
                      </m:r>
                      <m:d>
                        <m:dPr>
                          <m:begChr m:val="["/>
                          <m:endChr m:val="]"/>
                          <m:ctrlPr>
                            <a:rPr lang="fr-FR" sz="2000" b="0" i="1" smtClean="0">
                              <a:latin typeface="Cambria Math" panose="02040503050406030204" pitchFamily="18" charset="0"/>
                            </a:rPr>
                          </m:ctrlPr>
                        </m:dPr>
                        <m:e>
                          <m:m>
                            <m:mPr>
                              <m:mcs>
                                <m:mc>
                                  <m:mcPr>
                                    <m:count m:val="2"/>
                                    <m:mcJc m:val="center"/>
                                  </m:mcPr>
                                </m:mc>
                              </m:mcs>
                              <m:ctrlPr>
                                <a:rPr lang="fr-FR" sz="2000" b="0" i="1" smtClean="0">
                                  <a:latin typeface="Cambria Math" panose="02040503050406030204" pitchFamily="18" charset="0"/>
                                </a:rPr>
                              </m:ctrlPr>
                            </m:mPr>
                            <m:mr>
                              <m:e>
                                <m:func>
                                  <m:funcPr>
                                    <m:ctrlPr>
                                      <a:rPr lang="fr-FR" sz="2000" b="0" i="1" smtClean="0">
                                        <a:latin typeface="Cambria Math" panose="02040503050406030204" pitchFamily="18" charset="0"/>
                                      </a:rPr>
                                    </m:ctrlPr>
                                  </m:funcPr>
                                  <m:fName>
                                    <m:sSup>
                                      <m:sSupPr>
                                        <m:ctrlPr>
                                          <a:rPr lang="fr-FR" sz="2000" b="0" i="1" smtClean="0">
                                            <a:latin typeface="Cambria Math" panose="02040503050406030204" pitchFamily="18" charset="0"/>
                                          </a:rPr>
                                        </m:ctrlPr>
                                      </m:sSupPr>
                                      <m:e>
                                        <m:r>
                                          <m:rPr>
                                            <m:sty m:val="p"/>
                                            <m:brk m:alnAt="7"/>
                                          </m:rPr>
                                          <a:rPr lang="fr-FR" sz="2000" b="0" i="0" smtClean="0">
                                            <a:latin typeface="Cambria Math" panose="02040503050406030204" pitchFamily="18" charset="0"/>
                                          </a:rPr>
                                          <m:t>sin</m:t>
                                        </m:r>
                                      </m:e>
                                      <m:sup>
                                        <m:r>
                                          <m:rPr>
                                            <m:brk m:alnAt="7"/>
                                          </m:rPr>
                                          <a:rPr lang="fr-FR" sz="2000" b="0" i="1" smtClean="0">
                                            <a:latin typeface="Cambria Math" panose="02040503050406030204" pitchFamily="18" charset="0"/>
                                          </a:rPr>
                                          <m:t>2</m:t>
                                        </m:r>
                                      </m:sup>
                                    </m:sSup>
                                  </m:fName>
                                  <m:e>
                                    <m:r>
                                      <m:rPr>
                                        <m:brk m:alnAt="7"/>
                                      </m:rPr>
                                      <a:rPr lang="fr-FR" sz="2000" b="0" i="1" smtClean="0">
                                        <a:latin typeface="Cambria Math" panose="02040503050406030204" pitchFamily="18" charset="0"/>
                                      </a:rPr>
                                      <m:t>𝜃</m:t>
                                    </m:r>
                                  </m:e>
                                </m:func>
                              </m:e>
                              <m:e>
                                <m:func>
                                  <m:funcPr>
                                    <m:ctrlPr>
                                      <a:rPr lang="fr-FR" sz="2000" b="0" i="1" smtClean="0">
                                        <a:latin typeface="Cambria Math" panose="02040503050406030204" pitchFamily="18" charset="0"/>
                                      </a:rPr>
                                    </m:ctrlPr>
                                  </m:funcPr>
                                  <m:fName>
                                    <m:r>
                                      <m:rPr>
                                        <m:sty m:val="p"/>
                                      </m:rPr>
                                      <a:rPr lang="fr-FR" sz="2000" b="0" i="0" smtClean="0">
                                        <a:latin typeface="Cambria Math" panose="02040503050406030204" pitchFamily="18" charset="0"/>
                                      </a:rPr>
                                      <m:t>sin</m:t>
                                    </m:r>
                                  </m:fName>
                                  <m:e>
                                    <m:r>
                                      <a:rPr lang="fr-FR" sz="2000" b="0" i="1" smtClean="0">
                                        <a:latin typeface="Cambria Math" panose="02040503050406030204" pitchFamily="18" charset="0"/>
                                      </a:rPr>
                                      <m:t>𝜃</m:t>
                                    </m:r>
                                    <m:func>
                                      <m:funcPr>
                                        <m:ctrlPr>
                                          <a:rPr lang="fr-FR" sz="2000" b="0" i="1" smtClean="0">
                                            <a:latin typeface="Cambria Math" panose="02040503050406030204" pitchFamily="18" charset="0"/>
                                          </a:rPr>
                                        </m:ctrlPr>
                                      </m:funcPr>
                                      <m:fName>
                                        <m:r>
                                          <m:rPr>
                                            <m:sty m:val="p"/>
                                          </m:rPr>
                                          <a:rPr lang="fr-FR" sz="2000" b="0" i="0" smtClean="0">
                                            <a:latin typeface="Cambria Math" panose="02040503050406030204" pitchFamily="18" charset="0"/>
                                          </a:rPr>
                                          <m:t>cos</m:t>
                                        </m:r>
                                      </m:fName>
                                      <m:e>
                                        <m:r>
                                          <a:rPr lang="fr-FR" sz="2000" b="0" i="1" smtClean="0">
                                            <a:latin typeface="Cambria Math" panose="02040503050406030204" pitchFamily="18" charset="0"/>
                                          </a:rPr>
                                          <m:t>𝜃</m:t>
                                        </m:r>
                                      </m:e>
                                    </m:func>
                                  </m:e>
                                </m:func>
                              </m:e>
                            </m:mr>
                            <m:mr>
                              <m:e>
                                <m:func>
                                  <m:funcPr>
                                    <m:ctrlPr>
                                      <a:rPr lang="fr-FR" sz="2000" b="0" i="1" smtClean="0">
                                        <a:latin typeface="Cambria Math" panose="02040503050406030204" pitchFamily="18" charset="0"/>
                                      </a:rPr>
                                    </m:ctrlPr>
                                  </m:funcPr>
                                  <m:fName>
                                    <m:r>
                                      <m:rPr>
                                        <m:sty m:val="p"/>
                                      </m:rPr>
                                      <a:rPr lang="fr-FR" sz="2000" b="0" i="0" smtClean="0">
                                        <a:latin typeface="Cambria Math" panose="02040503050406030204" pitchFamily="18" charset="0"/>
                                      </a:rPr>
                                      <m:t>sin</m:t>
                                    </m:r>
                                  </m:fName>
                                  <m:e>
                                    <m:r>
                                      <a:rPr lang="fr-FR" sz="2000" b="0" i="1" smtClean="0">
                                        <a:latin typeface="Cambria Math" panose="02040503050406030204" pitchFamily="18" charset="0"/>
                                      </a:rPr>
                                      <m:t>𝜃</m:t>
                                    </m:r>
                                    <m:func>
                                      <m:funcPr>
                                        <m:ctrlPr>
                                          <a:rPr lang="fr-FR" sz="2000" b="0" i="1" smtClean="0">
                                            <a:latin typeface="Cambria Math" panose="02040503050406030204" pitchFamily="18" charset="0"/>
                                          </a:rPr>
                                        </m:ctrlPr>
                                      </m:funcPr>
                                      <m:fName>
                                        <m:r>
                                          <m:rPr>
                                            <m:sty m:val="p"/>
                                          </m:rPr>
                                          <a:rPr lang="fr-FR" sz="2000" b="0" i="0" smtClean="0">
                                            <a:latin typeface="Cambria Math" panose="02040503050406030204" pitchFamily="18" charset="0"/>
                                          </a:rPr>
                                          <m:t>cos</m:t>
                                        </m:r>
                                      </m:fName>
                                      <m:e>
                                        <m:r>
                                          <a:rPr lang="fr-FR" sz="2000" b="0" i="1" smtClean="0">
                                            <a:latin typeface="Cambria Math" panose="02040503050406030204" pitchFamily="18" charset="0"/>
                                          </a:rPr>
                                          <m:t>𝜃</m:t>
                                        </m:r>
                                      </m:e>
                                    </m:func>
                                  </m:e>
                                </m:func>
                              </m:e>
                              <m:e>
                                <m:func>
                                  <m:funcPr>
                                    <m:ctrlPr>
                                      <a:rPr lang="fr-FR" sz="2000" b="0" i="1" smtClean="0">
                                        <a:latin typeface="Cambria Math" panose="02040503050406030204" pitchFamily="18" charset="0"/>
                                      </a:rPr>
                                    </m:ctrlPr>
                                  </m:funcPr>
                                  <m:fName>
                                    <m:sSup>
                                      <m:sSupPr>
                                        <m:ctrlPr>
                                          <a:rPr lang="fr-FR" sz="2000" b="0" i="1" smtClean="0">
                                            <a:latin typeface="Cambria Math" panose="02040503050406030204" pitchFamily="18" charset="0"/>
                                          </a:rPr>
                                        </m:ctrlPr>
                                      </m:sSupPr>
                                      <m:e>
                                        <m:r>
                                          <m:rPr>
                                            <m:sty m:val="p"/>
                                          </m:rPr>
                                          <a:rPr lang="fr-FR" sz="2000" b="0" i="0" smtClean="0">
                                            <a:latin typeface="Cambria Math" panose="02040503050406030204" pitchFamily="18" charset="0"/>
                                          </a:rPr>
                                          <m:t>cos</m:t>
                                        </m:r>
                                      </m:e>
                                      <m:sup>
                                        <m:r>
                                          <a:rPr lang="fr-FR" sz="2000" b="0" i="1" smtClean="0">
                                            <a:latin typeface="Cambria Math" panose="02040503050406030204" pitchFamily="18" charset="0"/>
                                          </a:rPr>
                                          <m:t>2</m:t>
                                        </m:r>
                                      </m:sup>
                                    </m:sSup>
                                  </m:fName>
                                  <m:e>
                                    <m:r>
                                      <a:rPr lang="fr-FR" sz="2000" b="0" i="1" smtClean="0">
                                        <a:latin typeface="Cambria Math" panose="02040503050406030204" pitchFamily="18" charset="0"/>
                                      </a:rPr>
                                      <m:t>𝜃</m:t>
                                    </m:r>
                                  </m:e>
                                </m:func>
                              </m:e>
                            </m:mr>
                          </m:m>
                        </m:e>
                      </m:d>
                    </m:oMath>
                  </m:oMathPara>
                </a14:m>
                <a:endParaRPr lang="en-US" sz="2000" dirty="0"/>
              </a:p>
            </p:txBody>
          </p:sp>
        </mc:Choice>
        <mc:Fallback>
          <p:sp>
            <p:nvSpPr>
              <p:cNvPr id="43" name="ZoneTexte 42">
                <a:extLst>
                  <a:ext uri="{FF2B5EF4-FFF2-40B4-BE49-F238E27FC236}">
                    <a16:creationId xmlns:a16="http://schemas.microsoft.com/office/drawing/2014/main" id="{8337E7B2-031F-C34E-EEF1-F6F209DAB18F}"/>
                  </a:ext>
                </a:extLst>
              </p:cNvPr>
              <p:cNvSpPr txBox="1">
                <a:spLocks noRot="1" noChangeAspect="1" noMove="1" noResize="1" noEditPoints="1" noAdjustHandles="1" noChangeArrowheads="1" noChangeShapeType="1" noTextEdit="1"/>
              </p:cNvSpPr>
              <p:nvPr/>
            </p:nvSpPr>
            <p:spPr>
              <a:xfrm>
                <a:off x="6818741" y="3841186"/>
                <a:ext cx="3486787" cy="644920"/>
              </a:xfrm>
              <a:prstGeom prst="rect">
                <a:avLst/>
              </a:prstGeom>
              <a:blipFill>
                <a:blip r:embed="rId3"/>
                <a:stretch>
                  <a:fillRect b="-3704"/>
                </a:stretch>
              </a:blipFill>
              <a:ln w="25400">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4" name="ZoneTexte 43">
                <a:extLst>
                  <a:ext uri="{FF2B5EF4-FFF2-40B4-BE49-F238E27FC236}">
                    <a16:creationId xmlns:a16="http://schemas.microsoft.com/office/drawing/2014/main" id="{B27FAF17-0422-2BBF-5493-E68D35E3A5DE}"/>
                  </a:ext>
                </a:extLst>
              </p:cNvPr>
              <p:cNvSpPr txBox="1"/>
              <p:nvPr/>
            </p:nvSpPr>
            <p:spPr>
              <a:xfrm>
                <a:off x="6717993" y="4747333"/>
                <a:ext cx="4873373" cy="923330"/>
              </a:xfrm>
              <a:prstGeom prst="rect">
                <a:avLst/>
              </a:prstGeom>
              <a:noFill/>
            </p:spPr>
            <p:txBody>
              <a:bodyPr wrap="square" rtlCol="0">
                <a:spAutoFit/>
              </a:bodyPr>
              <a:lstStyle/>
              <a:p>
                <a:r>
                  <a:rPr lang="fr-FR" dirty="0"/>
                  <a:t>Dépend seulement de </a:t>
                </a:r>
                <a14:m>
                  <m:oMath xmlns:m="http://schemas.openxmlformats.org/officeDocument/2006/math">
                    <m:r>
                      <a:rPr lang="fr-FR" b="0" i="1" smtClean="0">
                        <a:latin typeface="Cambria Math" panose="02040503050406030204" pitchFamily="18" charset="0"/>
                      </a:rPr>
                      <m:t>𝜃</m:t>
                    </m:r>
                  </m:oMath>
                </a14:m>
                <a:r>
                  <a:rPr lang="fr-FR" b="0" dirty="0"/>
                  <a:t> !</a:t>
                </a:r>
              </a:p>
              <a:p>
                <a:r>
                  <a:rPr lang="fr-FR" dirty="0"/>
                  <a:t>Ce que l’on va vérifier en Python et JavaScript en traçant le « </a:t>
                </a:r>
                <a:r>
                  <a:rPr lang="fr-FR" i="1" dirty="0"/>
                  <a:t>stress </a:t>
                </a:r>
                <a:r>
                  <a:rPr lang="fr-FR" i="1" dirty="0" err="1"/>
                  <a:t>domain</a:t>
                </a:r>
                <a:r>
                  <a:rPr lang="fr-FR" i="1" dirty="0"/>
                  <a:t> </a:t>
                </a:r>
                <a:r>
                  <a:rPr lang="fr-FR" dirty="0"/>
                  <a:t>»</a:t>
                </a:r>
              </a:p>
            </p:txBody>
          </p:sp>
        </mc:Choice>
        <mc:Fallback>
          <p:sp>
            <p:nvSpPr>
              <p:cNvPr id="44" name="ZoneTexte 43">
                <a:extLst>
                  <a:ext uri="{FF2B5EF4-FFF2-40B4-BE49-F238E27FC236}">
                    <a16:creationId xmlns:a16="http://schemas.microsoft.com/office/drawing/2014/main" id="{B27FAF17-0422-2BBF-5493-E68D35E3A5DE}"/>
                  </a:ext>
                </a:extLst>
              </p:cNvPr>
              <p:cNvSpPr txBox="1">
                <a:spLocks noRot="1" noChangeAspect="1" noMove="1" noResize="1" noEditPoints="1" noAdjustHandles="1" noChangeArrowheads="1" noChangeShapeType="1" noTextEdit="1"/>
              </p:cNvSpPr>
              <p:nvPr/>
            </p:nvSpPr>
            <p:spPr>
              <a:xfrm>
                <a:off x="6717993" y="4747333"/>
                <a:ext cx="4873373" cy="923330"/>
              </a:xfrm>
              <a:prstGeom prst="rect">
                <a:avLst/>
              </a:prstGeom>
              <a:blipFill>
                <a:blip r:embed="rId4"/>
                <a:stretch>
                  <a:fillRect l="-779" t="-2703" b="-9459"/>
                </a:stretch>
              </a:blipFill>
            </p:spPr>
            <p:txBody>
              <a:bodyPr/>
              <a:lstStyle/>
              <a:p>
                <a:r>
                  <a:rPr lang="fr-FR">
                    <a:noFill/>
                  </a:rPr>
                  <a:t> </a:t>
                </a:r>
              </a:p>
            </p:txBody>
          </p:sp>
        </mc:Fallback>
      </mc:AlternateContent>
      <p:grpSp>
        <p:nvGrpSpPr>
          <p:cNvPr id="52" name="Groupe 51">
            <a:extLst>
              <a:ext uri="{FF2B5EF4-FFF2-40B4-BE49-F238E27FC236}">
                <a16:creationId xmlns:a16="http://schemas.microsoft.com/office/drawing/2014/main" id="{7F114809-B172-917A-127D-AA44C2A1B766}"/>
              </a:ext>
            </a:extLst>
          </p:cNvPr>
          <p:cNvGrpSpPr/>
          <p:nvPr/>
        </p:nvGrpSpPr>
        <p:grpSpPr>
          <a:xfrm>
            <a:off x="949880" y="4163242"/>
            <a:ext cx="5024070" cy="1507421"/>
            <a:chOff x="949880" y="4163242"/>
            <a:chExt cx="5024070" cy="1507421"/>
          </a:xfrm>
        </p:grpSpPr>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70719689-12FD-3385-7340-ACA5C14FD8B7}"/>
                    </a:ext>
                  </a:extLst>
                </p:cNvPr>
                <p:cNvSpPr txBox="1"/>
                <p:nvPr/>
              </p:nvSpPr>
              <p:spPr>
                <a:xfrm>
                  <a:off x="949880" y="4450217"/>
                  <a:ext cx="4758867" cy="589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𝝈</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𝐻</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h</m:t>
                            </m:r>
                          </m:sub>
                        </m:sSub>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m>
                              <m:mPr>
                                <m:mcs>
                                  <m:mc>
                                    <m:mcPr>
                                      <m:count m:val="2"/>
                                      <m:mcJc m:val="center"/>
                                    </m:mcPr>
                                  </m:mc>
                                </m:mcs>
                                <m:ctrlPr>
                                  <a:rPr lang="fr-FR" b="0" i="1" smtClean="0">
                                    <a:latin typeface="Cambria Math" panose="02040503050406030204" pitchFamily="18" charset="0"/>
                                  </a:rPr>
                                </m:ctrlPr>
                              </m:mPr>
                              <m:mr>
                                <m:e>
                                  <m:func>
                                    <m:funcPr>
                                      <m:ctrlPr>
                                        <a:rPr lang="fr-FR" b="0" i="1" smtClean="0">
                                          <a:latin typeface="Cambria Math" panose="02040503050406030204" pitchFamily="18" charset="0"/>
                                        </a:rPr>
                                      </m:ctrlPr>
                                    </m:funcPr>
                                    <m:fName>
                                      <m:sSup>
                                        <m:sSupPr>
                                          <m:ctrlPr>
                                            <a:rPr lang="fr-FR" b="0" i="1" smtClean="0">
                                              <a:latin typeface="Cambria Math" panose="02040503050406030204" pitchFamily="18" charset="0"/>
                                            </a:rPr>
                                          </m:ctrlPr>
                                        </m:sSupPr>
                                        <m:e>
                                          <m:r>
                                            <m:rPr>
                                              <m:sty m:val="p"/>
                                              <m:brk m:alnAt="7"/>
                                            </m:rPr>
                                            <a:rPr lang="fr-FR" b="0" i="0" smtClean="0">
                                              <a:latin typeface="Cambria Math" panose="02040503050406030204" pitchFamily="18" charset="0"/>
                                            </a:rPr>
                                            <m:t>sin</m:t>
                                          </m:r>
                                        </m:e>
                                        <m:sup>
                                          <m:r>
                                            <m:rPr>
                                              <m:brk m:alnAt="7"/>
                                            </m:rPr>
                                            <a:rPr lang="fr-FR" b="0" i="1" smtClean="0">
                                              <a:latin typeface="Cambria Math" panose="02040503050406030204" pitchFamily="18" charset="0"/>
                                            </a:rPr>
                                            <m:t>2</m:t>
                                          </m:r>
                                        </m:sup>
                                      </m:sSup>
                                    </m:fName>
                                    <m:e>
                                      <m:r>
                                        <m:rPr>
                                          <m:brk m:alnAt="7"/>
                                        </m:rPr>
                                        <a:rPr lang="fr-FR" b="0" i="1" smtClean="0">
                                          <a:latin typeface="Cambria Math" panose="02040503050406030204" pitchFamily="18" charset="0"/>
                                        </a:rPr>
                                        <m:t>𝜃</m:t>
                                      </m:r>
                                    </m:e>
                                  </m:func>
                                </m:e>
                                <m:e>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sin</m:t>
                                      </m:r>
                                    </m:fName>
                                    <m:e>
                                      <m:r>
                                        <a:rPr lang="fr-FR" b="0" i="1" smtClean="0">
                                          <a:latin typeface="Cambria Math" panose="02040503050406030204" pitchFamily="18" charset="0"/>
                                        </a:rPr>
                                        <m:t>𝜃</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cos</m:t>
                                          </m:r>
                                        </m:fName>
                                        <m:e>
                                          <m:r>
                                            <a:rPr lang="fr-FR" b="0" i="1" smtClean="0">
                                              <a:latin typeface="Cambria Math" panose="02040503050406030204" pitchFamily="18" charset="0"/>
                                            </a:rPr>
                                            <m:t>𝜃</m:t>
                                          </m:r>
                                        </m:e>
                                      </m:func>
                                    </m:e>
                                  </m:func>
                                </m:e>
                              </m:mr>
                              <m:mr>
                                <m:e>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sin</m:t>
                                      </m:r>
                                    </m:fName>
                                    <m:e>
                                      <m:r>
                                        <a:rPr lang="fr-FR" b="0" i="1" smtClean="0">
                                          <a:latin typeface="Cambria Math" panose="02040503050406030204" pitchFamily="18" charset="0"/>
                                        </a:rPr>
                                        <m:t>𝜃</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cos</m:t>
                                          </m:r>
                                        </m:fName>
                                        <m:e>
                                          <m:r>
                                            <a:rPr lang="fr-FR" b="0" i="1" smtClean="0">
                                              <a:latin typeface="Cambria Math" panose="02040503050406030204" pitchFamily="18" charset="0"/>
                                            </a:rPr>
                                            <m:t>𝜃</m:t>
                                          </m:r>
                                        </m:e>
                                      </m:func>
                                    </m:e>
                                  </m:func>
                                </m:e>
                                <m:e>
                                  <m:func>
                                    <m:funcPr>
                                      <m:ctrlPr>
                                        <a:rPr lang="fr-FR" b="0" i="1" smtClean="0">
                                          <a:latin typeface="Cambria Math" panose="02040503050406030204" pitchFamily="18" charset="0"/>
                                        </a:rPr>
                                      </m:ctrlPr>
                                    </m:funcPr>
                                    <m:fName>
                                      <m:sSup>
                                        <m:sSupPr>
                                          <m:ctrlPr>
                                            <a:rPr lang="fr-FR" b="0" i="1" smtClean="0">
                                              <a:latin typeface="Cambria Math" panose="02040503050406030204" pitchFamily="18" charset="0"/>
                                            </a:rPr>
                                          </m:ctrlPr>
                                        </m:sSupPr>
                                        <m:e>
                                          <m:r>
                                            <m:rPr>
                                              <m:sty m:val="p"/>
                                            </m:rPr>
                                            <a:rPr lang="fr-FR" b="0" i="0" smtClean="0">
                                              <a:latin typeface="Cambria Math" panose="02040503050406030204" pitchFamily="18" charset="0"/>
                                            </a:rPr>
                                            <m:t>cos</m:t>
                                          </m:r>
                                        </m:e>
                                        <m:sup>
                                          <m:r>
                                            <a:rPr lang="fr-FR" b="0" i="1" smtClean="0">
                                              <a:latin typeface="Cambria Math" panose="02040503050406030204" pitchFamily="18" charset="0"/>
                                            </a:rPr>
                                            <m:t>2</m:t>
                                          </m:r>
                                        </m:sup>
                                      </m:sSup>
                                    </m:fName>
                                    <m:e>
                                      <m:r>
                                        <a:rPr lang="fr-FR" b="0" i="1" smtClean="0">
                                          <a:latin typeface="Cambria Math" panose="02040503050406030204" pitchFamily="18" charset="0"/>
                                        </a:rPr>
                                        <m:t>𝜃</m:t>
                                      </m:r>
                                    </m:e>
                                  </m:func>
                                </m:e>
                              </m:mr>
                            </m:m>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h</m:t>
                            </m:r>
                          </m:sub>
                        </m:sSub>
                        <m:r>
                          <a:rPr lang="fr-FR" b="1" i="1" smtClean="0">
                            <a:latin typeface="Cambria Math" panose="02040503050406030204" pitchFamily="18" charset="0"/>
                          </a:rPr>
                          <m:t>𝑰</m:t>
                        </m:r>
                      </m:oMath>
                    </m:oMathPara>
                  </a14:m>
                  <a:endParaRPr lang="en-US" b="1" dirty="0"/>
                </a:p>
              </p:txBody>
            </p:sp>
          </mc:Choice>
          <mc:Fallback>
            <p:sp>
              <p:nvSpPr>
                <p:cNvPr id="3" name="ZoneTexte 2">
                  <a:extLst>
                    <a:ext uri="{FF2B5EF4-FFF2-40B4-BE49-F238E27FC236}">
                      <a16:creationId xmlns:a16="http://schemas.microsoft.com/office/drawing/2014/main" id="{70719689-12FD-3385-7340-ACA5C14FD8B7}"/>
                    </a:ext>
                  </a:extLst>
                </p:cNvPr>
                <p:cNvSpPr txBox="1">
                  <a:spLocks noRot="1" noChangeAspect="1" noMove="1" noResize="1" noEditPoints="1" noAdjustHandles="1" noChangeArrowheads="1" noChangeShapeType="1" noTextEdit="1"/>
                </p:cNvSpPr>
                <p:nvPr/>
              </p:nvSpPr>
              <p:spPr>
                <a:xfrm>
                  <a:off x="949880" y="4450217"/>
                  <a:ext cx="4758867" cy="589713"/>
                </a:xfrm>
                <a:prstGeom prst="rect">
                  <a:avLst/>
                </a:prstGeom>
                <a:blipFill>
                  <a:blip r:embed="rId5"/>
                  <a:stretch>
                    <a:fillRect b="-4255"/>
                  </a:stretch>
                </a:blipFill>
              </p:spPr>
              <p:txBody>
                <a:bodyPr/>
                <a:lstStyle/>
                <a:p>
                  <a:r>
                    <a:rPr lang="fr-FR">
                      <a:noFill/>
                    </a:rPr>
                    <a:t> </a:t>
                  </a:r>
                </a:p>
              </p:txBody>
            </p:sp>
          </mc:Fallback>
        </mc:AlternateContent>
        <p:cxnSp>
          <p:nvCxnSpPr>
            <p:cNvPr id="39" name="Connecteur droit avec flèche 38">
              <a:extLst>
                <a:ext uri="{FF2B5EF4-FFF2-40B4-BE49-F238E27FC236}">
                  <a16:creationId xmlns:a16="http://schemas.microsoft.com/office/drawing/2014/main" id="{BD06376C-0E85-3F26-8654-CD0F74499BBC}"/>
                </a:ext>
              </a:extLst>
            </p:cNvPr>
            <p:cNvCxnSpPr>
              <a:cxnSpLocks/>
              <a:stCxn id="42" idx="1"/>
            </p:cNvCxnSpPr>
            <p:nvPr/>
          </p:nvCxnSpPr>
          <p:spPr>
            <a:xfrm flipH="1" flipV="1">
              <a:off x="2157573" y="5039930"/>
              <a:ext cx="1166592" cy="4460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7FCCDC74-6845-C202-129A-114D017D3FEC}"/>
                </a:ext>
              </a:extLst>
            </p:cNvPr>
            <p:cNvCxnSpPr>
              <a:cxnSpLocks/>
              <a:stCxn id="42" idx="3"/>
            </p:cNvCxnSpPr>
            <p:nvPr/>
          </p:nvCxnSpPr>
          <p:spPr>
            <a:xfrm flipV="1">
              <a:off x="4403307" y="5039930"/>
              <a:ext cx="877610" cy="4460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1D71F584-FE89-03D3-8833-BF846ED7C35C}"/>
                </a:ext>
              </a:extLst>
            </p:cNvPr>
            <p:cNvSpPr txBox="1"/>
            <p:nvPr/>
          </p:nvSpPr>
          <p:spPr>
            <a:xfrm>
              <a:off x="3324165" y="5301331"/>
              <a:ext cx="1079142" cy="369332"/>
            </a:xfrm>
            <a:prstGeom prst="rect">
              <a:avLst/>
            </a:prstGeom>
            <a:noFill/>
            <a:ln>
              <a:solidFill>
                <a:schemeClr val="accent1"/>
              </a:solidFill>
            </a:ln>
          </p:spPr>
          <p:txBody>
            <a:bodyPr wrap="none" rtlCol="0">
              <a:spAutoFit/>
            </a:bodyPr>
            <a:lstStyle/>
            <a:p>
              <a:r>
                <a:rPr lang="fr-FR" dirty="0"/>
                <a:t>No effect</a:t>
              </a:r>
            </a:p>
          </p:txBody>
        </p:sp>
        <p:sp>
          <p:nvSpPr>
            <p:cNvPr id="45" name="Rectangle : coins arrondis 44">
              <a:extLst>
                <a:ext uri="{FF2B5EF4-FFF2-40B4-BE49-F238E27FC236}">
                  <a16:creationId xmlns:a16="http://schemas.microsoft.com/office/drawing/2014/main" id="{ED7C30A7-5A92-E812-5957-25D9603F836F}"/>
                </a:ext>
              </a:extLst>
            </p:cNvPr>
            <p:cNvSpPr/>
            <p:nvPr/>
          </p:nvSpPr>
          <p:spPr>
            <a:xfrm>
              <a:off x="1561672" y="4559200"/>
              <a:ext cx="986285" cy="400692"/>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 coins arrondis 45">
              <a:extLst>
                <a:ext uri="{FF2B5EF4-FFF2-40B4-BE49-F238E27FC236}">
                  <a16:creationId xmlns:a16="http://schemas.microsoft.com/office/drawing/2014/main" id="{FFB2379F-C12B-2530-BE76-83120637DC64}"/>
                </a:ext>
              </a:extLst>
            </p:cNvPr>
            <p:cNvSpPr/>
            <p:nvPr/>
          </p:nvSpPr>
          <p:spPr>
            <a:xfrm>
              <a:off x="5207692" y="4559200"/>
              <a:ext cx="487988" cy="400692"/>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a:extLst>
                <a:ext uri="{FF2B5EF4-FFF2-40B4-BE49-F238E27FC236}">
                  <a16:creationId xmlns:a16="http://schemas.microsoft.com/office/drawing/2014/main" id="{1313B873-C474-AF46-6D82-D753F146ECBC}"/>
                </a:ext>
              </a:extLst>
            </p:cNvPr>
            <p:cNvSpPr txBox="1"/>
            <p:nvPr/>
          </p:nvSpPr>
          <p:spPr>
            <a:xfrm>
              <a:off x="1623316" y="4163646"/>
              <a:ext cx="885179" cy="369332"/>
            </a:xfrm>
            <a:prstGeom prst="rect">
              <a:avLst/>
            </a:prstGeom>
            <a:noFill/>
          </p:spPr>
          <p:txBody>
            <a:bodyPr wrap="none" rtlCol="0">
              <a:spAutoFit/>
            </a:bodyPr>
            <a:lstStyle/>
            <a:p>
              <a:r>
                <a:rPr lang="fr-FR" b="1" dirty="0"/>
                <a:t>scaling</a:t>
              </a:r>
            </a:p>
          </p:txBody>
        </p:sp>
        <p:sp>
          <p:nvSpPr>
            <p:cNvPr id="49" name="ZoneTexte 48">
              <a:extLst>
                <a:ext uri="{FF2B5EF4-FFF2-40B4-BE49-F238E27FC236}">
                  <a16:creationId xmlns:a16="http://schemas.microsoft.com/office/drawing/2014/main" id="{8F2392B1-0A41-F566-55E0-C0E96C72DC5A}"/>
                </a:ext>
              </a:extLst>
            </p:cNvPr>
            <p:cNvSpPr txBox="1"/>
            <p:nvPr/>
          </p:nvSpPr>
          <p:spPr>
            <a:xfrm>
              <a:off x="4957325" y="4163242"/>
              <a:ext cx="1016625" cy="369332"/>
            </a:xfrm>
            <a:prstGeom prst="rect">
              <a:avLst/>
            </a:prstGeom>
            <a:noFill/>
          </p:spPr>
          <p:txBody>
            <a:bodyPr wrap="none" rtlCol="0">
              <a:spAutoFit/>
            </a:bodyPr>
            <a:lstStyle/>
            <a:p>
              <a:r>
                <a:rPr lang="fr-FR" b="1" dirty="0"/>
                <a:t>pressure</a:t>
              </a:r>
            </a:p>
          </p:txBody>
        </p:sp>
      </p:grpSp>
    </p:spTree>
    <p:extLst>
      <p:ext uri="{BB962C8B-B14F-4D97-AF65-F5344CB8AC3E}">
        <p14:creationId xmlns:p14="http://schemas.microsoft.com/office/powerpoint/2010/main" val="3090982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39</a:t>
            </a:fld>
            <a:endParaRPr lang="en-US"/>
          </a:p>
        </p:txBody>
      </p:sp>
      <mc:AlternateContent xmlns:mc="http://schemas.openxmlformats.org/markup-compatibility/2006">
        <mc:Choice xmlns:a14="http://schemas.microsoft.com/office/drawing/2010/main" Requires="a14">
          <p:sp>
            <p:nvSpPr>
              <p:cNvPr id="7" name="Espace réservé du contenu 2">
                <a:extLst>
                  <a:ext uri="{FF2B5EF4-FFF2-40B4-BE49-F238E27FC236}">
                    <a16:creationId xmlns:a16="http://schemas.microsoft.com/office/drawing/2014/main" id="{49F8E9D7-7C48-3B16-03FE-2CCB2346DDB4}"/>
                  </a:ext>
                </a:extLst>
              </p:cNvPr>
              <p:cNvSpPr>
                <a:spLocks noGrp="1"/>
              </p:cNvSpPr>
              <p:nvPr>
                <p:ph idx="1"/>
              </p:nvPr>
            </p:nvSpPr>
            <p:spPr>
              <a:xfrm>
                <a:off x="700636" y="2293126"/>
                <a:ext cx="10691264" cy="3642778"/>
              </a:xfrm>
            </p:spPr>
            <p:txBody>
              <a:bodyPr>
                <a:normAutofit/>
              </a:bodyPr>
              <a:lstStyle/>
              <a:p>
                <a:pPr marL="0" indent="0">
                  <a:buNone/>
                </a:pPr>
                <a:r>
                  <a:rPr lang="fr-FR" sz="2400" b="1" dirty="0"/>
                  <a:t>Tenseur des contraintes</a:t>
                </a:r>
                <a:endParaRPr lang="fr-FR" sz="2400" dirty="0"/>
              </a:p>
              <a:p>
                <a:pPr marL="0" indent="0">
                  <a:buNone/>
                </a:pPr>
                <a:r>
                  <a:rPr lang="fr-FR" dirty="0"/>
                  <a:t>On recherche donc 2 paramètres :</a:t>
                </a:r>
              </a:p>
              <a:p>
                <a:pPr marL="457200" indent="-457200">
                  <a:buFont typeface="+mj-lt"/>
                  <a:buAutoNum type="arabicPeriod"/>
                </a:pPr>
                <a14:m>
                  <m:oMath xmlns:m="http://schemas.openxmlformats.org/officeDocument/2006/math">
                    <m:r>
                      <m:rPr>
                        <m:sty m:val="p"/>
                      </m:rPr>
                      <a:rPr lang="fr-FR" b="0" i="0" smtClean="0">
                        <a:latin typeface="Cambria Math" panose="02040503050406030204" pitchFamily="18" charset="0"/>
                      </a:rPr>
                      <m:t>θ</m:t>
                    </m:r>
                    <m:r>
                      <a:rPr lang="fr-FR" b="0" i="0" smtClean="0">
                        <a:latin typeface="Cambria Math" panose="02040503050406030204" pitchFamily="18" charset="0"/>
                      </a:rPr>
                      <m:t>∈[0°, 180°]</m:t>
                    </m:r>
                  </m:oMath>
                </a14:m>
                <a:r>
                  <a:rPr lang="fr-FR" dirty="0"/>
                  <a:t>, l’orientation de </a:t>
                </a:r>
                <a14:m>
                  <m:oMath xmlns:m="http://schemas.openxmlformats.org/officeDocument/2006/math">
                    <m:sSub>
                      <m:sSubPr>
                        <m:ctrlPr>
                          <a:rPr lang="fr-FR" b="1" smtClean="0">
                            <a:latin typeface="Cambria Math" panose="02040503050406030204" pitchFamily="18" charset="0"/>
                          </a:rPr>
                        </m:ctrlPr>
                      </m:sSubPr>
                      <m:e>
                        <m:r>
                          <a:rPr lang="fr-FR" b="1" i="0" smtClean="0">
                            <a:latin typeface="Cambria Math" panose="02040503050406030204" pitchFamily="18" charset="0"/>
                          </a:rPr>
                          <m:t>𝛔</m:t>
                        </m:r>
                      </m:e>
                      <m:sub>
                        <m:r>
                          <a:rPr lang="fr-FR" b="1" i="0" smtClean="0">
                            <a:latin typeface="Cambria Math" panose="02040503050406030204" pitchFamily="18" charset="0"/>
                          </a:rPr>
                          <m:t>𝟏</m:t>
                        </m:r>
                      </m:sub>
                    </m:sSub>
                  </m:oMath>
                </a14:m>
                <a:r>
                  <a:rPr lang="fr-FR" b="1" dirty="0"/>
                  <a:t> </a:t>
                </a:r>
                <a:r>
                  <a:rPr lang="fr-FR" dirty="0"/>
                  <a:t>par rapport au nord</a:t>
                </a:r>
              </a:p>
              <a:p>
                <a:pPr marL="457200" indent="-457200">
                  <a:buFont typeface="+mj-lt"/>
                  <a:buAutoNum type="arabicPeriod"/>
                </a:pPr>
                <a14:m>
                  <m:oMath xmlns:m="http://schemas.openxmlformats.org/officeDocument/2006/math">
                    <m:r>
                      <m:rPr>
                        <m:sty m:val="p"/>
                      </m:rPr>
                      <a:rPr lang="fr-FR" i="0" dirty="0" smtClean="0">
                        <a:latin typeface="Cambria Math" panose="02040503050406030204" pitchFamily="18" charset="0"/>
                      </a:rPr>
                      <m:t>k</m:t>
                    </m:r>
                    <m:r>
                      <a:rPr lang="fr-FR" i="0">
                        <a:latin typeface="Cambria Math" panose="02040503050406030204" pitchFamily="18" charset="0"/>
                      </a:rPr>
                      <m:t>∈[0,</m:t>
                    </m:r>
                    <m:r>
                      <a:rPr lang="fr-FR" b="0" i="0" smtClean="0">
                        <a:latin typeface="Cambria Math" panose="02040503050406030204" pitchFamily="18" charset="0"/>
                      </a:rPr>
                      <m:t> </m:t>
                    </m:r>
                    <m:r>
                      <a:rPr lang="fr-FR" i="0">
                        <a:latin typeface="Cambria Math" panose="02040503050406030204" pitchFamily="18" charset="0"/>
                      </a:rPr>
                      <m:t>1]</m:t>
                    </m:r>
                  </m:oMath>
                </a14:m>
                <a:r>
                  <a:rPr lang="fr-FR" dirty="0"/>
                  <a:t>, le rapport </a:t>
                </a:r>
                <a14:m>
                  <m:oMath xmlns:m="http://schemas.openxmlformats.org/officeDocument/2006/math">
                    <m:d>
                      <m:dPr>
                        <m:ctrlPr>
                          <a:rPr lang="fr-FR" b="1" smtClean="0">
                            <a:latin typeface="Cambria Math" panose="02040503050406030204" pitchFamily="18" charset="0"/>
                          </a:rPr>
                        </m:ctrlPr>
                      </m:dPr>
                      <m:e>
                        <m:sSub>
                          <m:sSubPr>
                            <m:ctrlPr>
                              <a:rPr lang="fr-FR" b="1">
                                <a:latin typeface="Cambria Math" panose="02040503050406030204" pitchFamily="18" charset="0"/>
                              </a:rPr>
                            </m:ctrlPr>
                          </m:sSubPr>
                          <m:e>
                            <m:r>
                              <a:rPr lang="fr-FR" b="1" i="0">
                                <a:latin typeface="Cambria Math" panose="02040503050406030204" pitchFamily="18" charset="0"/>
                              </a:rPr>
                              <m:t>𝛔</m:t>
                            </m:r>
                          </m:e>
                          <m:sub>
                            <m:r>
                              <a:rPr lang="fr-FR" b="1" i="0" smtClean="0">
                                <a:latin typeface="Cambria Math" panose="02040503050406030204" pitchFamily="18" charset="0"/>
                              </a:rPr>
                              <m:t>𝐇</m:t>
                            </m:r>
                          </m:sub>
                        </m:sSub>
                        <m:r>
                          <a:rPr lang="fr-FR" b="1" i="0">
                            <a:latin typeface="Cambria Math" panose="02040503050406030204" pitchFamily="18" charset="0"/>
                          </a:rPr>
                          <m:t>−</m:t>
                        </m:r>
                        <m:sSub>
                          <m:sSubPr>
                            <m:ctrlPr>
                              <a:rPr lang="fr-FR" b="1">
                                <a:latin typeface="Cambria Math" panose="02040503050406030204" pitchFamily="18" charset="0"/>
                              </a:rPr>
                            </m:ctrlPr>
                          </m:sSubPr>
                          <m:e>
                            <m:r>
                              <a:rPr lang="fr-FR" b="1" i="0">
                                <a:latin typeface="Cambria Math" panose="02040503050406030204" pitchFamily="18" charset="0"/>
                              </a:rPr>
                              <m:t>𝛔</m:t>
                            </m:r>
                          </m:e>
                          <m:sub>
                            <m:r>
                              <a:rPr lang="fr-FR" b="1" i="0" smtClean="0">
                                <a:latin typeface="Cambria Math" panose="02040503050406030204" pitchFamily="18" charset="0"/>
                              </a:rPr>
                              <m:t>𝐡</m:t>
                            </m:r>
                          </m:sub>
                        </m:sSub>
                      </m:e>
                    </m:d>
                  </m:oMath>
                </a14:m>
                <a:endParaRPr lang="fr-FR" dirty="0"/>
              </a:p>
              <a:p>
                <a:pPr marL="0" indent="0">
                  <a:buNone/>
                </a:pPr>
                <a:endParaRPr lang="fr-FR" dirty="0"/>
              </a:p>
            </p:txBody>
          </p:sp>
        </mc:Choice>
        <mc:Fallback>
          <p:sp>
            <p:nvSpPr>
              <p:cNvPr id="7" name="Espace réservé du contenu 2">
                <a:extLst>
                  <a:ext uri="{FF2B5EF4-FFF2-40B4-BE49-F238E27FC236}">
                    <a16:creationId xmlns:a16="http://schemas.microsoft.com/office/drawing/2014/main" id="{49F8E9D7-7C48-3B16-03FE-2CCB2346DDB4}"/>
                  </a:ext>
                </a:extLst>
              </p:cNvPr>
              <p:cNvSpPr>
                <a:spLocks noGrp="1" noRot="1" noChangeAspect="1" noMove="1" noResize="1" noEditPoints="1" noAdjustHandles="1" noChangeArrowheads="1" noChangeShapeType="1" noTextEdit="1"/>
              </p:cNvSpPr>
              <p:nvPr>
                <p:ph idx="1"/>
              </p:nvPr>
            </p:nvSpPr>
            <p:spPr>
              <a:xfrm>
                <a:off x="700636" y="2293126"/>
                <a:ext cx="10691264" cy="3642778"/>
              </a:xfrm>
              <a:blipFill>
                <a:blip r:embed="rId2"/>
                <a:stretch>
                  <a:fillRect l="-949" t="-1042"/>
                </a:stretch>
              </a:blipFill>
            </p:spPr>
            <p:txBody>
              <a:bodyPr/>
              <a:lstStyle/>
              <a:p>
                <a:r>
                  <a:rPr lang="fr-FR">
                    <a:noFill/>
                  </a:rPr>
                  <a:t> </a:t>
                </a:r>
              </a:p>
            </p:txBody>
          </p:sp>
        </mc:Fallback>
      </mc:AlternateContent>
    </p:spTree>
    <p:extLst>
      <p:ext uri="{BB962C8B-B14F-4D97-AF65-F5344CB8AC3E}">
        <p14:creationId xmlns:p14="http://schemas.microsoft.com/office/powerpoint/2010/main" val="220156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6DC0F-4673-762C-6BED-2632D76FB1C1}"/>
              </a:ext>
            </a:extLst>
          </p:cNvPr>
          <p:cNvSpPr>
            <a:spLocks noGrp="1"/>
          </p:cNvSpPr>
          <p:nvPr>
            <p:ph type="title"/>
          </p:nvPr>
        </p:nvSpPr>
        <p:spPr/>
        <p:txBody>
          <a:bodyPr/>
          <a:lstStyle/>
          <a:p>
            <a:r>
              <a:rPr lang="fr-FR" dirty="0"/>
              <a:t>Prérequis</a:t>
            </a:r>
          </a:p>
        </p:txBody>
      </p:sp>
      <p:sp>
        <p:nvSpPr>
          <p:cNvPr id="3" name="Espace réservé du contenu 2">
            <a:extLst>
              <a:ext uri="{FF2B5EF4-FFF2-40B4-BE49-F238E27FC236}">
                <a16:creationId xmlns:a16="http://schemas.microsoft.com/office/drawing/2014/main" id="{5AE97F5A-0C7E-30F1-D7A8-5F9EB6B56197}"/>
              </a:ext>
            </a:extLst>
          </p:cNvPr>
          <p:cNvSpPr>
            <a:spLocks noGrp="1"/>
          </p:cNvSpPr>
          <p:nvPr>
            <p:ph idx="1"/>
          </p:nvPr>
        </p:nvSpPr>
        <p:spPr/>
        <p:txBody>
          <a:bodyPr>
            <a:normAutofit/>
          </a:bodyPr>
          <a:lstStyle/>
          <a:p>
            <a:r>
              <a:rPr lang="fr-FR" dirty="0"/>
              <a:t>Installer </a:t>
            </a:r>
            <a:r>
              <a:rPr lang="fr-FR" dirty="0">
                <a:hlinkClick r:id="rId2"/>
              </a:rPr>
              <a:t>Visual Studio Code</a:t>
            </a:r>
            <a:r>
              <a:rPr lang="fr-FR" dirty="0"/>
              <a:t> (</a:t>
            </a:r>
            <a:r>
              <a:rPr lang="fr-FR" b="1" i="0" dirty="0">
                <a:solidFill>
                  <a:srgbClr val="000000"/>
                </a:solidFill>
                <a:effectLst/>
                <a:latin typeface="Times"/>
              </a:rPr>
              <a:t>https://code.visualstudio.com</a:t>
            </a:r>
            <a:r>
              <a:rPr lang="fr-FR" dirty="0">
                <a:solidFill>
                  <a:srgbClr val="000000"/>
                </a:solidFill>
                <a:latin typeface="Times"/>
              </a:rPr>
              <a:t>)</a:t>
            </a:r>
            <a:endParaRPr lang="fr-FR" dirty="0"/>
          </a:p>
          <a:p>
            <a:r>
              <a:rPr lang="fr-FR" dirty="0"/>
              <a:t>Installer </a:t>
            </a:r>
            <a:r>
              <a:rPr lang="fr-FR" dirty="0">
                <a:hlinkClick r:id="rId3"/>
              </a:rPr>
              <a:t>node</a:t>
            </a:r>
            <a:r>
              <a:rPr lang="fr-FR" dirty="0"/>
              <a:t> (</a:t>
            </a:r>
            <a:r>
              <a:rPr lang="fr-FR" b="1" i="0" dirty="0">
                <a:solidFill>
                  <a:srgbClr val="000000"/>
                </a:solidFill>
                <a:effectLst/>
                <a:latin typeface="Times"/>
                <a:hlinkClick r:id="rId4"/>
              </a:rPr>
              <a:t>https://nodejs.org</a:t>
            </a:r>
            <a:r>
              <a:rPr lang="fr-FR" dirty="0">
                <a:solidFill>
                  <a:srgbClr val="000000"/>
                </a:solidFill>
                <a:latin typeface="Times"/>
              </a:rPr>
              <a:t>) pour JavaScript</a:t>
            </a:r>
            <a:endParaRPr lang="fr-FR" dirty="0"/>
          </a:p>
          <a:p>
            <a:r>
              <a:rPr lang="fr-FR" dirty="0"/>
              <a:t>Installer </a:t>
            </a:r>
            <a:r>
              <a:rPr lang="fr-FR" dirty="0">
                <a:hlinkClick r:id="rId5"/>
              </a:rPr>
              <a:t>deno</a:t>
            </a:r>
            <a:r>
              <a:rPr lang="fr-FR" dirty="0"/>
              <a:t> (</a:t>
            </a:r>
            <a:r>
              <a:rPr lang="fr-FR" b="1" i="0" dirty="0">
                <a:solidFill>
                  <a:srgbClr val="000000"/>
                </a:solidFill>
                <a:effectLst/>
                <a:latin typeface="Times"/>
                <a:hlinkClick r:id="rId5"/>
              </a:rPr>
              <a:t>https://deno.com</a:t>
            </a:r>
            <a:r>
              <a:rPr lang="fr-FR" b="0" i="0" dirty="0">
                <a:solidFill>
                  <a:srgbClr val="000000"/>
                </a:solidFill>
                <a:effectLst/>
                <a:latin typeface="Times"/>
              </a:rPr>
              <a:t>) </a:t>
            </a:r>
            <a:r>
              <a:rPr lang="fr-FR" dirty="0">
                <a:solidFill>
                  <a:srgbClr val="000000"/>
                </a:solidFill>
                <a:latin typeface="Times"/>
              </a:rPr>
              <a:t>pour TypeScript</a:t>
            </a:r>
            <a:endParaRPr lang="fr-FR" dirty="0"/>
          </a:p>
          <a:p>
            <a:r>
              <a:rPr lang="fr-FR" dirty="0"/>
              <a:t>Installer </a:t>
            </a:r>
            <a:r>
              <a:rPr lang="fr-FR" dirty="0">
                <a:hlinkClick r:id="rId6"/>
              </a:rPr>
              <a:t>Python</a:t>
            </a:r>
            <a:r>
              <a:rPr lang="fr-FR" dirty="0"/>
              <a:t> &gt; 3.5 (</a:t>
            </a:r>
            <a:r>
              <a:rPr lang="fr-FR" b="1" i="0" dirty="0">
                <a:solidFill>
                  <a:srgbClr val="000000"/>
                </a:solidFill>
                <a:effectLst/>
                <a:latin typeface="Times"/>
                <a:hlinkClick r:id="rId6"/>
              </a:rPr>
              <a:t>https://www.python.org</a:t>
            </a:r>
            <a:r>
              <a:rPr lang="fr-FR" b="0" i="0" dirty="0">
                <a:solidFill>
                  <a:srgbClr val="000000"/>
                </a:solidFill>
                <a:effectLst/>
                <a:latin typeface="Times"/>
              </a:rPr>
              <a:t>) pour Python</a:t>
            </a:r>
            <a:endParaRPr lang="fr-FR" dirty="0"/>
          </a:p>
        </p:txBody>
      </p:sp>
      <p:sp>
        <p:nvSpPr>
          <p:cNvPr id="6" name="Espace réservé du numéro de diapositive 5">
            <a:extLst>
              <a:ext uri="{FF2B5EF4-FFF2-40B4-BE49-F238E27FC236}">
                <a16:creationId xmlns:a16="http://schemas.microsoft.com/office/drawing/2014/main" id="{69B02093-0823-B6F6-8136-7943FBAB6306}"/>
              </a:ext>
            </a:extLst>
          </p:cNvPr>
          <p:cNvSpPr>
            <a:spLocks noGrp="1"/>
          </p:cNvSpPr>
          <p:nvPr>
            <p:ph type="sldNum" sz="quarter" idx="12"/>
          </p:nvPr>
        </p:nvSpPr>
        <p:spPr/>
        <p:txBody>
          <a:bodyPr/>
          <a:lstStyle/>
          <a:p>
            <a:fld id="{87E7843D-FF13-4365-9478-9625B70A2705}" type="slidenum">
              <a:rPr lang="en-US" smtClean="0"/>
              <a:t>4</a:t>
            </a:fld>
            <a:endParaRPr lang="en-US" dirty="0"/>
          </a:p>
        </p:txBody>
      </p:sp>
    </p:spTree>
    <p:extLst>
      <p:ext uri="{BB962C8B-B14F-4D97-AF65-F5344CB8AC3E}">
        <p14:creationId xmlns:p14="http://schemas.microsoft.com/office/powerpoint/2010/main" val="949670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40</a:t>
            </a:fld>
            <a:endParaRPr lang="en-US"/>
          </a:p>
        </p:txBody>
      </p:sp>
      <p:sp>
        <p:nvSpPr>
          <p:cNvPr id="7" name="Espace réservé du contenu 2">
            <a:extLst>
              <a:ext uri="{FF2B5EF4-FFF2-40B4-BE49-F238E27FC236}">
                <a16:creationId xmlns:a16="http://schemas.microsoft.com/office/drawing/2014/main" id="{49F8E9D7-7C48-3B16-03FE-2CCB2346DDB4}"/>
              </a:ext>
            </a:extLst>
          </p:cNvPr>
          <p:cNvSpPr>
            <a:spLocks noGrp="1"/>
          </p:cNvSpPr>
          <p:nvPr>
            <p:ph idx="1"/>
          </p:nvPr>
        </p:nvSpPr>
        <p:spPr>
          <a:xfrm>
            <a:off x="700635" y="2293125"/>
            <a:ext cx="11124911" cy="1234165"/>
          </a:xfrm>
        </p:spPr>
        <p:txBody>
          <a:bodyPr>
            <a:normAutofit lnSpcReduction="10000"/>
          </a:bodyPr>
          <a:lstStyle/>
          <a:p>
            <a:pPr marL="0" indent="0">
              <a:buNone/>
            </a:pPr>
            <a:r>
              <a:rPr lang="fr-FR" sz="2400" b="1" dirty="0"/>
              <a:t>Monte Carlo </a:t>
            </a:r>
            <a:r>
              <a:rPr lang="fr-FR" sz="2400" dirty="0"/>
              <a:t>ou</a:t>
            </a:r>
            <a:r>
              <a:rPr lang="fr-FR" sz="2400" b="1" dirty="0"/>
              <a:t> </a:t>
            </a:r>
            <a:r>
              <a:rPr lang="fr-FR" sz="2400" dirty="0"/>
              <a:t>recherche aléatoire des paramètres</a:t>
            </a:r>
          </a:p>
          <a:p>
            <a:pPr marL="0" indent="0">
              <a:buNone/>
            </a:pPr>
            <a:r>
              <a:rPr lang="fr-FR" dirty="0"/>
              <a:t>Une des rares méthodes à ne pas tomber dans un </a:t>
            </a:r>
            <a:r>
              <a:rPr lang="fr-FR" i="1" dirty="0"/>
              <a:t>minimum local</a:t>
            </a:r>
            <a:r>
              <a:rPr lang="fr-FR" dirty="0"/>
              <a:t>, mais assez lente lorsque l’espace des paramètres est grand</a:t>
            </a:r>
          </a:p>
          <a:p>
            <a:pPr marL="0" indent="0">
              <a:buNone/>
            </a:pPr>
            <a:endParaRPr lang="fr-FR" dirty="0"/>
          </a:p>
        </p:txBody>
      </p:sp>
      <p:grpSp>
        <p:nvGrpSpPr>
          <p:cNvPr id="8" name="Groupe 7">
            <a:extLst>
              <a:ext uri="{FF2B5EF4-FFF2-40B4-BE49-F238E27FC236}">
                <a16:creationId xmlns:a16="http://schemas.microsoft.com/office/drawing/2014/main" id="{A48F2004-E240-1600-8495-E2EC95829D3C}"/>
              </a:ext>
            </a:extLst>
          </p:cNvPr>
          <p:cNvGrpSpPr/>
          <p:nvPr/>
        </p:nvGrpSpPr>
        <p:grpSpPr>
          <a:xfrm>
            <a:off x="3658098" y="3367593"/>
            <a:ext cx="5914269" cy="2759754"/>
            <a:chOff x="2340146" y="3219507"/>
            <a:chExt cx="5914269" cy="2759754"/>
          </a:xfrm>
        </p:grpSpPr>
        <p:grpSp>
          <p:nvGrpSpPr>
            <p:cNvPr id="3" name="Groupe 2">
              <a:extLst>
                <a:ext uri="{FF2B5EF4-FFF2-40B4-BE49-F238E27FC236}">
                  <a16:creationId xmlns:a16="http://schemas.microsoft.com/office/drawing/2014/main" id="{C1B90023-724A-4C74-224C-7A3A8973676C}"/>
                </a:ext>
              </a:extLst>
            </p:cNvPr>
            <p:cNvGrpSpPr/>
            <p:nvPr/>
          </p:nvGrpSpPr>
          <p:grpSpPr>
            <a:xfrm>
              <a:off x="2635045" y="3555871"/>
              <a:ext cx="4468120" cy="2423390"/>
              <a:chOff x="2635045" y="3398554"/>
              <a:chExt cx="4468120" cy="2423390"/>
            </a:xfrm>
          </p:grpSpPr>
          <p:sp>
            <p:nvSpPr>
              <p:cNvPr id="11" name="Forme libre 10">
                <a:extLst>
                  <a:ext uri="{FF2B5EF4-FFF2-40B4-BE49-F238E27FC236}">
                    <a16:creationId xmlns:a16="http://schemas.microsoft.com/office/drawing/2014/main" id="{B1FCC420-79CD-D996-7DBB-70E858ABF172}"/>
                  </a:ext>
                </a:extLst>
              </p:cNvPr>
              <p:cNvSpPr/>
              <p:nvPr/>
            </p:nvSpPr>
            <p:spPr>
              <a:xfrm>
                <a:off x="2635045" y="3546038"/>
                <a:ext cx="4178710" cy="1539505"/>
              </a:xfrm>
              <a:custGeom>
                <a:avLst/>
                <a:gdLst>
                  <a:gd name="connsiteX0" fmla="*/ 0 w 5515897"/>
                  <a:gd name="connsiteY0" fmla="*/ 1366684 h 2512899"/>
                  <a:gd name="connsiteX1" fmla="*/ 1425678 w 5515897"/>
                  <a:gd name="connsiteY1" fmla="*/ 1986116 h 2512899"/>
                  <a:gd name="connsiteX2" fmla="*/ 2261419 w 5515897"/>
                  <a:gd name="connsiteY2" fmla="*/ 1327355 h 2512899"/>
                  <a:gd name="connsiteX3" fmla="*/ 3293807 w 5515897"/>
                  <a:gd name="connsiteY3" fmla="*/ 2487561 h 2512899"/>
                  <a:gd name="connsiteX4" fmla="*/ 5515897 w 5515897"/>
                  <a:gd name="connsiteY4" fmla="*/ 0 h 2512899"/>
                  <a:gd name="connsiteX0" fmla="*/ 0 w 5024284"/>
                  <a:gd name="connsiteY0" fmla="*/ 688258 h 1834473"/>
                  <a:gd name="connsiteX1" fmla="*/ 1425678 w 5024284"/>
                  <a:gd name="connsiteY1" fmla="*/ 1307690 h 1834473"/>
                  <a:gd name="connsiteX2" fmla="*/ 2261419 w 5024284"/>
                  <a:gd name="connsiteY2" fmla="*/ 648929 h 1834473"/>
                  <a:gd name="connsiteX3" fmla="*/ 3293807 w 5024284"/>
                  <a:gd name="connsiteY3" fmla="*/ 1809135 h 1834473"/>
                  <a:gd name="connsiteX4" fmla="*/ 5024284 w 5024284"/>
                  <a:gd name="connsiteY4" fmla="*/ 0 h 1834473"/>
                  <a:gd name="connsiteX0" fmla="*/ 0 w 4178710"/>
                  <a:gd name="connsiteY0" fmla="*/ 393290 h 1539505"/>
                  <a:gd name="connsiteX1" fmla="*/ 1425678 w 4178710"/>
                  <a:gd name="connsiteY1" fmla="*/ 1012722 h 1539505"/>
                  <a:gd name="connsiteX2" fmla="*/ 2261419 w 4178710"/>
                  <a:gd name="connsiteY2" fmla="*/ 353961 h 1539505"/>
                  <a:gd name="connsiteX3" fmla="*/ 3293807 w 4178710"/>
                  <a:gd name="connsiteY3" fmla="*/ 1514167 h 1539505"/>
                  <a:gd name="connsiteX4" fmla="*/ 4178710 w 4178710"/>
                  <a:gd name="connsiteY4" fmla="*/ 0 h 1539505"/>
                  <a:gd name="connsiteX0" fmla="*/ 0 w 4178710"/>
                  <a:gd name="connsiteY0" fmla="*/ 393290 h 1539505"/>
                  <a:gd name="connsiteX1" fmla="*/ 1425678 w 4178710"/>
                  <a:gd name="connsiteY1" fmla="*/ 1012722 h 1539505"/>
                  <a:gd name="connsiteX2" fmla="*/ 2261419 w 4178710"/>
                  <a:gd name="connsiteY2" fmla="*/ 353961 h 1539505"/>
                  <a:gd name="connsiteX3" fmla="*/ 3293807 w 4178710"/>
                  <a:gd name="connsiteY3" fmla="*/ 1514167 h 1539505"/>
                  <a:gd name="connsiteX4" fmla="*/ 4178710 w 4178710"/>
                  <a:gd name="connsiteY4" fmla="*/ 0 h 153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710" h="1539505">
                    <a:moveTo>
                      <a:pt x="0" y="393290"/>
                    </a:moveTo>
                    <a:cubicBezTo>
                      <a:pt x="524387" y="706283"/>
                      <a:pt x="1048775" y="1019277"/>
                      <a:pt x="1425678" y="1012722"/>
                    </a:cubicBezTo>
                    <a:cubicBezTo>
                      <a:pt x="1802581" y="1006167"/>
                      <a:pt x="1950064" y="270387"/>
                      <a:pt x="2261419" y="353961"/>
                    </a:cubicBezTo>
                    <a:cubicBezTo>
                      <a:pt x="2572774" y="437535"/>
                      <a:pt x="2751394" y="1735393"/>
                      <a:pt x="3293807" y="1514167"/>
                    </a:cubicBezTo>
                    <a:cubicBezTo>
                      <a:pt x="3836220" y="1292941"/>
                      <a:pt x="3692832" y="120445"/>
                      <a:pt x="417871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12">
                <a:extLst>
                  <a:ext uri="{FF2B5EF4-FFF2-40B4-BE49-F238E27FC236}">
                    <a16:creationId xmlns:a16="http://schemas.microsoft.com/office/drawing/2014/main" id="{00B60BDC-9C0B-F9E6-5D22-DEDE64078BC3}"/>
                  </a:ext>
                </a:extLst>
              </p:cNvPr>
              <p:cNvCxnSpPr>
                <a:cxnSpLocks/>
              </p:cNvCxnSpPr>
              <p:nvPr/>
            </p:nvCxnSpPr>
            <p:spPr>
              <a:xfrm>
                <a:off x="2635045" y="3398554"/>
                <a:ext cx="0" cy="19698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73B62EE-0353-9D74-8C22-A2372FBBB6E8}"/>
                  </a:ext>
                </a:extLst>
              </p:cNvPr>
              <p:cNvCxnSpPr>
                <a:cxnSpLocks/>
              </p:cNvCxnSpPr>
              <p:nvPr/>
            </p:nvCxnSpPr>
            <p:spPr>
              <a:xfrm flipH="1">
                <a:off x="2639389" y="5368414"/>
                <a:ext cx="4463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97B6DA8B-BC4D-D694-0799-84915CC9C4A8}"/>
                  </a:ext>
                </a:extLst>
              </p:cNvPr>
              <p:cNvSpPr txBox="1"/>
              <p:nvPr/>
            </p:nvSpPr>
            <p:spPr>
              <a:xfrm>
                <a:off x="3923071" y="4345858"/>
                <a:ext cx="300082"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x</a:t>
                </a:r>
              </a:p>
            </p:txBody>
          </p:sp>
          <p:sp>
            <p:nvSpPr>
              <p:cNvPr id="30" name="ZoneTexte 29">
                <a:extLst>
                  <a:ext uri="{FF2B5EF4-FFF2-40B4-BE49-F238E27FC236}">
                    <a16:creationId xmlns:a16="http://schemas.microsoft.com/office/drawing/2014/main" id="{14457D9E-892A-7AD8-DABF-DD795B5622D0}"/>
                  </a:ext>
                </a:extLst>
              </p:cNvPr>
              <p:cNvSpPr txBox="1"/>
              <p:nvPr/>
            </p:nvSpPr>
            <p:spPr>
              <a:xfrm>
                <a:off x="5688322" y="4870119"/>
                <a:ext cx="300082"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x</a:t>
                </a:r>
              </a:p>
            </p:txBody>
          </p:sp>
          <p:cxnSp>
            <p:nvCxnSpPr>
              <p:cNvPr id="34" name="Connecteur droit 33">
                <a:extLst>
                  <a:ext uri="{FF2B5EF4-FFF2-40B4-BE49-F238E27FC236}">
                    <a16:creationId xmlns:a16="http://schemas.microsoft.com/office/drawing/2014/main" id="{2F225116-735F-5926-5148-D221A9339941}"/>
                  </a:ext>
                </a:extLst>
              </p:cNvPr>
              <p:cNvCxnSpPr/>
              <p:nvPr/>
            </p:nvCxnSpPr>
            <p:spPr>
              <a:xfrm>
                <a:off x="5829443" y="5085543"/>
                <a:ext cx="0" cy="28287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ED6D827A-4E58-5F60-C16B-F867089CA94F}"/>
                  </a:ext>
                </a:extLst>
              </p:cNvPr>
              <p:cNvCxnSpPr>
                <a:cxnSpLocks/>
              </p:cNvCxnSpPr>
              <p:nvPr/>
            </p:nvCxnSpPr>
            <p:spPr>
              <a:xfrm>
                <a:off x="4073112" y="4573754"/>
                <a:ext cx="0" cy="7946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F62A4A01-8A58-9550-B020-04F0E9DD4BC8}"/>
                  </a:ext>
                </a:extLst>
              </p:cNvPr>
              <p:cNvSpPr txBox="1"/>
              <p:nvPr/>
            </p:nvSpPr>
            <p:spPr>
              <a:xfrm>
                <a:off x="5223444" y="5452612"/>
                <a:ext cx="1225015" cy="369332"/>
              </a:xfrm>
              <a:prstGeom prst="rect">
                <a:avLst/>
              </a:prstGeom>
              <a:noFill/>
            </p:spPr>
            <p:txBody>
              <a:bodyPr wrap="none" rtlCol="0">
                <a:spAutoFit/>
              </a:bodyPr>
              <a:lstStyle/>
              <a:p>
                <a:r>
                  <a:rPr lang="fr-FR" dirty="0"/>
                  <a:t>min global</a:t>
                </a:r>
              </a:p>
            </p:txBody>
          </p:sp>
          <p:sp>
            <p:nvSpPr>
              <p:cNvPr id="38" name="ZoneTexte 37">
                <a:extLst>
                  <a:ext uri="{FF2B5EF4-FFF2-40B4-BE49-F238E27FC236}">
                    <a16:creationId xmlns:a16="http://schemas.microsoft.com/office/drawing/2014/main" id="{FFD4DCF5-673F-0637-C8CF-C555F71BAD92}"/>
                  </a:ext>
                </a:extLst>
              </p:cNvPr>
              <p:cNvSpPr txBox="1"/>
              <p:nvPr/>
            </p:nvSpPr>
            <p:spPr>
              <a:xfrm>
                <a:off x="3516271" y="5452612"/>
                <a:ext cx="1127232" cy="369332"/>
              </a:xfrm>
              <a:prstGeom prst="rect">
                <a:avLst/>
              </a:prstGeom>
              <a:noFill/>
            </p:spPr>
            <p:txBody>
              <a:bodyPr wrap="none" rtlCol="0">
                <a:spAutoFit/>
              </a:bodyPr>
              <a:lstStyle/>
              <a:p>
                <a:r>
                  <a:rPr lang="fr-FR" dirty="0"/>
                  <a:t>min local</a:t>
                </a:r>
              </a:p>
            </p:txBody>
          </p:sp>
        </p:grpSp>
        <p:sp>
          <p:nvSpPr>
            <p:cNvPr id="4" name="ZoneTexte 3">
              <a:extLst>
                <a:ext uri="{FF2B5EF4-FFF2-40B4-BE49-F238E27FC236}">
                  <a16:creationId xmlns:a16="http://schemas.microsoft.com/office/drawing/2014/main" id="{6B3E213D-3955-55C8-1A15-30AD05E8FEBB}"/>
                </a:ext>
              </a:extLst>
            </p:cNvPr>
            <p:cNvSpPr txBox="1"/>
            <p:nvPr/>
          </p:nvSpPr>
          <p:spPr>
            <a:xfrm>
              <a:off x="7080696" y="5292020"/>
              <a:ext cx="1173719" cy="369332"/>
            </a:xfrm>
            <a:prstGeom prst="rect">
              <a:avLst/>
            </a:prstGeom>
            <a:noFill/>
          </p:spPr>
          <p:txBody>
            <a:bodyPr wrap="none" rtlCol="0">
              <a:spAutoFit/>
            </a:bodyPr>
            <a:lstStyle/>
            <a:p>
              <a:r>
                <a:rPr lang="fr-FR" dirty="0"/>
                <a:t>paramètre</a:t>
              </a:r>
            </a:p>
          </p:txBody>
        </p:sp>
        <p:sp>
          <p:nvSpPr>
            <p:cNvPr id="5" name="ZoneTexte 4">
              <a:extLst>
                <a:ext uri="{FF2B5EF4-FFF2-40B4-BE49-F238E27FC236}">
                  <a16:creationId xmlns:a16="http://schemas.microsoft.com/office/drawing/2014/main" id="{BA2EE9A6-93B4-9738-5405-C5A132BC3592}"/>
                </a:ext>
              </a:extLst>
            </p:cNvPr>
            <p:cNvSpPr txBox="1"/>
            <p:nvPr/>
          </p:nvSpPr>
          <p:spPr>
            <a:xfrm>
              <a:off x="2340146" y="3219507"/>
              <a:ext cx="609462" cy="369332"/>
            </a:xfrm>
            <a:prstGeom prst="rect">
              <a:avLst/>
            </a:prstGeom>
            <a:noFill/>
          </p:spPr>
          <p:txBody>
            <a:bodyPr wrap="none" rtlCol="0">
              <a:spAutoFit/>
            </a:bodyPr>
            <a:lstStyle/>
            <a:p>
              <a:r>
                <a:rPr lang="fr-FR" dirty="0"/>
                <a:t>coût</a:t>
              </a:r>
            </a:p>
          </p:txBody>
        </p:sp>
      </p:grpSp>
    </p:spTree>
    <p:extLst>
      <p:ext uri="{BB962C8B-B14F-4D97-AF65-F5344CB8AC3E}">
        <p14:creationId xmlns:p14="http://schemas.microsoft.com/office/powerpoint/2010/main" val="3146573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41</a:t>
            </a:fld>
            <a:endParaRPr lang="en-US"/>
          </a:p>
        </p:txBody>
      </p:sp>
      <mc:AlternateContent xmlns:mc="http://schemas.openxmlformats.org/markup-compatibility/2006">
        <mc:Choice xmlns:a14="http://schemas.microsoft.com/office/drawing/2010/main" Requires="a14">
          <p:sp>
            <p:nvSpPr>
              <p:cNvPr id="7" name="Espace réservé du contenu 2">
                <a:extLst>
                  <a:ext uri="{FF2B5EF4-FFF2-40B4-BE49-F238E27FC236}">
                    <a16:creationId xmlns:a16="http://schemas.microsoft.com/office/drawing/2014/main" id="{49F8E9D7-7C48-3B16-03FE-2CCB2346DDB4}"/>
                  </a:ext>
                </a:extLst>
              </p:cNvPr>
              <p:cNvSpPr>
                <a:spLocks noGrp="1"/>
              </p:cNvSpPr>
              <p:nvPr>
                <p:ph idx="1"/>
              </p:nvPr>
            </p:nvSpPr>
            <p:spPr>
              <a:xfrm>
                <a:off x="700636" y="2293126"/>
                <a:ext cx="10890730" cy="3642778"/>
              </a:xfrm>
            </p:spPr>
            <p:txBody>
              <a:bodyPr>
                <a:normAutofit fontScale="92500" lnSpcReduction="20000"/>
              </a:bodyPr>
              <a:lstStyle/>
              <a:p>
                <a:pPr marL="0" indent="0">
                  <a:buNone/>
                </a:pPr>
                <a:r>
                  <a:rPr lang="fr-FR" sz="2400" b="1" dirty="0"/>
                  <a:t>Monte Carlo ou </a:t>
                </a:r>
                <a:r>
                  <a:rPr lang="fr-FR" dirty="0"/>
                  <a:t>recherche aléatoire des paramètres</a:t>
                </a:r>
              </a:p>
              <a:p>
                <a:pPr marL="0" indent="0">
                  <a:lnSpc>
                    <a:spcPct val="100000"/>
                  </a:lnSpc>
                  <a:spcBef>
                    <a:spcPts val="0"/>
                  </a:spcBef>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cout = 1e9</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theta = 0</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k = 0</a:t>
                </a:r>
              </a:p>
              <a:p>
                <a:pPr marL="0" indent="0">
                  <a:lnSpc>
                    <a:spcPct val="100000"/>
                  </a:lnSpc>
                  <a:spcBef>
                    <a:spcPts val="0"/>
                  </a:spcBef>
                  <a:buNone/>
                </a:pPr>
                <a:r>
                  <a:rPr lang="fr-FR" sz="1400" b="1" dirty="0">
                    <a:latin typeface="Courier New" panose="02070309020205020404" pitchFamily="49" charset="0"/>
                    <a:cs typeface="Courier New" panose="02070309020205020404" pitchFamily="49" charset="0"/>
                  </a:rPr>
                  <a:t>Boucle</a:t>
                </a:r>
                <a:r>
                  <a:rPr lang="fr-FR" sz="1400" dirty="0">
                    <a:latin typeface="Courier New" panose="02070309020205020404" pitchFamily="49" charset="0"/>
                    <a:cs typeface="Courier New" panose="02070309020205020404" pitchFamily="49" charset="0"/>
                  </a:rPr>
                  <a:t> de 1 à n</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a:t>
                </a:r>
                <a14:m>
                  <m:oMath xmlns:m="http://schemas.openxmlformats.org/officeDocument/2006/math">
                    <m:r>
                      <a:rPr lang="fr-FR" sz="1400" b="0" i="1" smtClean="0">
                        <a:latin typeface="Cambria Math" panose="02040503050406030204" pitchFamily="18" charset="0"/>
                        <a:cs typeface="Courier New" panose="02070309020205020404" pitchFamily="49" charset="0"/>
                      </a:rPr>
                      <m:t>𝜃</m:t>
                    </m:r>
                  </m:oMath>
                </a14:m>
                <a:r>
                  <a:rPr lang="fr-FR" sz="1400" dirty="0">
                    <a:latin typeface="Courier New" panose="02070309020205020404" pitchFamily="49" charset="0"/>
                    <a:cs typeface="Courier New" panose="02070309020205020404" pitchFamily="49" charset="0"/>
                  </a:rPr>
                  <a:t> = random() * 180</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a:t>
                </a:r>
                <a14:m>
                  <m:oMath xmlns:m="http://schemas.openxmlformats.org/officeDocument/2006/math">
                    <m:r>
                      <a:rPr lang="fr-FR" sz="1400" b="0" i="1" dirty="0" smtClean="0">
                        <a:latin typeface="Cambria Math" panose="02040503050406030204" pitchFamily="18" charset="0"/>
                        <a:cs typeface="Courier New" panose="02070309020205020404" pitchFamily="49" charset="0"/>
                      </a:rPr>
                      <m:t>𝐾</m:t>
                    </m:r>
                  </m:oMath>
                </a14:m>
                <a:r>
                  <a:rPr lang="fr-FR" sz="1400" dirty="0">
                    <a:latin typeface="Courier New" panose="02070309020205020404" pitchFamily="49" charset="0"/>
                    <a:cs typeface="Courier New" panose="02070309020205020404" pitchFamily="49" charset="0"/>
                  </a:rPr>
                  <a:t> = random() * 1</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c = 0</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Pour</a:t>
                </a:r>
                <a:r>
                  <a:rPr lang="fr-FR" sz="1400" dirty="0">
                    <a:latin typeface="Courier New" panose="02070309020205020404" pitchFamily="49" charset="0"/>
                    <a:cs typeface="Courier New" panose="02070309020205020404" pitchFamily="49" charset="0"/>
                  </a:rPr>
                  <a:t> chaque fracture f</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c = c + calculCout( f, tenseur(</a:t>
                </a:r>
                <a14:m>
                  <m:oMath xmlns:m="http://schemas.openxmlformats.org/officeDocument/2006/math">
                    <m:r>
                      <a:rPr lang="fr-FR" sz="1400" b="0" i="1" smtClean="0">
                        <a:latin typeface="Cambria Math" panose="02040503050406030204" pitchFamily="18" charset="0"/>
                        <a:cs typeface="Courier New" panose="02070309020205020404" pitchFamily="49" charset="0"/>
                      </a:rPr>
                      <m:t>𝜃</m:t>
                    </m:r>
                  </m:oMath>
                </a14:m>
                <a:r>
                  <a:rPr lang="fr-FR" sz="1400" dirty="0">
                    <a:latin typeface="Courier New" panose="02070309020205020404" pitchFamily="49" charset="0"/>
                    <a:cs typeface="Courier New" panose="02070309020205020404" pitchFamily="49" charset="0"/>
                  </a:rPr>
                  <a:t>,</a:t>
                </a:r>
                <a14:m>
                  <m:oMath xmlns:m="http://schemas.openxmlformats.org/officeDocument/2006/math">
                    <m:r>
                      <a:rPr lang="fr-FR" sz="1400" b="0" i="1" smtClean="0">
                        <a:latin typeface="Cambria Math" panose="02040503050406030204" pitchFamily="18" charset="0"/>
                        <a:cs typeface="Courier New" panose="02070309020205020404" pitchFamily="49" charset="0"/>
                      </a:rPr>
                      <m:t>𝐾</m:t>
                    </m:r>
                  </m:oMath>
                </a14:m>
                <a:r>
                  <a:rPr lang="fr-FR" sz="14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Fin</a:t>
                </a:r>
                <a:r>
                  <a:rPr lang="fr-FR" sz="1400" dirty="0">
                    <a:latin typeface="Courier New" panose="02070309020205020404" pitchFamily="49" charset="0"/>
                    <a:cs typeface="Courier New" panose="02070309020205020404" pitchFamily="49" charset="0"/>
                  </a:rPr>
                  <a:t> de boucle</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c = c / (nombre de fractures)</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Si</a:t>
                </a:r>
                <a:r>
                  <a:rPr lang="fr-FR" sz="1400" dirty="0">
                    <a:latin typeface="Courier New" panose="02070309020205020404" pitchFamily="49" charset="0"/>
                    <a:cs typeface="Courier New" panose="02070309020205020404" pitchFamily="49" charset="0"/>
                  </a:rPr>
                  <a:t> c &lt; cout alors</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cout = c</a:t>
                </a: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theta = </a:t>
                </a:r>
                <a14:m>
                  <m:oMath xmlns:m="http://schemas.openxmlformats.org/officeDocument/2006/math">
                    <m:r>
                      <a:rPr lang="fr-FR" sz="1400" b="0" i="1" smtClean="0">
                        <a:latin typeface="Cambria Math" panose="02040503050406030204" pitchFamily="18" charset="0"/>
                        <a:cs typeface="Courier New" panose="02070309020205020404" pitchFamily="49" charset="0"/>
                      </a:rPr>
                      <m:t>𝜃</m:t>
                    </m:r>
                  </m:oMath>
                </a14:m>
                <a:endParaRPr lang="fr-FR"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k = </a:t>
                </a:r>
                <a14:m>
                  <m:oMath xmlns:m="http://schemas.openxmlformats.org/officeDocument/2006/math">
                    <m:r>
                      <a:rPr lang="fr-FR" sz="1400" b="0" i="1" dirty="0" smtClean="0">
                        <a:latin typeface="Cambria Math" panose="02040503050406030204" pitchFamily="18" charset="0"/>
                        <a:cs typeface="Courier New" panose="02070309020205020404" pitchFamily="49" charset="0"/>
                      </a:rPr>
                      <m:t>𝐾</m:t>
                    </m:r>
                  </m:oMath>
                </a14:m>
                <a:endParaRPr lang="fr-FR"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Fin</a:t>
                </a:r>
                <a:r>
                  <a:rPr lang="fr-FR" sz="1400" dirty="0">
                    <a:latin typeface="Courier New" panose="02070309020205020404" pitchFamily="49" charset="0"/>
                    <a:cs typeface="Courier New" panose="02070309020205020404" pitchFamily="49" charset="0"/>
                  </a:rPr>
                  <a:t> de test</a:t>
                </a:r>
              </a:p>
              <a:p>
                <a:pPr marL="0" indent="0">
                  <a:spcBef>
                    <a:spcPts val="0"/>
                  </a:spcBef>
                  <a:buNone/>
                </a:pPr>
                <a:r>
                  <a:rPr lang="fr-FR" sz="1400" b="1" dirty="0">
                    <a:latin typeface="Courier New" panose="02070309020205020404" pitchFamily="49" charset="0"/>
                    <a:cs typeface="Courier New" panose="02070309020205020404" pitchFamily="49" charset="0"/>
                  </a:rPr>
                  <a:t>Fin</a:t>
                </a:r>
                <a:r>
                  <a:rPr lang="fr-FR" sz="1400" dirty="0">
                    <a:latin typeface="Courier New" panose="02070309020205020404" pitchFamily="49" charset="0"/>
                    <a:cs typeface="Courier New" panose="02070309020205020404" pitchFamily="49" charset="0"/>
                  </a:rPr>
                  <a:t> de boucle</a:t>
                </a:r>
              </a:p>
              <a:p>
                <a:pPr marL="0" indent="0">
                  <a:spcBef>
                    <a:spcPts val="0"/>
                  </a:spcBef>
                  <a:buNone/>
                </a:pPr>
                <a:r>
                  <a:rPr lang="fr-FR" sz="1400" b="1" dirty="0">
                    <a:latin typeface="Courier New" panose="02070309020205020404" pitchFamily="49" charset="0"/>
                    <a:cs typeface="Courier New" panose="02070309020205020404" pitchFamily="49" charset="0"/>
                  </a:rPr>
                  <a:t>Afficher </a:t>
                </a:r>
                <a:r>
                  <a:rPr lang="fr-FR" sz="1400" dirty="0">
                    <a:latin typeface="Courier New" panose="02070309020205020404" pitchFamily="49" charset="0"/>
                    <a:cs typeface="Courier New" panose="02070309020205020404" pitchFamily="49" charset="0"/>
                  </a:rPr>
                  <a:t>meilleur résultat (theta, k)</a:t>
                </a:r>
              </a:p>
            </p:txBody>
          </p:sp>
        </mc:Choice>
        <mc:Fallback>
          <p:sp>
            <p:nvSpPr>
              <p:cNvPr id="7" name="Espace réservé du contenu 2">
                <a:extLst>
                  <a:ext uri="{FF2B5EF4-FFF2-40B4-BE49-F238E27FC236}">
                    <a16:creationId xmlns:a16="http://schemas.microsoft.com/office/drawing/2014/main" id="{49F8E9D7-7C48-3B16-03FE-2CCB2346DDB4}"/>
                  </a:ext>
                </a:extLst>
              </p:cNvPr>
              <p:cNvSpPr>
                <a:spLocks noGrp="1" noRot="1" noChangeAspect="1" noMove="1" noResize="1" noEditPoints="1" noAdjustHandles="1" noChangeArrowheads="1" noChangeShapeType="1" noTextEdit="1"/>
              </p:cNvSpPr>
              <p:nvPr>
                <p:ph idx="1"/>
              </p:nvPr>
            </p:nvSpPr>
            <p:spPr>
              <a:xfrm>
                <a:off x="700636" y="2293126"/>
                <a:ext cx="10890730" cy="3642778"/>
              </a:xfrm>
              <a:blipFill>
                <a:blip r:embed="rId2"/>
                <a:stretch>
                  <a:fillRect l="-816" t="-1736"/>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1" name="ZoneTexte 30">
                <a:extLst>
                  <a:ext uri="{FF2B5EF4-FFF2-40B4-BE49-F238E27FC236}">
                    <a16:creationId xmlns:a16="http://schemas.microsoft.com/office/drawing/2014/main" id="{543E22E3-7340-C31B-A892-90E349AFF36C}"/>
                  </a:ext>
                </a:extLst>
              </p:cNvPr>
              <p:cNvSpPr txBox="1"/>
              <p:nvPr/>
            </p:nvSpPr>
            <p:spPr>
              <a:xfrm>
                <a:off x="7344688" y="1530353"/>
                <a:ext cx="4493958" cy="1169551"/>
              </a:xfrm>
              <a:prstGeom prst="rect">
                <a:avLst/>
              </a:prstGeom>
              <a:noFill/>
            </p:spPr>
            <p:txBody>
              <a:bodyPr wrap="square" rtlCol="0">
                <a:spAutoFit/>
              </a:bodyPr>
              <a:lstStyle/>
              <a:p>
                <a:pPr marL="342900" indent="-342900">
                  <a:buFont typeface="+mj-lt"/>
                  <a:buAutoNum type="arabicPeriod"/>
                </a:pPr>
                <a:r>
                  <a:rPr lang="fr-FR" sz="1400" dirty="0"/>
                  <a:t>On tire aléatoirement </a:t>
                </a:r>
                <a14:m>
                  <m:oMath xmlns:m="http://schemas.openxmlformats.org/officeDocument/2006/math">
                    <m:r>
                      <a:rPr lang="fr-FR" sz="1400" i="1" dirty="0" smtClean="0">
                        <a:latin typeface="Cambria Math" panose="02040503050406030204" pitchFamily="18" charset="0"/>
                      </a:rPr>
                      <m:t>𝑛</m:t>
                    </m:r>
                  </m:oMath>
                </a14:m>
                <a:r>
                  <a:rPr lang="fr-FR" sz="1400" dirty="0"/>
                  <a:t> possibilités dans cet espace de paramètres</a:t>
                </a:r>
              </a:p>
              <a:p>
                <a:pPr marL="342900" indent="-342900">
                  <a:buFont typeface="+mj-lt"/>
                  <a:buAutoNum type="arabicPeriod"/>
                </a:pPr>
                <a:r>
                  <a:rPr lang="fr-FR" sz="1400" dirty="0"/>
                  <a:t>Pour chaque possibilité, on calcule le coût moyen associé</a:t>
                </a:r>
              </a:p>
              <a:p>
                <a:pPr marL="342900" indent="-342900">
                  <a:buFont typeface="+mj-lt"/>
                  <a:buAutoNum type="arabicPeriod"/>
                </a:pPr>
                <a:r>
                  <a:rPr lang="fr-FR" sz="1400" dirty="0"/>
                  <a:t>On retient la meilleur possibilité (coût le plus bas)</a:t>
                </a:r>
              </a:p>
            </p:txBody>
          </p:sp>
        </mc:Choice>
        <mc:Fallback>
          <p:sp>
            <p:nvSpPr>
              <p:cNvPr id="31" name="ZoneTexte 30">
                <a:extLst>
                  <a:ext uri="{FF2B5EF4-FFF2-40B4-BE49-F238E27FC236}">
                    <a16:creationId xmlns:a16="http://schemas.microsoft.com/office/drawing/2014/main" id="{543E22E3-7340-C31B-A892-90E349AFF36C}"/>
                  </a:ext>
                </a:extLst>
              </p:cNvPr>
              <p:cNvSpPr txBox="1">
                <a:spLocks noRot="1" noChangeAspect="1" noMove="1" noResize="1" noEditPoints="1" noAdjustHandles="1" noChangeArrowheads="1" noChangeShapeType="1" noTextEdit="1"/>
              </p:cNvSpPr>
              <p:nvPr/>
            </p:nvSpPr>
            <p:spPr>
              <a:xfrm>
                <a:off x="7344688" y="1530353"/>
                <a:ext cx="4493958" cy="1169551"/>
              </a:xfrm>
              <a:prstGeom prst="rect">
                <a:avLst/>
              </a:prstGeom>
              <a:blipFill>
                <a:blip r:embed="rId3"/>
                <a:stretch>
                  <a:fillRect l="-282" t="-1075" b="-4301"/>
                </a:stretch>
              </a:blipFill>
            </p:spPr>
            <p:txBody>
              <a:bodyPr/>
              <a:lstStyle/>
              <a:p>
                <a:r>
                  <a:rPr lang="fr-FR">
                    <a:noFill/>
                  </a:rPr>
                  <a:t> </a:t>
                </a:r>
              </a:p>
            </p:txBody>
          </p:sp>
        </mc:Fallback>
      </mc:AlternateContent>
      <p:grpSp>
        <p:nvGrpSpPr>
          <p:cNvPr id="45" name="Groupe 44">
            <a:extLst>
              <a:ext uri="{FF2B5EF4-FFF2-40B4-BE49-F238E27FC236}">
                <a16:creationId xmlns:a16="http://schemas.microsoft.com/office/drawing/2014/main" id="{71FDBCE9-FD05-4C60-BAEE-56AD45A42F18}"/>
              </a:ext>
            </a:extLst>
          </p:cNvPr>
          <p:cNvGrpSpPr/>
          <p:nvPr/>
        </p:nvGrpSpPr>
        <p:grpSpPr>
          <a:xfrm>
            <a:off x="6549517" y="1982787"/>
            <a:ext cx="4646669" cy="4066080"/>
            <a:chOff x="7001801" y="1923795"/>
            <a:chExt cx="4646669" cy="4066080"/>
          </a:xfrm>
        </p:grpSpPr>
        <p:cxnSp>
          <p:nvCxnSpPr>
            <p:cNvPr id="5" name="Connecteur droit 4">
              <a:extLst>
                <a:ext uri="{FF2B5EF4-FFF2-40B4-BE49-F238E27FC236}">
                  <a16:creationId xmlns:a16="http://schemas.microsoft.com/office/drawing/2014/main" id="{01AF6858-DEAE-A891-222B-72F852207D9E}"/>
                </a:ext>
              </a:extLst>
            </p:cNvPr>
            <p:cNvCxnSpPr/>
            <p:nvPr/>
          </p:nvCxnSpPr>
          <p:spPr>
            <a:xfrm>
              <a:off x="7551174" y="2293126"/>
              <a:ext cx="0" cy="3419416"/>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F2333E82-078D-B769-BCCA-FBF56FED8EFF}"/>
                </a:ext>
              </a:extLst>
            </p:cNvPr>
            <p:cNvCxnSpPr>
              <a:cxnSpLocks/>
            </p:cNvCxnSpPr>
            <p:nvPr/>
          </p:nvCxnSpPr>
          <p:spPr>
            <a:xfrm>
              <a:off x="7551174" y="5712542"/>
              <a:ext cx="3746091"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ZoneTexte 13">
                  <a:extLst>
                    <a:ext uri="{FF2B5EF4-FFF2-40B4-BE49-F238E27FC236}">
                      <a16:creationId xmlns:a16="http://schemas.microsoft.com/office/drawing/2014/main" id="{C4A4E514-B617-3621-042B-EBFAC430F468}"/>
                    </a:ext>
                  </a:extLst>
                </p:cNvPr>
                <p:cNvSpPr txBox="1"/>
                <p:nvPr/>
              </p:nvSpPr>
              <p:spPr>
                <a:xfrm>
                  <a:off x="7354533" y="1923795"/>
                  <a:ext cx="393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cs typeface="Courier New" panose="02070309020205020404" pitchFamily="49" charset="0"/>
                          </a:rPr>
                          <m:t>𝜃</m:t>
                        </m:r>
                      </m:oMath>
                    </m:oMathPara>
                  </a14:m>
                  <a:endParaRPr lang="fr-FR" dirty="0"/>
                </a:p>
              </p:txBody>
            </p:sp>
          </mc:Choice>
          <mc:Fallback>
            <p:sp>
              <p:nvSpPr>
                <p:cNvPr id="14" name="ZoneTexte 13">
                  <a:extLst>
                    <a:ext uri="{FF2B5EF4-FFF2-40B4-BE49-F238E27FC236}">
                      <a16:creationId xmlns:a16="http://schemas.microsoft.com/office/drawing/2014/main" id="{C4A4E514-B617-3621-042B-EBFAC430F468}"/>
                    </a:ext>
                  </a:extLst>
                </p:cNvPr>
                <p:cNvSpPr txBox="1">
                  <a:spLocks noRot="1" noChangeAspect="1" noMove="1" noResize="1" noEditPoints="1" noAdjustHandles="1" noChangeArrowheads="1" noChangeShapeType="1" noTextEdit="1"/>
                </p:cNvSpPr>
                <p:nvPr/>
              </p:nvSpPr>
              <p:spPr>
                <a:xfrm>
                  <a:off x="7354533" y="1923795"/>
                  <a:ext cx="393281" cy="369332"/>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ZoneTexte 15">
                  <a:extLst>
                    <a:ext uri="{FF2B5EF4-FFF2-40B4-BE49-F238E27FC236}">
                      <a16:creationId xmlns:a16="http://schemas.microsoft.com/office/drawing/2014/main" id="{63063945-B8A2-3A55-6ED5-5ED8C09371EE}"/>
                    </a:ext>
                  </a:extLst>
                </p:cNvPr>
                <p:cNvSpPr txBox="1"/>
                <p:nvPr/>
              </p:nvSpPr>
              <p:spPr>
                <a:xfrm>
                  <a:off x="11255189" y="5527876"/>
                  <a:ext cx="393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cs typeface="Courier New" panose="02070309020205020404" pitchFamily="49" charset="0"/>
                          </a:rPr>
                          <m:t>𝑘</m:t>
                        </m:r>
                      </m:oMath>
                    </m:oMathPara>
                  </a14:m>
                  <a:endParaRPr lang="fr-FR" dirty="0"/>
                </a:p>
              </p:txBody>
            </p:sp>
          </mc:Choice>
          <mc:Fallback>
            <p:sp>
              <p:nvSpPr>
                <p:cNvPr id="16" name="ZoneTexte 15">
                  <a:extLst>
                    <a:ext uri="{FF2B5EF4-FFF2-40B4-BE49-F238E27FC236}">
                      <a16:creationId xmlns:a16="http://schemas.microsoft.com/office/drawing/2014/main" id="{63063945-B8A2-3A55-6ED5-5ED8C09371EE}"/>
                    </a:ext>
                  </a:extLst>
                </p:cNvPr>
                <p:cNvSpPr txBox="1">
                  <a:spLocks noRot="1" noChangeAspect="1" noMove="1" noResize="1" noEditPoints="1" noAdjustHandles="1" noChangeArrowheads="1" noChangeShapeType="1" noTextEdit="1"/>
                </p:cNvSpPr>
                <p:nvPr/>
              </p:nvSpPr>
              <p:spPr>
                <a:xfrm>
                  <a:off x="11255189" y="5527876"/>
                  <a:ext cx="393281" cy="369332"/>
                </a:xfrm>
                <a:prstGeom prst="rect">
                  <a:avLst/>
                </a:prstGeom>
                <a:blipFill>
                  <a:blip r:embed="rId5"/>
                  <a:stretch>
                    <a:fillRect/>
                  </a:stretch>
                </a:blipFill>
              </p:spPr>
              <p:txBody>
                <a:bodyPr/>
                <a:lstStyle/>
                <a:p>
                  <a:r>
                    <a:rPr lang="fr-FR">
                      <a:noFill/>
                    </a:rPr>
                    <a:t> </a:t>
                  </a:r>
                </a:p>
              </p:txBody>
            </p:sp>
          </mc:Fallback>
        </mc:AlternateContent>
        <p:sp>
          <p:nvSpPr>
            <p:cNvPr id="17" name="Ellipse 16">
              <a:extLst>
                <a:ext uri="{FF2B5EF4-FFF2-40B4-BE49-F238E27FC236}">
                  <a16:creationId xmlns:a16="http://schemas.microsoft.com/office/drawing/2014/main" id="{D4C0DD34-4AEA-8BE8-93BB-07DB1BC3F8ED}"/>
                </a:ext>
              </a:extLst>
            </p:cNvPr>
            <p:cNvSpPr/>
            <p:nvPr/>
          </p:nvSpPr>
          <p:spPr>
            <a:xfrm>
              <a:off x="8249265" y="3333139"/>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050EC0E-063C-D9E6-F471-B0A3D9FA5F44}"/>
                </a:ext>
              </a:extLst>
            </p:cNvPr>
            <p:cNvSpPr/>
            <p:nvPr/>
          </p:nvSpPr>
          <p:spPr>
            <a:xfrm>
              <a:off x="7887930" y="3451128"/>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3CF4FEC9-3C6A-31BF-AA7D-BE67B75A6801}"/>
                </a:ext>
              </a:extLst>
            </p:cNvPr>
            <p:cNvSpPr/>
            <p:nvPr/>
          </p:nvSpPr>
          <p:spPr>
            <a:xfrm>
              <a:off x="9630697" y="3480624"/>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25BE9452-44EE-3659-4B16-8F6A0C09494F}"/>
                </a:ext>
              </a:extLst>
            </p:cNvPr>
            <p:cNvSpPr/>
            <p:nvPr/>
          </p:nvSpPr>
          <p:spPr>
            <a:xfrm>
              <a:off x="8342672" y="3978253"/>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0B71E0C7-300A-94B2-2856-2238DA73DD7C}"/>
                </a:ext>
              </a:extLst>
            </p:cNvPr>
            <p:cNvSpPr/>
            <p:nvPr/>
          </p:nvSpPr>
          <p:spPr>
            <a:xfrm>
              <a:off x="9257072" y="4879259"/>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84B0FAC6-4250-C19A-718D-3E76DCA686E6}"/>
                </a:ext>
              </a:extLst>
            </p:cNvPr>
            <p:cNvSpPr/>
            <p:nvPr/>
          </p:nvSpPr>
          <p:spPr>
            <a:xfrm>
              <a:off x="10643422" y="5277144"/>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6C37845B-9F1A-6570-88C7-2254537DC7A7}"/>
                </a:ext>
              </a:extLst>
            </p:cNvPr>
            <p:cNvSpPr/>
            <p:nvPr/>
          </p:nvSpPr>
          <p:spPr>
            <a:xfrm>
              <a:off x="8691716" y="5600545"/>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63CAC4C6-743E-BDC0-82B3-AD3AAD1926A0}"/>
                </a:ext>
              </a:extLst>
            </p:cNvPr>
            <p:cNvSpPr/>
            <p:nvPr/>
          </p:nvSpPr>
          <p:spPr>
            <a:xfrm>
              <a:off x="8551607" y="4085018"/>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D7EB07AF-55E5-0D05-991C-2E3099FB77B9}"/>
                </a:ext>
              </a:extLst>
            </p:cNvPr>
            <p:cNvSpPr/>
            <p:nvPr/>
          </p:nvSpPr>
          <p:spPr>
            <a:xfrm>
              <a:off x="10761695" y="5413830"/>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17831FBE-4CA6-6940-7D9A-D8E7699CD4C2}"/>
                </a:ext>
              </a:extLst>
            </p:cNvPr>
            <p:cNvSpPr/>
            <p:nvPr/>
          </p:nvSpPr>
          <p:spPr>
            <a:xfrm>
              <a:off x="9620865" y="4144297"/>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2A74235E-BD96-53B2-4284-364E0C1BE4BD}"/>
                </a:ext>
              </a:extLst>
            </p:cNvPr>
            <p:cNvSpPr/>
            <p:nvPr/>
          </p:nvSpPr>
          <p:spPr>
            <a:xfrm>
              <a:off x="7956755" y="4640827"/>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4180D850-456E-50F7-694C-1DFAD9C24977}"/>
                </a:ext>
              </a:extLst>
            </p:cNvPr>
            <p:cNvSpPr/>
            <p:nvPr/>
          </p:nvSpPr>
          <p:spPr>
            <a:xfrm>
              <a:off x="10722078" y="3807297"/>
              <a:ext cx="58993" cy="589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32" name="ZoneTexte 31">
                  <a:extLst>
                    <a:ext uri="{FF2B5EF4-FFF2-40B4-BE49-F238E27FC236}">
                      <a16:creationId xmlns:a16="http://schemas.microsoft.com/office/drawing/2014/main" id="{F7B92873-70CC-E3B8-3A03-F1F4817724FB}"/>
                    </a:ext>
                  </a:extLst>
                </p:cNvPr>
                <p:cNvSpPr txBox="1"/>
                <p:nvPr/>
              </p:nvSpPr>
              <p:spPr>
                <a:xfrm>
                  <a:off x="7001801" y="2529100"/>
                  <a:ext cx="59853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cs typeface="Courier New" panose="02070309020205020404" pitchFamily="49" charset="0"/>
                          </a:rPr>
                          <m:t>180°</m:t>
                        </m:r>
                      </m:oMath>
                    </m:oMathPara>
                  </a14:m>
                  <a:endParaRPr lang="fr-FR" sz="1400" dirty="0"/>
                </a:p>
              </p:txBody>
            </p:sp>
          </mc:Choice>
          <mc:Fallback>
            <p:sp>
              <p:nvSpPr>
                <p:cNvPr id="32" name="ZoneTexte 31">
                  <a:extLst>
                    <a:ext uri="{FF2B5EF4-FFF2-40B4-BE49-F238E27FC236}">
                      <a16:creationId xmlns:a16="http://schemas.microsoft.com/office/drawing/2014/main" id="{F7B92873-70CC-E3B8-3A03-F1F4817724FB}"/>
                    </a:ext>
                  </a:extLst>
                </p:cNvPr>
                <p:cNvSpPr txBox="1">
                  <a:spLocks noRot="1" noChangeAspect="1" noMove="1" noResize="1" noEditPoints="1" noAdjustHandles="1" noChangeArrowheads="1" noChangeShapeType="1" noTextEdit="1"/>
                </p:cNvSpPr>
                <p:nvPr/>
              </p:nvSpPr>
              <p:spPr>
                <a:xfrm>
                  <a:off x="7001801" y="2529100"/>
                  <a:ext cx="598530" cy="307777"/>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3" name="ZoneTexte 32">
                  <a:extLst>
                    <a:ext uri="{FF2B5EF4-FFF2-40B4-BE49-F238E27FC236}">
                      <a16:creationId xmlns:a16="http://schemas.microsoft.com/office/drawing/2014/main" id="{200D0E69-460E-CB32-F7C5-38AFC8E963F0}"/>
                    </a:ext>
                  </a:extLst>
                </p:cNvPr>
                <p:cNvSpPr txBox="1"/>
                <p:nvPr/>
              </p:nvSpPr>
              <p:spPr>
                <a:xfrm>
                  <a:off x="7104428" y="5528070"/>
                  <a:ext cx="59853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cs typeface="Courier New" panose="02070309020205020404" pitchFamily="49" charset="0"/>
                          </a:rPr>
                          <m:t>0°</m:t>
                        </m:r>
                      </m:oMath>
                    </m:oMathPara>
                  </a14:m>
                  <a:endParaRPr lang="fr-FR" sz="1400" dirty="0"/>
                </a:p>
              </p:txBody>
            </p:sp>
          </mc:Choice>
          <mc:Fallback>
            <p:sp>
              <p:nvSpPr>
                <p:cNvPr id="33" name="ZoneTexte 32">
                  <a:extLst>
                    <a:ext uri="{FF2B5EF4-FFF2-40B4-BE49-F238E27FC236}">
                      <a16:creationId xmlns:a16="http://schemas.microsoft.com/office/drawing/2014/main" id="{200D0E69-460E-CB32-F7C5-38AFC8E963F0}"/>
                    </a:ext>
                  </a:extLst>
                </p:cNvPr>
                <p:cNvSpPr txBox="1">
                  <a:spLocks noRot="1" noChangeAspect="1" noMove="1" noResize="1" noEditPoints="1" noAdjustHandles="1" noChangeArrowheads="1" noChangeShapeType="1" noTextEdit="1"/>
                </p:cNvSpPr>
                <p:nvPr/>
              </p:nvSpPr>
              <p:spPr>
                <a:xfrm>
                  <a:off x="7104428" y="5528070"/>
                  <a:ext cx="598530" cy="307777"/>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6" name="ZoneTexte 35">
                  <a:extLst>
                    <a:ext uri="{FF2B5EF4-FFF2-40B4-BE49-F238E27FC236}">
                      <a16:creationId xmlns:a16="http://schemas.microsoft.com/office/drawing/2014/main" id="{674F4089-F3E8-E07F-2893-3F462D8DACF3}"/>
                    </a:ext>
                  </a:extLst>
                </p:cNvPr>
                <p:cNvSpPr txBox="1"/>
                <p:nvPr/>
              </p:nvSpPr>
              <p:spPr>
                <a:xfrm>
                  <a:off x="7301691" y="5677253"/>
                  <a:ext cx="59853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cs typeface="Courier New" panose="02070309020205020404" pitchFamily="49" charset="0"/>
                          </a:rPr>
                          <m:t>0</m:t>
                        </m:r>
                      </m:oMath>
                    </m:oMathPara>
                  </a14:m>
                  <a:endParaRPr lang="fr-FR" sz="1400" dirty="0"/>
                </a:p>
              </p:txBody>
            </p:sp>
          </mc:Choice>
          <mc:Fallback>
            <p:sp>
              <p:nvSpPr>
                <p:cNvPr id="36" name="ZoneTexte 35">
                  <a:extLst>
                    <a:ext uri="{FF2B5EF4-FFF2-40B4-BE49-F238E27FC236}">
                      <a16:creationId xmlns:a16="http://schemas.microsoft.com/office/drawing/2014/main" id="{674F4089-F3E8-E07F-2893-3F462D8DACF3}"/>
                    </a:ext>
                  </a:extLst>
                </p:cNvPr>
                <p:cNvSpPr txBox="1">
                  <a:spLocks noRot="1" noChangeAspect="1" noMove="1" noResize="1" noEditPoints="1" noAdjustHandles="1" noChangeArrowheads="1" noChangeShapeType="1" noTextEdit="1"/>
                </p:cNvSpPr>
                <p:nvPr/>
              </p:nvSpPr>
              <p:spPr>
                <a:xfrm>
                  <a:off x="7301691" y="5677253"/>
                  <a:ext cx="598530" cy="307777"/>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9" name="ZoneTexte 38">
                  <a:extLst>
                    <a:ext uri="{FF2B5EF4-FFF2-40B4-BE49-F238E27FC236}">
                      <a16:creationId xmlns:a16="http://schemas.microsoft.com/office/drawing/2014/main" id="{A55E0C90-6207-4066-B458-97CC5B58EC60}"/>
                    </a:ext>
                  </a:extLst>
                </p:cNvPr>
                <p:cNvSpPr txBox="1"/>
                <p:nvPr/>
              </p:nvSpPr>
              <p:spPr>
                <a:xfrm>
                  <a:off x="10617530" y="5682098"/>
                  <a:ext cx="59853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cs typeface="Courier New" panose="02070309020205020404" pitchFamily="49" charset="0"/>
                          </a:rPr>
                          <m:t>1</m:t>
                        </m:r>
                      </m:oMath>
                    </m:oMathPara>
                  </a14:m>
                  <a:endParaRPr lang="fr-FR" sz="1400" dirty="0"/>
                </a:p>
              </p:txBody>
            </p:sp>
          </mc:Choice>
          <mc:Fallback>
            <p:sp>
              <p:nvSpPr>
                <p:cNvPr id="39" name="ZoneTexte 38">
                  <a:extLst>
                    <a:ext uri="{FF2B5EF4-FFF2-40B4-BE49-F238E27FC236}">
                      <a16:creationId xmlns:a16="http://schemas.microsoft.com/office/drawing/2014/main" id="{A55E0C90-6207-4066-B458-97CC5B58EC60}"/>
                    </a:ext>
                  </a:extLst>
                </p:cNvPr>
                <p:cNvSpPr txBox="1">
                  <a:spLocks noRot="1" noChangeAspect="1" noMove="1" noResize="1" noEditPoints="1" noAdjustHandles="1" noChangeArrowheads="1" noChangeShapeType="1" noTextEdit="1"/>
                </p:cNvSpPr>
                <p:nvPr/>
              </p:nvSpPr>
              <p:spPr>
                <a:xfrm>
                  <a:off x="10617530" y="5682098"/>
                  <a:ext cx="598530" cy="307777"/>
                </a:xfrm>
                <a:prstGeom prst="rect">
                  <a:avLst/>
                </a:prstGeom>
                <a:blipFill>
                  <a:blip r:embed="rId9"/>
                  <a:stretch>
                    <a:fillRect/>
                  </a:stretch>
                </a:blipFill>
              </p:spPr>
              <p:txBody>
                <a:bodyPr/>
                <a:lstStyle/>
                <a:p>
                  <a:r>
                    <a:rPr lang="fr-FR">
                      <a:noFill/>
                    </a:rPr>
                    <a:t> </a:t>
                  </a:r>
                </a:p>
              </p:txBody>
            </p:sp>
          </mc:Fallback>
        </mc:AlternateContent>
        <p:cxnSp>
          <p:nvCxnSpPr>
            <p:cNvPr id="40" name="Connecteur droit 39">
              <a:extLst>
                <a:ext uri="{FF2B5EF4-FFF2-40B4-BE49-F238E27FC236}">
                  <a16:creationId xmlns:a16="http://schemas.microsoft.com/office/drawing/2014/main" id="{79C0CDE3-B8CD-6059-5F45-9C1377E291D0}"/>
                </a:ext>
              </a:extLst>
            </p:cNvPr>
            <p:cNvCxnSpPr>
              <a:cxnSpLocks/>
            </p:cNvCxnSpPr>
            <p:nvPr/>
          </p:nvCxnSpPr>
          <p:spPr>
            <a:xfrm>
              <a:off x="7551171" y="2662457"/>
              <a:ext cx="3367841"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3230B6A-ECF5-1466-AC48-36C63E78A718}"/>
                </a:ext>
              </a:extLst>
            </p:cNvPr>
            <p:cNvCxnSpPr>
              <a:cxnSpLocks/>
            </p:cNvCxnSpPr>
            <p:nvPr/>
          </p:nvCxnSpPr>
          <p:spPr>
            <a:xfrm>
              <a:off x="10917818" y="2662459"/>
              <a:ext cx="0" cy="3053061"/>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439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pPr marL="0" indent="0">
              <a:buNone/>
            </a:pPr>
            <a:r>
              <a:rPr lang="fr-FR" dirty="0"/>
              <a:t>Utilisation de la programmation procédurale et fonctionnelle</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42</a:t>
            </a:fld>
            <a:endParaRPr lang="en-US"/>
          </a:p>
        </p:txBody>
      </p:sp>
    </p:spTree>
    <p:extLst>
      <p:ext uri="{BB962C8B-B14F-4D97-AF65-F5344CB8AC3E}">
        <p14:creationId xmlns:p14="http://schemas.microsoft.com/office/powerpoint/2010/main" val="2177385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6EAD0-AC4C-88B1-83F3-2E703CA79DDE}"/>
              </a:ext>
            </a:extLst>
          </p:cNvPr>
          <p:cNvSpPr>
            <a:spLocks noGrp="1"/>
          </p:cNvSpPr>
          <p:nvPr>
            <p:ph type="title"/>
          </p:nvPr>
        </p:nvSpPr>
        <p:spPr/>
        <p:txBody>
          <a:bodyPr/>
          <a:lstStyle/>
          <a:p>
            <a:r>
              <a:rPr lang="fr-FR" dirty="0"/>
              <a:t>Inversion des contraintes tectoniques </a:t>
            </a:r>
            <a:r>
              <a:rPr lang="fr-FR" b="1" i="1" dirty="0"/>
              <a:t>revisited</a:t>
            </a:r>
          </a:p>
        </p:txBody>
      </p:sp>
      <p:sp>
        <p:nvSpPr>
          <p:cNvPr id="3" name="Espace réservé du contenu 2">
            <a:extLst>
              <a:ext uri="{FF2B5EF4-FFF2-40B4-BE49-F238E27FC236}">
                <a16:creationId xmlns:a16="http://schemas.microsoft.com/office/drawing/2014/main" id="{F190C90F-2D2D-88B0-2FA4-A1C289292994}"/>
              </a:ext>
            </a:extLst>
          </p:cNvPr>
          <p:cNvSpPr>
            <a:spLocks noGrp="1"/>
          </p:cNvSpPr>
          <p:nvPr>
            <p:ph idx="1"/>
          </p:nvPr>
        </p:nvSpPr>
        <p:spPr/>
        <p:txBody>
          <a:bodyPr/>
          <a:lstStyle/>
          <a:p>
            <a:pPr marL="0" indent="0">
              <a:buNone/>
            </a:pPr>
            <a:r>
              <a:rPr lang="fr-FR" dirty="0"/>
              <a:t>Utilisation de la programmation orientée objets et fonctionnelle</a:t>
            </a:r>
          </a:p>
        </p:txBody>
      </p:sp>
      <p:sp>
        <p:nvSpPr>
          <p:cNvPr id="6" name="Espace réservé du numéro de diapositive 5">
            <a:extLst>
              <a:ext uri="{FF2B5EF4-FFF2-40B4-BE49-F238E27FC236}">
                <a16:creationId xmlns:a16="http://schemas.microsoft.com/office/drawing/2014/main" id="{25D43081-DF80-A8A9-E102-093AE42633D6}"/>
              </a:ext>
            </a:extLst>
          </p:cNvPr>
          <p:cNvSpPr>
            <a:spLocks noGrp="1"/>
          </p:cNvSpPr>
          <p:nvPr>
            <p:ph type="sldNum" sz="quarter" idx="12"/>
          </p:nvPr>
        </p:nvSpPr>
        <p:spPr/>
        <p:txBody>
          <a:bodyPr/>
          <a:lstStyle/>
          <a:p>
            <a:fld id="{87E7843D-FF13-4365-9478-9625B70A2705}" type="slidenum">
              <a:rPr lang="en-US" smtClean="0"/>
              <a:t>43</a:t>
            </a:fld>
            <a:endParaRPr lang="en-US"/>
          </a:p>
        </p:txBody>
      </p:sp>
    </p:spTree>
    <p:extLst>
      <p:ext uri="{BB962C8B-B14F-4D97-AF65-F5344CB8AC3E}">
        <p14:creationId xmlns:p14="http://schemas.microsoft.com/office/powerpoint/2010/main" val="236911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ED031-CB49-E0F9-2CAD-03CAFEC14BF9}"/>
              </a:ext>
            </a:extLst>
          </p:cNvPr>
          <p:cNvSpPr>
            <a:spLocks noGrp="1"/>
          </p:cNvSpPr>
          <p:nvPr>
            <p:ph type="title"/>
          </p:nvPr>
        </p:nvSpPr>
        <p:spPr/>
        <p:txBody>
          <a:bodyPr/>
          <a:lstStyle/>
          <a:p>
            <a:r>
              <a:rPr lang="fr-FR" dirty="0"/>
              <a:t>Développement de logiciels : académique versus industriel</a:t>
            </a:r>
          </a:p>
        </p:txBody>
      </p:sp>
      <p:sp>
        <p:nvSpPr>
          <p:cNvPr id="3" name="Espace réservé du contenu 2">
            <a:extLst>
              <a:ext uri="{FF2B5EF4-FFF2-40B4-BE49-F238E27FC236}">
                <a16:creationId xmlns:a16="http://schemas.microsoft.com/office/drawing/2014/main" id="{E373E150-7CB8-B0B9-13E5-90FA8C450910}"/>
              </a:ext>
            </a:extLst>
          </p:cNvPr>
          <p:cNvSpPr>
            <a:spLocks noGrp="1"/>
          </p:cNvSpPr>
          <p:nvPr>
            <p:ph idx="1"/>
          </p:nvPr>
        </p:nvSpPr>
        <p:spPr/>
        <p:txBody>
          <a:bodyPr/>
          <a:lstStyle/>
          <a:p>
            <a:pPr marL="0" indent="0">
              <a:buNone/>
            </a:pPr>
            <a:r>
              <a:rPr lang="fr-FR" dirty="0"/>
              <a:t>Il existe plusieurs différences en termes de contraintes entre le développement de logiciels académiques et industriels :</a:t>
            </a:r>
          </a:p>
        </p:txBody>
      </p:sp>
      <p:sp>
        <p:nvSpPr>
          <p:cNvPr id="6" name="Espace réservé du numéro de diapositive 5">
            <a:extLst>
              <a:ext uri="{FF2B5EF4-FFF2-40B4-BE49-F238E27FC236}">
                <a16:creationId xmlns:a16="http://schemas.microsoft.com/office/drawing/2014/main" id="{651A2019-DB67-31F4-2C65-8815F133C688}"/>
              </a:ext>
            </a:extLst>
          </p:cNvPr>
          <p:cNvSpPr>
            <a:spLocks noGrp="1"/>
          </p:cNvSpPr>
          <p:nvPr>
            <p:ph type="sldNum" sz="quarter" idx="12"/>
          </p:nvPr>
        </p:nvSpPr>
        <p:spPr/>
        <p:txBody>
          <a:bodyPr/>
          <a:lstStyle/>
          <a:p>
            <a:fld id="{87E7843D-FF13-4365-9478-9625B70A2705}" type="slidenum">
              <a:rPr lang="en-US" smtClean="0"/>
              <a:t>5</a:t>
            </a:fld>
            <a:endParaRPr lang="en-US"/>
          </a:p>
        </p:txBody>
      </p:sp>
    </p:spTree>
    <p:extLst>
      <p:ext uri="{BB962C8B-B14F-4D97-AF65-F5344CB8AC3E}">
        <p14:creationId xmlns:p14="http://schemas.microsoft.com/office/powerpoint/2010/main" val="305168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ED031-CB49-E0F9-2CAD-03CAFEC14BF9}"/>
              </a:ext>
            </a:extLst>
          </p:cNvPr>
          <p:cNvSpPr>
            <a:spLocks noGrp="1"/>
          </p:cNvSpPr>
          <p:nvPr>
            <p:ph type="title"/>
          </p:nvPr>
        </p:nvSpPr>
        <p:spPr/>
        <p:txBody>
          <a:bodyPr/>
          <a:lstStyle/>
          <a:p>
            <a:r>
              <a:rPr lang="fr-FR" dirty="0"/>
              <a:t>Développement de logiciels : académique versus industriel</a:t>
            </a:r>
          </a:p>
        </p:txBody>
      </p:sp>
      <p:sp>
        <p:nvSpPr>
          <p:cNvPr id="3" name="Espace réservé du contenu 2">
            <a:extLst>
              <a:ext uri="{FF2B5EF4-FFF2-40B4-BE49-F238E27FC236}">
                <a16:creationId xmlns:a16="http://schemas.microsoft.com/office/drawing/2014/main" id="{E373E150-7CB8-B0B9-13E5-90FA8C450910}"/>
              </a:ext>
            </a:extLst>
          </p:cNvPr>
          <p:cNvSpPr>
            <a:spLocks noGrp="1"/>
          </p:cNvSpPr>
          <p:nvPr>
            <p:ph idx="1"/>
          </p:nvPr>
        </p:nvSpPr>
        <p:spPr/>
        <p:txBody>
          <a:bodyPr/>
          <a:lstStyle/>
          <a:p>
            <a:pPr marL="0" indent="0">
              <a:buNone/>
            </a:pPr>
            <a:r>
              <a:rPr lang="fr-FR" dirty="0"/>
              <a:t>Il existe plusieurs différences en termes de contraintes entre le développement de logiciels académiques et industriels :</a:t>
            </a:r>
          </a:p>
          <a:p>
            <a:r>
              <a:rPr lang="fr-FR" b="1" dirty="0"/>
              <a:t>Objectifs et finalités</a:t>
            </a:r>
          </a:p>
        </p:txBody>
      </p:sp>
      <p:sp>
        <p:nvSpPr>
          <p:cNvPr id="6" name="Espace réservé du numéro de diapositive 5">
            <a:extLst>
              <a:ext uri="{FF2B5EF4-FFF2-40B4-BE49-F238E27FC236}">
                <a16:creationId xmlns:a16="http://schemas.microsoft.com/office/drawing/2014/main" id="{651A2019-DB67-31F4-2C65-8815F133C688}"/>
              </a:ext>
            </a:extLst>
          </p:cNvPr>
          <p:cNvSpPr>
            <a:spLocks noGrp="1"/>
          </p:cNvSpPr>
          <p:nvPr>
            <p:ph type="sldNum" sz="quarter" idx="12"/>
          </p:nvPr>
        </p:nvSpPr>
        <p:spPr/>
        <p:txBody>
          <a:bodyPr/>
          <a:lstStyle/>
          <a:p>
            <a:fld id="{87E7843D-FF13-4365-9478-9625B70A2705}" type="slidenum">
              <a:rPr lang="en-US" smtClean="0"/>
              <a:t>6</a:t>
            </a:fld>
            <a:endParaRPr lang="en-US"/>
          </a:p>
        </p:txBody>
      </p:sp>
      <p:sp>
        <p:nvSpPr>
          <p:cNvPr id="4" name="ZoneTexte 3">
            <a:extLst>
              <a:ext uri="{FF2B5EF4-FFF2-40B4-BE49-F238E27FC236}">
                <a16:creationId xmlns:a16="http://schemas.microsoft.com/office/drawing/2014/main" id="{633B88CD-A96D-7EF6-0EFE-1C38BA950B44}"/>
              </a:ext>
            </a:extLst>
          </p:cNvPr>
          <p:cNvSpPr txBox="1"/>
          <p:nvPr/>
        </p:nvSpPr>
        <p:spPr>
          <a:xfrm>
            <a:off x="4973653" y="2893318"/>
            <a:ext cx="6127335" cy="1477328"/>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Aca </a:t>
            </a:r>
            <a:r>
              <a:rPr lang="fr-FR" dirty="0">
                <a:latin typeface="Arial" panose="020B0604020202020204" pitchFamily="34" charset="0"/>
                <a:cs typeface="Arial" panose="020B0604020202020204" pitchFamily="34" charset="0"/>
              </a:rPr>
              <a:t>: </a:t>
            </a:r>
            <a:r>
              <a:rPr lang="fr-FR" sz="1800" b="0" i="0" u="none" strike="noStrike" dirty="0">
                <a:solidFill>
                  <a:srgbClr val="000000"/>
                </a:solidFill>
                <a:effectLst/>
                <a:latin typeface="Arial" panose="020B0604020202020204" pitchFamily="34" charset="0"/>
              </a:rPr>
              <a:t>axé sur la recherche, l'éducation ou la démonstration de concepts</a:t>
            </a:r>
          </a:p>
          <a:p>
            <a:endParaRPr lang="fr-FR" dirty="0">
              <a:solidFill>
                <a:srgbClr val="000000"/>
              </a:solidFill>
              <a:latin typeface="Arial" panose="020B0604020202020204" pitchFamily="34" charset="0"/>
            </a:endParaRPr>
          </a:p>
          <a:p>
            <a:r>
              <a:rPr lang="fr-FR" b="1" dirty="0">
                <a:solidFill>
                  <a:srgbClr val="000000"/>
                </a:solidFill>
                <a:latin typeface="Arial" panose="020B0604020202020204" pitchFamily="34" charset="0"/>
              </a:rPr>
              <a:t>Indus </a:t>
            </a:r>
            <a:r>
              <a:rPr lang="fr-FR" dirty="0">
                <a:solidFill>
                  <a:srgbClr val="000000"/>
                </a:solidFill>
                <a:latin typeface="Arial" panose="020B0604020202020204" pitchFamily="34" charset="0"/>
              </a:rPr>
              <a:t>: </a:t>
            </a:r>
            <a:r>
              <a:rPr lang="fr-FR" sz="1800" b="0" i="0" u="none" strike="noStrike" dirty="0">
                <a:solidFill>
                  <a:srgbClr val="000000"/>
                </a:solidFill>
                <a:effectLst/>
                <a:latin typeface="Arial" panose="020B0604020202020204" pitchFamily="34" charset="0"/>
              </a:rPr>
              <a:t>répondre à des besoins spécifiques du marché, répondre à des besoins concrets des utilisateurs</a:t>
            </a:r>
            <a:endParaRPr lang="fr-FR" dirty="0"/>
          </a:p>
        </p:txBody>
      </p:sp>
    </p:spTree>
    <p:extLst>
      <p:ext uri="{BB962C8B-B14F-4D97-AF65-F5344CB8AC3E}">
        <p14:creationId xmlns:p14="http://schemas.microsoft.com/office/powerpoint/2010/main" val="381979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ED031-CB49-E0F9-2CAD-03CAFEC14BF9}"/>
              </a:ext>
            </a:extLst>
          </p:cNvPr>
          <p:cNvSpPr>
            <a:spLocks noGrp="1"/>
          </p:cNvSpPr>
          <p:nvPr>
            <p:ph type="title"/>
          </p:nvPr>
        </p:nvSpPr>
        <p:spPr/>
        <p:txBody>
          <a:bodyPr/>
          <a:lstStyle/>
          <a:p>
            <a:r>
              <a:rPr lang="fr-FR" dirty="0"/>
              <a:t>Développement de logiciels : académique versus industriel</a:t>
            </a:r>
          </a:p>
        </p:txBody>
      </p:sp>
      <p:sp>
        <p:nvSpPr>
          <p:cNvPr id="3" name="Espace réservé du contenu 2">
            <a:extLst>
              <a:ext uri="{FF2B5EF4-FFF2-40B4-BE49-F238E27FC236}">
                <a16:creationId xmlns:a16="http://schemas.microsoft.com/office/drawing/2014/main" id="{E373E150-7CB8-B0B9-13E5-90FA8C450910}"/>
              </a:ext>
            </a:extLst>
          </p:cNvPr>
          <p:cNvSpPr>
            <a:spLocks noGrp="1"/>
          </p:cNvSpPr>
          <p:nvPr>
            <p:ph idx="1"/>
          </p:nvPr>
        </p:nvSpPr>
        <p:spPr/>
        <p:txBody>
          <a:bodyPr/>
          <a:lstStyle/>
          <a:p>
            <a:pPr marL="0" indent="0">
              <a:buNone/>
            </a:pPr>
            <a:r>
              <a:rPr lang="fr-FR" dirty="0"/>
              <a:t>Il existe plusieurs différences en termes de contraintes entre le développement de logiciels académiques et industriels :</a:t>
            </a:r>
          </a:p>
          <a:p>
            <a:r>
              <a:rPr lang="fr-FR" dirty="0"/>
              <a:t>Objectifs et finalités</a:t>
            </a:r>
          </a:p>
          <a:p>
            <a:r>
              <a:rPr lang="fr-FR" b="1" dirty="0"/>
              <a:t>Contraintes de temps </a:t>
            </a:r>
          </a:p>
        </p:txBody>
      </p:sp>
      <p:sp>
        <p:nvSpPr>
          <p:cNvPr id="6" name="Espace réservé du numéro de diapositive 5">
            <a:extLst>
              <a:ext uri="{FF2B5EF4-FFF2-40B4-BE49-F238E27FC236}">
                <a16:creationId xmlns:a16="http://schemas.microsoft.com/office/drawing/2014/main" id="{651A2019-DB67-31F4-2C65-8815F133C688}"/>
              </a:ext>
            </a:extLst>
          </p:cNvPr>
          <p:cNvSpPr>
            <a:spLocks noGrp="1"/>
          </p:cNvSpPr>
          <p:nvPr>
            <p:ph type="sldNum" sz="quarter" idx="12"/>
          </p:nvPr>
        </p:nvSpPr>
        <p:spPr/>
        <p:txBody>
          <a:bodyPr/>
          <a:lstStyle/>
          <a:p>
            <a:fld id="{87E7843D-FF13-4365-9478-9625B70A2705}" type="slidenum">
              <a:rPr lang="en-US" smtClean="0"/>
              <a:t>7</a:t>
            </a:fld>
            <a:endParaRPr lang="en-US"/>
          </a:p>
        </p:txBody>
      </p:sp>
      <p:sp>
        <p:nvSpPr>
          <p:cNvPr id="4" name="ZoneTexte 3">
            <a:extLst>
              <a:ext uri="{FF2B5EF4-FFF2-40B4-BE49-F238E27FC236}">
                <a16:creationId xmlns:a16="http://schemas.microsoft.com/office/drawing/2014/main" id="{C9F8986E-4B7E-0494-3881-890DFDFB8680}"/>
              </a:ext>
            </a:extLst>
          </p:cNvPr>
          <p:cNvSpPr txBox="1"/>
          <p:nvPr/>
        </p:nvSpPr>
        <p:spPr>
          <a:xfrm>
            <a:off x="4973653" y="2893318"/>
            <a:ext cx="6127335" cy="2031325"/>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Aca </a:t>
            </a:r>
            <a:r>
              <a:rPr lang="fr-FR" dirty="0">
                <a:latin typeface="Arial" panose="020B0604020202020204" pitchFamily="34" charset="0"/>
                <a:cs typeface="Arial" panose="020B0604020202020204" pitchFamily="34" charset="0"/>
              </a:rPr>
              <a:t>: </a:t>
            </a:r>
            <a:r>
              <a:rPr lang="fr-FR" sz="1800" b="0" i="0" u="none" strike="noStrike" dirty="0">
                <a:solidFill>
                  <a:srgbClr val="000000"/>
                </a:solidFill>
                <a:effectLst/>
                <a:latin typeface="Arial" panose="020B0604020202020204" pitchFamily="34" charset="0"/>
              </a:rPr>
              <a:t>plus flexible en termes de délais, liberté pour explorer différentes approches, même si cela prend du temps</a:t>
            </a:r>
          </a:p>
          <a:p>
            <a:endParaRPr lang="fr-FR" dirty="0">
              <a:solidFill>
                <a:srgbClr val="000000"/>
              </a:solidFill>
              <a:latin typeface="Arial" panose="020B0604020202020204" pitchFamily="34" charset="0"/>
            </a:endParaRPr>
          </a:p>
          <a:p>
            <a:r>
              <a:rPr lang="fr-FR" b="1" dirty="0">
                <a:solidFill>
                  <a:srgbClr val="000000"/>
                </a:solidFill>
                <a:latin typeface="Arial" panose="020B0604020202020204" pitchFamily="34" charset="0"/>
              </a:rPr>
              <a:t>Indus </a:t>
            </a:r>
            <a:r>
              <a:rPr lang="fr-FR" dirty="0">
                <a:solidFill>
                  <a:srgbClr val="000000"/>
                </a:solidFill>
                <a:latin typeface="Arial" panose="020B0604020202020204" pitchFamily="34" charset="0"/>
              </a:rPr>
              <a:t>: </a:t>
            </a:r>
            <a:r>
              <a:rPr lang="fr-FR" sz="1800" b="0" i="0" u="none" strike="noStrike" dirty="0">
                <a:solidFill>
                  <a:srgbClr val="000000"/>
                </a:solidFill>
                <a:effectLst/>
                <a:latin typeface="Arial" panose="020B0604020202020204" pitchFamily="34" charset="0"/>
              </a:rPr>
              <a:t>contraintes de temps strictes en raison de la concurrence sur le marché et des besoins commerciaux urgents</a:t>
            </a:r>
            <a:endParaRPr lang="fr-FR" dirty="0"/>
          </a:p>
        </p:txBody>
      </p:sp>
    </p:spTree>
    <p:extLst>
      <p:ext uri="{BB962C8B-B14F-4D97-AF65-F5344CB8AC3E}">
        <p14:creationId xmlns:p14="http://schemas.microsoft.com/office/powerpoint/2010/main" val="253016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ED031-CB49-E0F9-2CAD-03CAFEC14BF9}"/>
              </a:ext>
            </a:extLst>
          </p:cNvPr>
          <p:cNvSpPr>
            <a:spLocks noGrp="1"/>
          </p:cNvSpPr>
          <p:nvPr>
            <p:ph type="title"/>
          </p:nvPr>
        </p:nvSpPr>
        <p:spPr/>
        <p:txBody>
          <a:bodyPr/>
          <a:lstStyle/>
          <a:p>
            <a:r>
              <a:rPr lang="fr-FR" dirty="0"/>
              <a:t>Développement de logiciels : académique versus industriel</a:t>
            </a:r>
          </a:p>
        </p:txBody>
      </p:sp>
      <p:sp>
        <p:nvSpPr>
          <p:cNvPr id="3" name="Espace réservé du contenu 2">
            <a:extLst>
              <a:ext uri="{FF2B5EF4-FFF2-40B4-BE49-F238E27FC236}">
                <a16:creationId xmlns:a16="http://schemas.microsoft.com/office/drawing/2014/main" id="{E373E150-7CB8-B0B9-13E5-90FA8C450910}"/>
              </a:ext>
            </a:extLst>
          </p:cNvPr>
          <p:cNvSpPr>
            <a:spLocks noGrp="1"/>
          </p:cNvSpPr>
          <p:nvPr>
            <p:ph idx="1"/>
          </p:nvPr>
        </p:nvSpPr>
        <p:spPr/>
        <p:txBody>
          <a:bodyPr/>
          <a:lstStyle/>
          <a:p>
            <a:pPr marL="0" indent="0">
              <a:buNone/>
            </a:pPr>
            <a:r>
              <a:rPr lang="fr-FR" dirty="0"/>
              <a:t>Il existe plusieurs différences en termes de contraintes entre le développement de logiciels académiques et industriels :</a:t>
            </a:r>
          </a:p>
          <a:p>
            <a:r>
              <a:rPr lang="fr-FR" dirty="0"/>
              <a:t>Objectifs et finalités</a:t>
            </a:r>
          </a:p>
          <a:p>
            <a:r>
              <a:rPr lang="fr-FR" dirty="0"/>
              <a:t>Contraintes de temps </a:t>
            </a:r>
          </a:p>
          <a:p>
            <a:r>
              <a:rPr lang="fr-FR" b="1" dirty="0"/>
              <a:t>Qualité et fiabilité</a:t>
            </a:r>
          </a:p>
        </p:txBody>
      </p:sp>
      <p:sp>
        <p:nvSpPr>
          <p:cNvPr id="6" name="Espace réservé du numéro de diapositive 5">
            <a:extLst>
              <a:ext uri="{FF2B5EF4-FFF2-40B4-BE49-F238E27FC236}">
                <a16:creationId xmlns:a16="http://schemas.microsoft.com/office/drawing/2014/main" id="{651A2019-DB67-31F4-2C65-8815F133C688}"/>
              </a:ext>
            </a:extLst>
          </p:cNvPr>
          <p:cNvSpPr>
            <a:spLocks noGrp="1"/>
          </p:cNvSpPr>
          <p:nvPr>
            <p:ph type="sldNum" sz="quarter" idx="12"/>
          </p:nvPr>
        </p:nvSpPr>
        <p:spPr/>
        <p:txBody>
          <a:bodyPr/>
          <a:lstStyle/>
          <a:p>
            <a:fld id="{87E7843D-FF13-4365-9478-9625B70A2705}" type="slidenum">
              <a:rPr lang="en-US" smtClean="0"/>
              <a:t>8</a:t>
            </a:fld>
            <a:endParaRPr lang="en-US"/>
          </a:p>
        </p:txBody>
      </p:sp>
      <p:sp>
        <p:nvSpPr>
          <p:cNvPr id="4" name="ZoneTexte 3">
            <a:extLst>
              <a:ext uri="{FF2B5EF4-FFF2-40B4-BE49-F238E27FC236}">
                <a16:creationId xmlns:a16="http://schemas.microsoft.com/office/drawing/2014/main" id="{B8F9B870-65E0-47A2-8F86-DE0A96125B2D}"/>
              </a:ext>
            </a:extLst>
          </p:cNvPr>
          <p:cNvSpPr txBox="1"/>
          <p:nvPr/>
        </p:nvSpPr>
        <p:spPr>
          <a:xfrm>
            <a:off x="4973653" y="2893318"/>
            <a:ext cx="6127335" cy="2031325"/>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Aca </a:t>
            </a:r>
            <a:r>
              <a:rPr lang="fr-FR" dirty="0">
                <a:latin typeface="Arial" panose="020B0604020202020204" pitchFamily="34" charset="0"/>
                <a:cs typeface="Arial" panose="020B0604020202020204" pitchFamily="34" charset="0"/>
              </a:rPr>
              <a:t>: </a:t>
            </a:r>
            <a:r>
              <a:rPr lang="fr-FR" sz="1800" b="0" i="0" u="none" strike="noStrike" dirty="0">
                <a:solidFill>
                  <a:srgbClr val="000000"/>
                </a:solidFill>
                <a:effectLst/>
                <a:latin typeface="Arial" panose="020B0604020202020204" pitchFamily="34" charset="0"/>
              </a:rPr>
              <a:t>axée sur l'innovation et la preuve de concept plutôt que sur la perfection ou la robustesse à grande échelle</a:t>
            </a:r>
          </a:p>
          <a:p>
            <a:endParaRPr lang="fr-FR" dirty="0">
              <a:solidFill>
                <a:srgbClr val="000000"/>
              </a:solidFill>
              <a:latin typeface="Arial" panose="020B0604020202020204" pitchFamily="34" charset="0"/>
            </a:endParaRPr>
          </a:p>
          <a:p>
            <a:r>
              <a:rPr lang="fr-FR" b="1" dirty="0">
                <a:solidFill>
                  <a:srgbClr val="000000"/>
                </a:solidFill>
                <a:latin typeface="Arial" panose="020B0604020202020204" pitchFamily="34" charset="0"/>
              </a:rPr>
              <a:t>Indus </a:t>
            </a:r>
            <a:r>
              <a:rPr lang="fr-FR" dirty="0">
                <a:solidFill>
                  <a:srgbClr val="000000"/>
                </a:solidFill>
                <a:latin typeface="Arial" panose="020B0604020202020204" pitchFamily="34" charset="0"/>
              </a:rPr>
              <a:t>: l</a:t>
            </a:r>
            <a:r>
              <a:rPr lang="fr-FR" sz="1800" b="0" i="0" u="none" strike="noStrike" dirty="0">
                <a:solidFill>
                  <a:srgbClr val="000000"/>
                </a:solidFill>
                <a:effectLst/>
                <a:latin typeface="Arial" panose="020B0604020202020204" pitchFamily="34" charset="0"/>
              </a:rPr>
              <a:t>a qualité, la fiabilité et la robustesse sont des éléments cruciaux. Ils doivent être testés minutieusement, répondre à des normes de qualité élevées et être suffisamment robustes</a:t>
            </a:r>
            <a:endParaRPr lang="fr-FR" dirty="0"/>
          </a:p>
        </p:txBody>
      </p:sp>
    </p:spTree>
    <p:extLst>
      <p:ext uri="{BB962C8B-B14F-4D97-AF65-F5344CB8AC3E}">
        <p14:creationId xmlns:p14="http://schemas.microsoft.com/office/powerpoint/2010/main" val="398747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ED031-CB49-E0F9-2CAD-03CAFEC14BF9}"/>
              </a:ext>
            </a:extLst>
          </p:cNvPr>
          <p:cNvSpPr>
            <a:spLocks noGrp="1"/>
          </p:cNvSpPr>
          <p:nvPr>
            <p:ph type="title"/>
          </p:nvPr>
        </p:nvSpPr>
        <p:spPr/>
        <p:txBody>
          <a:bodyPr/>
          <a:lstStyle/>
          <a:p>
            <a:r>
              <a:rPr lang="fr-FR" dirty="0"/>
              <a:t>Développement de logiciels : académique versus industriel</a:t>
            </a:r>
          </a:p>
        </p:txBody>
      </p:sp>
      <p:sp>
        <p:nvSpPr>
          <p:cNvPr id="3" name="Espace réservé du contenu 2">
            <a:extLst>
              <a:ext uri="{FF2B5EF4-FFF2-40B4-BE49-F238E27FC236}">
                <a16:creationId xmlns:a16="http://schemas.microsoft.com/office/drawing/2014/main" id="{E373E150-7CB8-B0B9-13E5-90FA8C450910}"/>
              </a:ext>
            </a:extLst>
          </p:cNvPr>
          <p:cNvSpPr>
            <a:spLocks noGrp="1"/>
          </p:cNvSpPr>
          <p:nvPr>
            <p:ph idx="1"/>
          </p:nvPr>
        </p:nvSpPr>
        <p:spPr/>
        <p:txBody>
          <a:bodyPr/>
          <a:lstStyle/>
          <a:p>
            <a:pPr marL="0" indent="0">
              <a:buNone/>
            </a:pPr>
            <a:r>
              <a:rPr lang="fr-FR" dirty="0"/>
              <a:t>Il existe plusieurs différences en termes de contraintes entre le développement de logiciels académiques et industriels :</a:t>
            </a:r>
          </a:p>
          <a:p>
            <a:r>
              <a:rPr lang="fr-FR" dirty="0"/>
              <a:t>Objectifs et finalités</a:t>
            </a:r>
          </a:p>
          <a:p>
            <a:r>
              <a:rPr lang="fr-FR" dirty="0"/>
              <a:t>Contraintes de temps </a:t>
            </a:r>
          </a:p>
          <a:p>
            <a:r>
              <a:rPr lang="fr-FR" dirty="0"/>
              <a:t>Qualité et fiabilité</a:t>
            </a:r>
          </a:p>
          <a:p>
            <a:r>
              <a:rPr lang="fr-FR" b="1" dirty="0"/>
              <a:t>Maintenance et support</a:t>
            </a:r>
          </a:p>
        </p:txBody>
      </p:sp>
      <p:sp>
        <p:nvSpPr>
          <p:cNvPr id="6" name="Espace réservé du numéro de diapositive 5">
            <a:extLst>
              <a:ext uri="{FF2B5EF4-FFF2-40B4-BE49-F238E27FC236}">
                <a16:creationId xmlns:a16="http://schemas.microsoft.com/office/drawing/2014/main" id="{651A2019-DB67-31F4-2C65-8815F133C688}"/>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4" name="ZoneTexte 3">
            <a:extLst>
              <a:ext uri="{FF2B5EF4-FFF2-40B4-BE49-F238E27FC236}">
                <a16:creationId xmlns:a16="http://schemas.microsoft.com/office/drawing/2014/main" id="{E1786DBA-67F7-CF0C-C464-4BA5A9E39CD9}"/>
              </a:ext>
            </a:extLst>
          </p:cNvPr>
          <p:cNvSpPr txBox="1"/>
          <p:nvPr/>
        </p:nvSpPr>
        <p:spPr>
          <a:xfrm>
            <a:off x="4973653" y="2893318"/>
            <a:ext cx="6127335" cy="1754326"/>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Aca </a:t>
            </a:r>
            <a:r>
              <a:rPr lang="fr-FR" dirty="0">
                <a:latin typeface="Arial" panose="020B0604020202020204" pitchFamily="34" charset="0"/>
                <a:cs typeface="Arial" panose="020B0604020202020204" pitchFamily="34" charset="0"/>
              </a:rPr>
              <a:t>: </a:t>
            </a:r>
            <a:r>
              <a:rPr lang="fr-FR" sz="1800" b="0" i="0" u="none" strike="noStrike" dirty="0">
                <a:solidFill>
                  <a:srgbClr val="000000"/>
                </a:solidFill>
                <a:effectLst/>
                <a:latin typeface="Arial" panose="020B0604020202020204" pitchFamily="34" charset="0"/>
              </a:rPr>
              <a:t>moins de pression pour fournir un support à long terme ou une maintenance continue</a:t>
            </a:r>
          </a:p>
          <a:p>
            <a:endParaRPr lang="fr-FR" dirty="0">
              <a:solidFill>
                <a:srgbClr val="000000"/>
              </a:solidFill>
              <a:latin typeface="Arial" panose="020B0604020202020204" pitchFamily="34" charset="0"/>
            </a:endParaRPr>
          </a:p>
          <a:p>
            <a:r>
              <a:rPr lang="fr-FR" b="1" dirty="0">
                <a:solidFill>
                  <a:srgbClr val="000000"/>
                </a:solidFill>
                <a:latin typeface="Arial" panose="020B0604020202020204" pitchFamily="34" charset="0"/>
              </a:rPr>
              <a:t>Indus </a:t>
            </a:r>
            <a:r>
              <a:rPr lang="fr-FR" dirty="0">
                <a:solidFill>
                  <a:srgbClr val="000000"/>
                </a:solidFill>
                <a:latin typeface="Arial" panose="020B0604020202020204" pitchFamily="34" charset="0"/>
              </a:rPr>
              <a:t>: l</a:t>
            </a:r>
            <a:r>
              <a:rPr lang="fr-FR" sz="1800" b="0" i="0" u="none" strike="noStrike" dirty="0">
                <a:solidFill>
                  <a:srgbClr val="000000"/>
                </a:solidFill>
                <a:effectLst/>
                <a:latin typeface="Arial" panose="020B0604020202020204" pitchFamily="34" charset="0"/>
              </a:rPr>
              <a:t>a maintenance continue, les mises à jour, le support technique et la résolution rapide des problèmes sont des aspects critique</a:t>
            </a:r>
            <a:endParaRPr lang="fr-FR" dirty="0"/>
          </a:p>
        </p:txBody>
      </p:sp>
    </p:spTree>
    <p:extLst>
      <p:ext uri="{BB962C8B-B14F-4D97-AF65-F5344CB8AC3E}">
        <p14:creationId xmlns:p14="http://schemas.microsoft.com/office/powerpoint/2010/main" val="929186735"/>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3319</TotalTime>
  <Words>2004</Words>
  <Application>Microsoft Macintosh PowerPoint</Application>
  <PresentationFormat>Grand écran</PresentationFormat>
  <Paragraphs>333</Paragraphs>
  <Slides>43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43</vt:i4>
      </vt:variant>
    </vt:vector>
  </HeadingPairs>
  <TitlesOfParts>
    <vt:vector size="50" baseType="lpstr">
      <vt:lpstr>Arial</vt:lpstr>
      <vt:lpstr>Calisto MT</vt:lpstr>
      <vt:lpstr>Cambria Math</vt:lpstr>
      <vt:lpstr>Courier New</vt:lpstr>
      <vt:lpstr>Times</vt:lpstr>
      <vt:lpstr>Univers Condensed</vt:lpstr>
      <vt:lpstr>ChronicleVTI</vt:lpstr>
      <vt:lpstr>Initiation à la programmation moderne</vt:lpstr>
      <vt:lpstr>Plan</vt:lpstr>
      <vt:lpstr>Buts de ce cours</vt:lpstr>
      <vt:lpstr>Prérequis</vt:lpstr>
      <vt:lpstr>Développement de logiciels : académique versus industriel</vt:lpstr>
      <vt:lpstr>Développement de logiciels : académique versus industriel</vt:lpstr>
      <vt:lpstr>Développement de logiciels : académique versus industriel</vt:lpstr>
      <vt:lpstr>Développement de logiciels : académique versus industriel</vt:lpstr>
      <vt:lpstr>Développement de logiciels : académique versus industriel</vt:lpstr>
      <vt:lpstr>Développement de logiciels : académique versus industriel</vt:lpstr>
      <vt:lpstr>Compilé vs interprété vs transpilé</vt:lpstr>
      <vt:lpstr>Compilé vs interprété vs transpilé</vt:lpstr>
      <vt:lpstr>Typé or not typé ?</vt:lpstr>
      <vt:lpstr>Typé or not typé ?</vt:lpstr>
      <vt:lpstr>Typé or not typé ?</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Notion de base en programmation</vt:lpstr>
      <vt:lpstr>Le pourquoi des différents paradigmes de programmation</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vt:lpstr>
      <vt:lpstr>Inversion des contraintes tectoniques revisited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a la programmation moderne</dc:title>
  <dc:creator>frantz maerten</dc:creator>
  <cp:lastModifiedBy>frantz maerten</cp:lastModifiedBy>
  <cp:revision>147</cp:revision>
  <dcterms:created xsi:type="dcterms:W3CDTF">2024-02-24T07:29:25Z</dcterms:created>
  <dcterms:modified xsi:type="dcterms:W3CDTF">2024-02-26T14:48:29Z</dcterms:modified>
</cp:coreProperties>
</file>