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notesMasterIdLst>
    <p:notesMasterId r:id="rId43"/>
  </p:notesMasterIdLst>
  <p:sldIdLst>
    <p:sldId id="256" r:id="rId5"/>
    <p:sldId id="293" r:id="rId6"/>
    <p:sldId id="345" r:id="rId7"/>
    <p:sldId id="347" r:id="rId8"/>
    <p:sldId id="321" r:id="rId9"/>
    <p:sldId id="294" r:id="rId10"/>
    <p:sldId id="295" r:id="rId11"/>
    <p:sldId id="322" r:id="rId12"/>
    <p:sldId id="323" r:id="rId13"/>
    <p:sldId id="325" r:id="rId14"/>
    <p:sldId id="296" r:id="rId15"/>
    <p:sldId id="297" r:id="rId16"/>
    <p:sldId id="324" r:id="rId17"/>
    <p:sldId id="298" r:id="rId18"/>
    <p:sldId id="329" r:id="rId19"/>
    <p:sldId id="330" r:id="rId20"/>
    <p:sldId id="326" r:id="rId21"/>
    <p:sldId id="328" r:id="rId22"/>
    <p:sldId id="327" r:id="rId23"/>
    <p:sldId id="299" r:id="rId24"/>
    <p:sldId id="300" r:id="rId25"/>
    <p:sldId id="302" r:id="rId26"/>
    <p:sldId id="331" r:id="rId27"/>
    <p:sldId id="332" r:id="rId28"/>
    <p:sldId id="333" r:id="rId29"/>
    <p:sldId id="301" r:id="rId30"/>
    <p:sldId id="305" r:id="rId31"/>
    <p:sldId id="304" r:id="rId32"/>
    <p:sldId id="306" r:id="rId33"/>
    <p:sldId id="334" r:id="rId34"/>
    <p:sldId id="335" r:id="rId35"/>
    <p:sldId id="311" r:id="rId36"/>
    <p:sldId id="336" r:id="rId37"/>
    <p:sldId id="337" r:id="rId38"/>
    <p:sldId id="313" r:id="rId39"/>
    <p:sldId id="344" r:id="rId40"/>
    <p:sldId id="346" r:id="rId41"/>
    <p:sldId id="29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65A9142-5AE2-4E7D-B809-35442DA357C7}">
          <p14:sldIdLst>
            <p14:sldId id="256"/>
            <p14:sldId id="293"/>
            <p14:sldId id="345"/>
            <p14:sldId id="347"/>
            <p14:sldId id="321"/>
          </p14:sldIdLst>
        </p14:section>
        <p14:section name="1b – Mouture initiale" id="{4CF6B27C-51F7-4075-8F47-46F0B2354CA4}">
          <p14:sldIdLst>
            <p14:sldId id="294"/>
            <p14:sldId id="295"/>
            <p14:sldId id="322"/>
          </p14:sldIdLst>
        </p14:section>
        <p14:section name="3b – Intro en couleur" id="{C4452729-3E01-4111-A560-BF3113F03A34}">
          <p14:sldIdLst>
            <p14:sldId id="323"/>
            <p14:sldId id="325"/>
            <p14:sldId id="296"/>
          </p14:sldIdLst>
        </p14:section>
        <p14:section name="4a* – Jeu de base " id="{E97B61B4-231C-42B3-910F-5CA052C2C642}">
          <p14:sldIdLst>
            <p14:sldId id="297"/>
            <p14:sldId id="324"/>
            <p14:sldId id="298"/>
          </p14:sldIdLst>
        </p14:section>
        <p14:section name="5a* – Validation des entrées (saisie)" id="{0BC1520F-9DC5-4BF9-8D26-650E282DEF96}">
          <p14:sldIdLst>
            <p14:sldId id="329"/>
          </p14:sldIdLst>
        </p14:section>
        <p14:section name="5b – Nombres valides" id="{2C3A3D6E-D751-4EBE-8341-DCA74C7EE000}">
          <p14:sldIdLst>
            <p14:sldId id="330"/>
            <p14:sldId id="326"/>
            <p14:sldId id="328"/>
            <p14:sldId id="327"/>
          </p14:sldIdLst>
        </p14:section>
        <p14:section name="6a – Nombre maximum d’essais" id="{8286F3D7-45C0-40A6-B3AF-AB631E39B4C2}">
          <p14:sldIdLst>
            <p14:sldId id="299"/>
          </p14:sldIdLst>
        </p14:section>
        <p14:section name="6b – Bash" id="{C18FEDF4-6AD0-419E-AC44-DC4E54A08F55}">
          <p14:sldIdLst>
            <p14:sldId id="300"/>
          </p14:sldIdLst>
        </p14:section>
        <p14:section name="7a – Séquence des essais (succès)" id="{2E48A558-F75B-4836-980A-B4FF652B7D20}">
          <p14:sldIdLst>
            <p14:sldId id="302"/>
          </p14:sldIdLst>
        </p14:section>
        <p14:section name="7b – Séquence des essais (échec)" id="{45BAD166-5A35-4C7D-B3C5-F1E00E1A924F}">
          <p14:sldIdLst>
            <p14:sldId id="331"/>
            <p14:sldId id="332"/>
          </p14:sldIdLst>
        </p14:section>
        <p14:section name="8* – Réessai (saisie)" id="{102198BE-E88F-4FDA-916F-7B4C6FD6F7E3}">
          <p14:sldIdLst>
            <p14:sldId id="333"/>
            <p14:sldId id="301"/>
          </p14:sldIdLst>
        </p14:section>
        <p14:section name="9a – Cheat code GGG" id="{264EDFFF-4DEB-4F08-B534-CD85B6EF9F09}">
          <p14:sldIdLst>
            <p14:sldId id="305"/>
          </p14:sldIdLst>
        </p14:section>
        <p14:section name="9b – Cheat code PPP" id="{DF2B420E-0E79-4763-AFA8-C28DD96508E9}">
          <p14:sldIdLst>
            <p14:sldId id="304"/>
            <p14:sldId id="306"/>
          </p14:sldIdLst>
        </p14:section>
        <p14:section name="10a* – Saisie  (recommencer)" id="{5EC61B61-49CE-4A3B-BE33-2FC7EE631FCB}">
          <p14:sldIdLst>
            <p14:sldId id="334"/>
          </p14:sldIdLst>
        </p14:section>
        <p14:section name="10b – Mauvaise réponse " id="{A1A85BDF-C3F1-4823-A33C-0805059E272D}">
          <p14:sldIdLst>
            <p14:sldId id="335"/>
            <p14:sldId id="311"/>
            <p14:sldId id="336"/>
          </p14:sldIdLst>
        </p14:section>
        <p14:section name="11c – Pylint : exécution" id="{8EDBEA19-2146-49C3-9D80-6D4257C432B4}">
          <p14:sldIdLst>
            <p14:sldId id="337"/>
            <p14:sldId id="313"/>
            <p14:sldId id="344"/>
          </p14:sldIdLst>
        </p14:section>
        <p14:section name="Section récapitulative" id="{52B367CF-F716-4E91-8F9B-AF25243D4FC8}">
          <p14:sldIdLst>
            <p14:sldId id="346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4" autoAdjust="0"/>
    <p:restoredTop sz="94660"/>
  </p:normalViewPr>
  <p:slideViewPr>
    <p:cSldViewPr>
      <p:cViewPr varScale="1">
        <p:scale>
          <a:sx n="108" d="100"/>
          <a:sy n="108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Lefebvre" userId="5cc424a814587dc0" providerId="LiveId" clId="{D9C82623-B584-4EF0-B2BD-2EE1B6144925}"/>
    <pc:docChg chg="modSld">
      <pc:chgData name="Maxime Lefebvre" userId="5cc424a814587dc0" providerId="LiveId" clId="{D9C82623-B584-4EF0-B2BD-2EE1B6144925}" dt="2022-11-06T16:25:39.605" v="4" actId="1076"/>
      <pc:docMkLst>
        <pc:docMk/>
      </pc:docMkLst>
      <pc:sldChg chg="addSp modSp mod">
        <pc:chgData name="Maxime Lefebvre" userId="5cc424a814587dc0" providerId="LiveId" clId="{D9C82623-B584-4EF0-B2BD-2EE1B6144925}" dt="2022-11-06T16:25:39.605" v="4" actId="1076"/>
        <pc:sldMkLst>
          <pc:docMk/>
          <pc:sldMk cId="1646835177" sldId="294"/>
        </pc:sldMkLst>
        <pc:picChg chg="add mod">
          <ac:chgData name="Maxime Lefebvre" userId="5cc424a814587dc0" providerId="LiveId" clId="{D9C82623-B584-4EF0-B2BD-2EE1B6144925}" dt="2022-11-06T16:25:39.605" v="4" actId="1076"/>
          <ac:picMkLst>
            <pc:docMk/>
            <pc:sldMk cId="1646835177" sldId="294"/>
            <ac:picMk id="6" creationId="{E2A94991-1B0D-BD92-4D4D-EE5430D074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D4B3C-829C-4B3D-8CBB-26421ED792D5}" type="datetimeFigureOut">
              <a:rPr lang="fr-CA" smtClean="0"/>
              <a:t>2022-11-06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E0FBB-2136-42B1-8B8A-20E9FF6060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38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E525-C7C7-494C-A2ED-01888EA6EA91}" type="datetime1">
              <a:rPr lang="fr-FR" smtClean="0"/>
              <a:t>06/11/2022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128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20D-6F2A-4DEB-A294-5E89A9A148BB}" type="datetime1">
              <a:rPr lang="fr-FR" smtClean="0"/>
              <a:t>06/11/2022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557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7165-A3AE-4C6F-A63A-E318F4245A3D}" type="datetime1">
              <a:rPr lang="fr-FR" smtClean="0"/>
              <a:t>06/11/2022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30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58C3-9193-4A78-9688-737857B610D8}" type="datetime1">
              <a:rPr lang="fr-FR" smtClean="0"/>
              <a:t>06/11/2022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80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297A-1A81-4B2E-ADEE-D11CD3090ACA}" type="datetime1">
              <a:rPr lang="fr-FR" smtClean="0"/>
              <a:t>06/11/2022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871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2FA-0630-45D0-A9AA-24F9ABE4B39B}" type="datetime1">
              <a:rPr lang="fr-FR" smtClean="0"/>
              <a:t>06/11/2022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9622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155E-1A9B-40A1-9403-11568C8CFA45}" type="datetime1">
              <a:rPr lang="fr-FR" smtClean="0"/>
              <a:t>06/11/2022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0524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234-C18B-489E-AF32-B94E9C7E268E}" type="datetime1">
              <a:rPr lang="fr-FR" smtClean="0"/>
              <a:t>06/11/2022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53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F742-83E5-492F-BAE7-0E933D59BACA}" type="datetime1">
              <a:rPr lang="fr-FR" smtClean="0"/>
              <a:t>06/11/2022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99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6228-40D1-4DB5-82DC-8C8D45EC538A}" type="datetime1">
              <a:rPr lang="fr-FR" smtClean="0"/>
              <a:t>06/11/2022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0011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C96C-A415-4D48-9F29-E08BFBC14964}" type="datetime1">
              <a:rPr lang="fr-FR" smtClean="0"/>
              <a:t>06/11/2022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66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DACD9-3F71-4390-9974-C26CEF39AA57}" type="datetime1">
              <a:rPr lang="fr-FR" smtClean="0"/>
              <a:t>06/11/2022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21288"/>
            <a:ext cx="3390056" cy="700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accent3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0327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0fMk-Asegg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yclomatic_complexit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slide" Target="slide9.xml"/><Relationship Id="rId26" Type="http://schemas.openxmlformats.org/officeDocument/2006/relationships/slide" Target="slide25.xml"/><Relationship Id="rId3" Type="http://schemas.openxmlformats.org/officeDocument/2006/relationships/image" Target="../media/image31.png"/><Relationship Id="rId21" Type="http://schemas.openxmlformats.org/officeDocument/2006/relationships/slide" Target="slide16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slide" Target="slide6.xml"/><Relationship Id="rId25" Type="http://schemas.openxmlformats.org/officeDocument/2006/relationships/slide" Target="slide23.xml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slide" Target="slide15.xml"/><Relationship Id="rId29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slide" Target="slide22.xml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slide" Target="slide21.xml"/><Relationship Id="rId28" Type="http://schemas.openxmlformats.org/officeDocument/2006/relationships/slide" Target="slide28.xml"/><Relationship Id="rId10" Type="http://schemas.openxmlformats.org/officeDocument/2006/relationships/image" Target="../media/image38.png"/><Relationship Id="rId19" Type="http://schemas.openxmlformats.org/officeDocument/2006/relationships/slide" Target="slide12.xml"/><Relationship Id="rId31" Type="http://schemas.openxmlformats.org/officeDocument/2006/relationships/slide" Target="slide34.xml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slide" Target="slide20.xml"/><Relationship Id="rId27" Type="http://schemas.openxmlformats.org/officeDocument/2006/relationships/slide" Target="slide27.xml"/><Relationship Id="rId30" Type="http://schemas.openxmlformats.org/officeDocument/2006/relationships/slide" Target="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6814B7B-9DAB-4DF0-99BB-1F471D28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425" y="5199797"/>
            <a:ext cx="9435152" cy="789673"/>
          </a:xfrm>
        </p:spPr>
        <p:txBody>
          <a:bodyPr anchor="ctr">
            <a:normAutofit/>
          </a:bodyPr>
          <a:lstStyle/>
          <a:p>
            <a:r>
              <a:rPr lang="fr-CA" sz="4000">
                <a:solidFill>
                  <a:schemeClr val="bg1"/>
                </a:solidFill>
              </a:rPr>
              <a:t>Python </a:t>
            </a:r>
            <a:r>
              <a:rPr lang="fr-CA" sz="4000" dirty="0">
                <a:solidFill>
                  <a:schemeClr val="bg1"/>
                </a:solidFill>
              </a:rPr>
              <a:t>– Jeu de devinette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fld id="{CF4668DC-857F-487D-BFFA-8C0CA5037977}" type="slidenum">
              <a:rPr lang="fr-B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BE">
              <a:solidFill>
                <a:srgbClr val="898989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7712AD-D113-44F8-8A63-28219E8BC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6003836"/>
            <a:ext cx="8673427" cy="405405"/>
          </a:xfrm>
        </p:spPr>
        <p:txBody>
          <a:bodyPr>
            <a:normAutofit lnSpcReduction="10000"/>
          </a:bodyPr>
          <a:lstStyle/>
          <a:p>
            <a:r>
              <a:rPr lang="fr-CA" dirty="0">
                <a:solidFill>
                  <a:schemeClr val="bg1"/>
                </a:solidFill>
              </a:rPr>
              <a:t>Exercice, ~3h  		Présentation 10m (</a:t>
            </a:r>
            <a:r>
              <a:rPr lang="fr-CA" dirty="0">
                <a:solidFill>
                  <a:schemeClr val="bg1"/>
                </a:solidFill>
                <a:hlinkClick r:id="rId2"/>
              </a:rPr>
              <a:t>YouTube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4" descr="Résultats de recherche d'images pour « python logo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49390"/>
            <a:ext cx="10914060" cy="32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Ã©sultats de recherche d'images pour Â«Â command lineÂ Â»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220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C726B-EF1E-42C4-B0E9-E9CADEE2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3c – Astuces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3D915-1F45-4659-A029-6724A0909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9768" cy="4351338"/>
          </a:xfrm>
        </p:spPr>
        <p:txBody>
          <a:bodyPr/>
          <a:lstStyle/>
          <a:p>
            <a:r>
              <a:rPr lang="fr-CA" dirty="0"/>
              <a:t>Définissez des constantes globales. </a:t>
            </a:r>
          </a:p>
          <a:p>
            <a:endParaRPr lang="fr-CA" dirty="0"/>
          </a:p>
          <a:p>
            <a:r>
              <a:rPr lang="fr-CA" dirty="0"/>
              <a:t>En Python on utilise souvent des identifiants en MAJUSCULES dans ce cas.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D7A50F-B83A-474C-8F7B-FD08F3E8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1B4419-603D-4CC6-BD90-5A399D39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2276872"/>
            <a:ext cx="368180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3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70C85-D748-4851-B3A8-9F8F0CE3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4a – Jeu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088E3-AB54-41A6-9BA6-3BED0B40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627711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Pour le jeu de base, l’ordinateur choisit un nombre et demande à l’utilisateur de deviner ce nombre, en fournissant des indices plus grand ou plus petit pour l’aider.</a:t>
            </a:r>
          </a:p>
          <a:p>
            <a:endParaRPr lang="fr-CA" dirty="0"/>
          </a:p>
          <a:p>
            <a:r>
              <a:rPr lang="fr-CA" dirty="0"/>
              <a:t>Le programme se termine quand l’utilisateur a trouvé le nombre.</a:t>
            </a:r>
          </a:p>
          <a:p>
            <a:endParaRPr lang="fr-CA" dirty="0"/>
          </a:p>
          <a:p>
            <a:r>
              <a:rPr lang="fr-CA" dirty="0"/>
              <a:t>Mettez en couleur les numéros d'essai, les indices petit/grand et le message de succès à la fin.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7C72E6-BEAD-40CE-B189-70F7A4B1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CA8D499-8871-4F36-B11F-77A49ACB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15" y="733053"/>
            <a:ext cx="409256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4355C-0FEA-4F35-9950-CD0CB434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4a* – Jeu de base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7AEF5-93D7-4F07-88A6-2E804E4E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3664" cy="4351338"/>
          </a:xfrm>
        </p:spPr>
        <p:txBody>
          <a:bodyPr/>
          <a:lstStyle/>
          <a:p>
            <a:r>
              <a:rPr lang="fr-CA" dirty="0"/>
              <a:t>Faites une saisie.</a:t>
            </a:r>
          </a:p>
          <a:p>
            <a:endParaRPr lang="fr-CA" dirty="0"/>
          </a:p>
          <a:p>
            <a:r>
              <a:rPr lang="fr-CA" dirty="0"/>
              <a:t>Votre nombre va varier.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D1D6D8-7C8A-4B6C-9A68-50F465A5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FA4BA2-3CF9-4BEF-9D8A-BEEAB48ED7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6564315" y="733053"/>
            <a:ext cx="409256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7DCD1-8157-45C2-BBAA-D14BA16D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4b – Astuces </a:t>
            </a:r>
            <a:r>
              <a:rPr lang="fr-CA" dirty="0" err="1"/>
              <a:t>random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83BBF-DCC0-431B-9350-2572BFF6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9319"/>
          </a:xfrm>
        </p:spPr>
        <p:txBody>
          <a:bodyPr/>
          <a:lstStyle/>
          <a:p>
            <a:r>
              <a:rPr lang="fr-CA" dirty="0"/>
              <a:t>Génération de nombres entiers aléatoires en Python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1E1C41-0A1F-46BB-89D3-AE1065A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655642-42E6-4B80-AFF8-CA00BA23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5" y="2834816"/>
            <a:ext cx="6309375" cy="24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79778-766D-4C74-9408-7634DF20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5a – Validation des entrées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82537-0E79-43D7-B00C-FA439A60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2460" cy="4667250"/>
          </a:xfrm>
        </p:spPr>
        <p:txBody>
          <a:bodyPr>
            <a:normAutofit/>
          </a:bodyPr>
          <a:lstStyle/>
          <a:p>
            <a:r>
              <a:rPr lang="fr-CA" dirty="0"/>
              <a:t>Si le nombre entré n’est pas un entier, on demande à l’utilisateur d’entrer à nouveau un nombre. </a:t>
            </a:r>
          </a:p>
          <a:p>
            <a:endParaRPr lang="fr-CA" dirty="0"/>
          </a:p>
          <a:p>
            <a:r>
              <a:rPr lang="fr-CA" dirty="0"/>
              <a:t>Le numéro d’essai n’est alors pas incrémenté.</a:t>
            </a:r>
          </a:p>
          <a:p>
            <a:endParaRPr lang="fr-CA" dirty="0"/>
          </a:p>
          <a:p>
            <a:r>
              <a:rPr lang="fr-CA" dirty="0"/>
              <a:t>Le message d'erreur s'affiche en rouge.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06453B-3758-4D1B-A80D-07D77A3B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9C6CB6-E876-4C36-AC7F-DCF18FB6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391292"/>
            <a:ext cx="4364428" cy="51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3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79778-766D-4C74-9408-7634DF20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60440" cy="2631827"/>
          </a:xfrm>
        </p:spPr>
        <p:txBody>
          <a:bodyPr/>
          <a:lstStyle/>
          <a:p>
            <a:r>
              <a:rPr lang="fr-CA" dirty="0"/>
              <a:t>5a* – Validation des entrées (saisie)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82537-0E79-43D7-B00C-FA439A60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77680" cy="2677490"/>
          </a:xfrm>
        </p:spPr>
        <p:txBody>
          <a:bodyPr>
            <a:normAutofit/>
          </a:bodyPr>
          <a:lstStyle/>
          <a:p>
            <a:r>
              <a:rPr lang="fr-CA" dirty="0"/>
              <a:t>Votre saisie, avec les mêmes entrées.</a:t>
            </a:r>
          </a:p>
          <a:p>
            <a:endParaRPr lang="fr-CA" dirty="0"/>
          </a:p>
          <a:p>
            <a:r>
              <a:rPr lang="fr-CA" dirty="0"/>
              <a:t>N’utilisez pas les exceptions ici.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06453B-3758-4D1B-A80D-07D77A3B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9C6CB6-E876-4C36-AC7F-DCF18FB615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5519936" y="620687"/>
            <a:ext cx="5040560" cy="58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7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E919A-C8C2-433B-9B9C-294BD7C7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5b – Nombres valides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ACBB5-28E6-4569-97CB-9AAB0264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fr-CA" dirty="0"/>
              <a:t>Il peut y avoir des espaces ou tabulations avant ou après le nombre, et le nombre peut être précédé d'un signe + ou -. </a:t>
            </a:r>
          </a:p>
          <a:p>
            <a:endParaRPr lang="fr-CA" dirty="0"/>
          </a:p>
          <a:p>
            <a:r>
              <a:rPr lang="fr-CA" dirty="0"/>
              <a:t>Testez dans </a:t>
            </a:r>
            <a:r>
              <a:rPr lang="fr-CA" dirty="0" err="1"/>
              <a:t>bash</a:t>
            </a:r>
            <a:r>
              <a:rPr lang="fr-CA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C1368-388B-4940-897D-EE62D526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45170D-C761-461E-B28F-179B05AEF6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6461582" y="1823597"/>
            <a:ext cx="489221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8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F2156-8B1A-4C03-87FD-F92CF0C7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5c – Astuce regex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0F627-9A67-4C50-82C2-4CD6A96B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9648" cy="4267671"/>
          </a:xfrm>
        </p:spPr>
        <p:txBody>
          <a:bodyPr>
            <a:normAutofit/>
          </a:bodyPr>
          <a:lstStyle/>
          <a:p>
            <a:r>
              <a:rPr lang="fr-CA" dirty="0"/>
              <a:t>La fonction </a:t>
            </a:r>
            <a:r>
              <a:rPr lang="fr-CA" dirty="0">
                <a:solidFill>
                  <a:schemeClr val="accent3"/>
                </a:solidFill>
              </a:rPr>
              <a:t>match</a:t>
            </a:r>
            <a:r>
              <a:rPr lang="fr-CA" dirty="0"/>
              <a:t> tente de trouver un match dans la string. </a:t>
            </a:r>
          </a:p>
          <a:p>
            <a:endParaRPr lang="fr-CA" dirty="0"/>
          </a:p>
          <a:p>
            <a:r>
              <a:rPr lang="fr-CA" dirty="0"/>
              <a:t>En cas de succès, le match est retourné.</a:t>
            </a:r>
          </a:p>
          <a:p>
            <a:endParaRPr lang="fr-CA" dirty="0"/>
          </a:p>
          <a:p>
            <a:r>
              <a:rPr lang="fr-CA" dirty="0"/>
              <a:t>Sinon elle retourne </a:t>
            </a:r>
            <a:r>
              <a:rPr lang="fr-CA" dirty="0">
                <a:solidFill>
                  <a:schemeClr val="accent3"/>
                </a:solidFill>
              </a:rPr>
              <a:t>None</a:t>
            </a:r>
            <a:r>
              <a:rPr lang="fr-CA" dirty="0"/>
              <a:t>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23345E-AF6D-4A24-8341-50EFD048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C396F36-A059-4025-B345-D635FCBE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794" y="2276872"/>
            <a:ext cx="6154006" cy="2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5F8A-FB90-4DF1-9ED0-27C25EA5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5d – Astuce if match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80CEF-6D09-4F8F-9BFB-30BBD0A8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391"/>
          </a:xfrm>
        </p:spPr>
        <p:txBody>
          <a:bodyPr/>
          <a:lstStyle/>
          <a:p>
            <a:r>
              <a:rPr lang="fr-CA" dirty="0"/>
              <a:t>En Python, on peut utiliser la valeur de retour de </a:t>
            </a:r>
            <a:r>
              <a:rPr lang="fr-CA" dirty="0">
                <a:solidFill>
                  <a:schemeClr val="accent3"/>
                </a:solidFill>
              </a:rPr>
              <a:t>match</a:t>
            </a:r>
            <a:r>
              <a:rPr lang="fr-CA" dirty="0"/>
              <a:t> dans un </a:t>
            </a:r>
            <a:r>
              <a:rPr lang="fr-CA" dirty="0">
                <a:solidFill>
                  <a:schemeClr val="accent3"/>
                </a:solidFill>
              </a:rPr>
              <a:t>if</a:t>
            </a:r>
            <a:r>
              <a:rPr lang="fr-CA" dirty="0"/>
              <a:t>, puisque </a:t>
            </a:r>
            <a:r>
              <a:rPr lang="fr-CA" dirty="0">
                <a:solidFill>
                  <a:schemeClr val="accent3"/>
                </a:solidFill>
              </a:rPr>
              <a:t>None</a:t>
            </a:r>
            <a:r>
              <a:rPr lang="fr-CA" dirty="0"/>
              <a:t> est considéré comme </a:t>
            </a:r>
            <a:r>
              <a:rPr lang="fr-CA" dirty="0">
                <a:solidFill>
                  <a:schemeClr val="accent6"/>
                </a:solidFill>
              </a:rPr>
              <a:t>faux</a:t>
            </a:r>
            <a:r>
              <a:rPr lang="fr-CA" dirty="0"/>
              <a:t> alors que n'importe quel objet est considéré comme </a:t>
            </a:r>
            <a:r>
              <a:rPr lang="fr-CA" dirty="0">
                <a:solidFill>
                  <a:schemeClr val="accent6"/>
                </a:solidFill>
              </a:rPr>
              <a:t>vrai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2946FF-2B9D-4B98-A560-59E64201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7D9804-0DC0-45F9-81E2-BBA72746F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28" y="3574436"/>
            <a:ext cx="6984776" cy="21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7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73861-EDAB-4393-A6A3-658EFBA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5e – Astuce </a:t>
            </a:r>
            <a:r>
              <a:rPr lang="fr-CA" dirty="0" err="1"/>
              <a:t>raw</a:t>
            </a:r>
            <a:r>
              <a:rPr lang="fr-CA" dirty="0"/>
              <a:t> string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D4633-C6F5-4F22-8D60-15BA3B71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9768" cy="4195663"/>
          </a:xfrm>
        </p:spPr>
        <p:txBody>
          <a:bodyPr/>
          <a:lstStyle/>
          <a:p>
            <a:r>
              <a:rPr lang="fr-CA" dirty="0"/>
              <a:t>En général, pour les regex en Python, on utilise des </a:t>
            </a:r>
            <a:r>
              <a:rPr lang="fr-CA" dirty="0" err="1"/>
              <a:t>raw</a:t>
            </a:r>
            <a:r>
              <a:rPr lang="fr-CA" dirty="0"/>
              <a:t> strings, l'équivalent des strings verbatim en C#. </a:t>
            </a:r>
          </a:p>
          <a:p>
            <a:endParaRPr lang="fr-CA" dirty="0"/>
          </a:p>
          <a:p>
            <a:r>
              <a:rPr lang="fr-CA" dirty="0"/>
              <a:t>Dans les </a:t>
            </a:r>
            <a:r>
              <a:rPr lang="fr-CA" dirty="0" err="1"/>
              <a:t>raw</a:t>
            </a:r>
            <a:r>
              <a:rPr lang="fr-CA" dirty="0"/>
              <a:t> strings, les séquences d'échappement ne sont pas interprétées.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15543E-BA62-49B1-BE44-ABB8D7BA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D4C972-0B14-4829-A3DF-B83F0C0C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2247900"/>
            <a:ext cx="3665365" cy="22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464C4-7EE4-4207-A8CE-EA04D405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de devinettes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171C06-9DEC-4D3B-9D4C-C9ADDBD4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L’objectif est de réaliser un jeu de devinettes.</a:t>
            </a:r>
          </a:p>
          <a:p>
            <a:endParaRPr lang="fr-CA" dirty="0"/>
          </a:p>
          <a:p>
            <a:r>
              <a:rPr lang="fr-CA" dirty="0"/>
              <a:t>L’ordinateur choisi un nombre au hasard de 1 à 100 et le joueur doit deviner le plus rapidement possible le nombre à l’aide des indices donnés par le jeu.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3F18CC-A957-4BB6-BFFA-A6AB983E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1648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DD4A7-D841-42A9-B762-8386A5D9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5792" cy="1325563"/>
          </a:xfrm>
        </p:spPr>
        <p:txBody>
          <a:bodyPr/>
          <a:lstStyle/>
          <a:p>
            <a:r>
              <a:rPr lang="fr-CA" dirty="0"/>
              <a:t>6a – Nombre maximum d’essais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BBB86-D09A-4DE8-A0DF-9301396C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9688" cy="4351338"/>
          </a:xfrm>
        </p:spPr>
        <p:txBody>
          <a:bodyPr>
            <a:normAutofit lnSpcReduction="10000"/>
          </a:bodyPr>
          <a:lstStyle/>
          <a:p>
            <a:r>
              <a:rPr lang="fr-CA" dirty="0"/>
              <a:t>Le nombre maximum d’essais est </a:t>
            </a:r>
            <a:r>
              <a:rPr lang="fr-CA" dirty="0">
                <a:solidFill>
                  <a:schemeClr val="accent3"/>
                </a:solidFill>
              </a:rPr>
              <a:t>10</a:t>
            </a:r>
            <a:r>
              <a:rPr lang="fr-CA" dirty="0"/>
              <a:t>, après quoi le joueur a « perdu ».</a:t>
            </a:r>
          </a:p>
          <a:p>
            <a:endParaRPr lang="fr-CA" dirty="0"/>
          </a:p>
          <a:p>
            <a:r>
              <a:rPr lang="fr-CA" dirty="0"/>
              <a:t>On affiche un message d'échec en rouge.</a:t>
            </a:r>
          </a:p>
          <a:p>
            <a:endParaRPr lang="fr-CA" dirty="0"/>
          </a:p>
          <a:p>
            <a:r>
              <a:rPr lang="fr-CA" dirty="0"/>
              <a:t>On affiche aussi le nombre qui avait été choisi.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D3355E-58D9-4BB4-9422-9C471C5B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F70AD8-9363-441B-86DB-616E24E6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173" y="675990"/>
            <a:ext cx="5365680" cy="239297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A91E661-C7AE-4CB2-B780-7BD84F12CD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5916561" y="3653876"/>
            <a:ext cx="5365680" cy="239297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969608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00987-F6DB-4199-82AF-78C1A9AC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6b – Bash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E3153-84F3-48CD-A73D-B542B9D5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3664" cy="4351338"/>
          </a:xfrm>
        </p:spPr>
        <p:txBody>
          <a:bodyPr/>
          <a:lstStyle/>
          <a:p>
            <a:r>
              <a:rPr lang="fr-CA" dirty="0"/>
              <a:t>Dans Bash, on peut automatiser le test avec </a:t>
            </a:r>
            <a:r>
              <a:rPr lang="fr-CA" dirty="0" err="1">
                <a:solidFill>
                  <a:schemeClr val="accent3"/>
                </a:solidFill>
              </a:rPr>
              <a:t>seq</a:t>
            </a:r>
            <a:r>
              <a:rPr lang="fr-CA" dirty="0"/>
              <a:t> (à condition que le nombre choisi aléatoirement ne soit pas en bas de 11).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07C0A3-441B-4AB8-A603-6258859A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918B7E-02F6-40C3-AA34-0FB6012F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5735960" y="384022"/>
            <a:ext cx="4320480" cy="58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34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C5D53-DD01-401A-9B00-74A1FEC4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7a – Séquence des essais (succès)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6DDA2-C147-402E-8CF6-89227E07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7680" cy="4351338"/>
          </a:xfrm>
        </p:spPr>
        <p:txBody>
          <a:bodyPr/>
          <a:lstStyle/>
          <a:p>
            <a:r>
              <a:rPr lang="fr-CA" dirty="0"/>
              <a:t>Quand l’utilisateur finit sa partie avec succès on affiche la séquence des essais effectués.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A9045C-4E5D-4784-B6B4-CF3083B7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305EA2-C07C-40BB-AEA0-E7EF8700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1" y="1690688"/>
            <a:ext cx="5467031" cy="195433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A576121-6F85-49E0-BD63-4EE96364B7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5663951" y="4066952"/>
            <a:ext cx="5467031" cy="195433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74050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C5D53-DD01-401A-9B00-74A1FEC4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7b – Séquence des essais (échec)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6DDA2-C147-402E-8CF6-89227E07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7680" cy="4351338"/>
          </a:xfrm>
        </p:spPr>
        <p:txBody>
          <a:bodyPr/>
          <a:lstStyle/>
          <a:p>
            <a:r>
              <a:rPr lang="fr-CA" dirty="0"/>
              <a:t>Quand l’utilisateur finit sa partie sans succès on affiche aussi la séquence des essais effectués.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A9045C-4E5D-4784-B6B4-CF3083B7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A3E120-C818-44E6-A088-3FF66683D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825625"/>
            <a:ext cx="5112568" cy="177399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C7EF6CF-32B8-4E9D-8365-9421B7DE5C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5735960" y="4112352"/>
            <a:ext cx="5112568" cy="1773999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64080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0BA19-F191-4478-8277-4DFCDE36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8 – </a:t>
            </a:r>
            <a:r>
              <a:rPr lang="fr-CA" dirty="0" err="1"/>
              <a:t>Réessai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387C63-78B4-4AAF-8C00-CCB3B909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5712" cy="4351338"/>
          </a:xfrm>
        </p:spPr>
        <p:txBody>
          <a:bodyPr/>
          <a:lstStyle/>
          <a:p>
            <a:r>
              <a:rPr lang="fr-CA" dirty="0"/>
              <a:t>Si un essai avec le même nombre a déjà été effectué auparavant, on affiche un message d'avertissement (en jaune) et le numéro d'essai courant n'est pas incrémenté. </a:t>
            </a:r>
          </a:p>
          <a:p>
            <a:r>
              <a:rPr lang="fr-CA" dirty="0"/>
              <a:t>La liste des essais antérieurs est aussi affichée.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A2AC9C-97F5-4AE2-ACE8-AAC8A2E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02361E-8B7C-48C4-906A-B0233BFD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60" y="1147119"/>
            <a:ext cx="4826280" cy="420129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02533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0BA19-F191-4478-8277-4DFCDE36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8* – </a:t>
            </a:r>
            <a:r>
              <a:rPr lang="fr-CA" dirty="0" err="1"/>
              <a:t>Réessai</a:t>
            </a:r>
            <a:r>
              <a:rPr lang="fr-CA" dirty="0"/>
              <a:t> (saisie)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387C63-78B4-4AAF-8C00-CCB3B909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5712" cy="4351338"/>
          </a:xfrm>
        </p:spPr>
        <p:txBody>
          <a:bodyPr/>
          <a:lstStyle/>
          <a:p>
            <a:r>
              <a:rPr lang="fr-CA" dirty="0"/>
              <a:t>Votre saisie.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A2AC9C-97F5-4AE2-ACE8-AAC8A2E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02361E-8B7C-48C4-906A-B0233BFD08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3935760" y="1662172"/>
            <a:ext cx="5585204" cy="48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60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8944A-7FEF-41A3-A96B-A62B43C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9 – </a:t>
            </a:r>
            <a:r>
              <a:rPr lang="fr-CA" dirty="0" err="1"/>
              <a:t>Cheat</a:t>
            </a:r>
            <a:r>
              <a:rPr lang="fr-CA" dirty="0"/>
              <a:t>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CC81D-049D-4540-97B0-3DFDB263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est courant dans les jeux d’avoir des </a:t>
            </a:r>
            <a:r>
              <a:rPr lang="fr-CA" dirty="0" err="1"/>
              <a:t>cheat</a:t>
            </a:r>
            <a:r>
              <a:rPr lang="fr-CA" dirty="0"/>
              <a:t> codes qui permettent de tester plus rapidement certaine fonctionnalités du jeu.</a:t>
            </a:r>
          </a:p>
          <a:p>
            <a:endParaRPr lang="fr-CA" dirty="0"/>
          </a:p>
          <a:p>
            <a:r>
              <a:rPr lang="fr-CA" dirty="0"/>
              <a:t>Modifiez le jeu de devinette, de telle sorte que le </a:t>
            </a:r>
            <a:r>
              <a:rPr lang="fr-CA" dirty="0" err="1"/>
              <a:t>cheat</a:t>
            </a:r>
            <a:r>
              <a:rPr lang="fr-CA" dirty="0"/>
              <a:t> code </a:t>
            </a:r>
            <a:r>
              <a:rPr lang="fr-CA" dirty="0">
                <a:solidFill>
                  <a:schemeClr val="accent2"/>
                </a:solidFill>
              </a:rPr>
              <a:t>PPP</a:t>
            </a:r>
            <a:r>
              <a:rPr lang="fr-CA" dirty="0"/>
              <a:t> fasse perdre la partie, alors que le </a:t>
            </a:r>
            <a:r>
              <a:rPr lang="fr-CA" dirty="0" err="1"/>
              <a:t>cheat</a:t>
            </a:r>
            <a:r>
              <a:rPr lang="fr-CA" dirty="0"/>
              <a:t> code </a:t>
            </a:r>
            <a:r>
              <a:rPr lang="fr-CA" dirty="0">
                <a:solidFill>
                  <a:schemeClr val="accent2"/>
                </a:solidFill>
              </a:rPr>
              <a:t>GGG</a:t>
            </a:r>
            <a:r>
              <a:rPr lang="fr-CA" dirty="0"/>
              <a:t> fasse gagner la partie.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DE695B-EFE1-41E0-BE47-88080463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4282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773C0-0BF3-45DB-ACD1-D7ECC456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9a – </a:t>
            </a:r>
            <a:r>
              <a:rPr lang="fr-CA" dirty="0" err="1"/>
              <a:t>Cheat</a:t>
            </a:r>
            <a:r>
              <a:rPr lang="fr-CA" dirty="0"/>
              <a:t> code GGG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0B733-B25D-431A-8426-2861E6DF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287"/>
          </a:xfrm>
        </p:spPr>
        <p:txBody>
          <a:bodyPr/>
          <a:lstStyle/>
          <a:p>
            <a:r>
              <a:rPr lang="fr-CA" dirty="0"/>
              <a:t>Ce </a:t>
            </a:r>
            <a:r>
              <a:rPr lang="fr-CA" dirty="0" err="1"/>
              <a:t>cheat</a:t>
            </a:r>
            <a:r>
              <a:rPr lang="fr-CA" dirty="0"/>
              <a:t> code permet de gagner instantanément.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1FBA51-D5A5-4079-BB8A-24D85914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9A7A662-083A-4491-A549-ACE22678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39" y="2801666"/>
            <a:ext cx="4004521" cy="271556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CE7B1BA8-A30E-4EEA-8F7C-FB553FCB6EDA}"/>
              </a:ext>
            </a:extLst>
          </p:cNvPr>
          <p:cNvSpPr/>
          <p:nvPr/>
        </p:nvSpPr>
        <p:spPr>
          <a:xfrm>
            <a:off x="3647728" y="5393954"/>
            <a:ext cx="482402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E77BA4-6C44-46A9-B5B0-9BEAD8F289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6303609" y="2801666"/>
            <a:ext cx="4004521" cy="27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2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3DDE7-AEC1-4250-9C07-1BB29351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9b – </a:t>
            </a:r>
            <a:r>
              <a:rPr lang="fr-CA" dirty="0" err="1"/>
              <a:t>Cheat</a:t>
            </a:r>
            <a:r>
              <a:rPr lang="fr-CA" dirty="0"/>
              <a:t> code PPP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C3C44-3A77-4C0A-9D21-7AB0152B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287"/>
          </a:xfrm>
        </p:spPr>
        <p:txBody>
          <a:bodyPr/>
          <a:lstStyle/>
          <a:p>
            <a:r>
              <a:rPr lang="fr-CA" dirty="0"/>
              <a:t>Ce </a:t>
            </a:r>
            <a:r>
              <a:rPr lang="fr-CA" dirty="0" err="1"/>
              <a:t>cheat</a:t>
            </a:r>
            <a:r>
              <a:rPr lang="fr-CA" dirty="0"/>
              <a:t> code permet de perdre instantanément.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FA315D-6611-4467-845B-349AE775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977305-BC40-4CA6-826A-001BDAF6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771848"/>
            <a:ext cx="4968676" cy="310542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42CCE0B-B440-499A-8D49-043F19ADF4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6240016" y="2728485"/>
            <a:ext cx="4968676" cy="31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05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F4C2D-833B-42E2-A307-36A3D8CF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10a - Recommencer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DE238-E062-415F-BE2D-F13B09FA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3824" cy="4351338"/>
          </a:xfrm>
        </p:spPr>
        <p:txBody>
          <a:bodyPr/>
          <a:lstStyle/>
          <a:p>
            <a:r>
              <a:rPr lang="fr-CA" dirty="0"/>
              <a:t>Lorsque l’utilisateur termine une partie, on lui demande s’il veut jouer à nouveau. </a:t>
            </a:r>
          </a:p>
          <a:p>
            <a:pPr lvl="1"/>
            <a:r>
              <a:rPr lang="fr-CA" dirty="0"/>
              <a:t>S’il répond O ou OUI, on rejoue.</a:t>
            </a:r>
          </a:p>
          <a:p>
            <a:pPr lvl="1"/>
            <a:r>
              <a:rPr lang="fr-CA" dirty="0"/>
              <a:t>S’il répond N ou NON, on stoppe le jeu avec un au revoir.</a:t>
            </a:r>
          </a:p>
          <a:p>
            <a:pPr lvl="1"/>
            <a:endParaRPr lang="fr-CA" dirty="0"/>
          </a:p>
          <a:p>
            <a:r>
              <a:rPr lang="fr-CA" dirty="0"/>
              <a:t>La réponse est insensible à la casse.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C9C00C-5636-48BD-93F0-D508A3F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46E27B-4041-4F6A-BF5D-34D068A9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764704"/>
            <a:ext cx="4146512" cy="554461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60937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AA5EF-5AEB-4A5A-B4FC-E6306FA0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 pédagogiques &amp;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ADC10-D337-4602-BDA7-4AECCFBA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Vous pourrez pratiquer: boucles, alternatives, variables, fonctions.</a:t>
            </a:r>
          </a:p>
          <a:p>
            <a:endParaRPr lang="fr-CA" dirty="0"/>
          </a:p>
          <a:p>
            <a:r>
              <a:rPr lang="fr-CA" dirty="0"/>
              <a:t>Aussi, vous verrez comment utiliser, mais sans entrer en profondeur:</a:t>
            </a:r>
          </a:p>
          <a:p>
            <a:pPr lvl="1"/>
            <a:r>
              <a:rPr lang="fr-CA" dirty="0"/>
              <a:t>Regex</a:t>
            </a:r>
          </a:p>
          <a:p>
            <a:pPr lvl="1"/>
            <a:r>
              <a:rPr lang="fr-CA" dirty="0" err="1"/>
              <a:t>Random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Enfin vous verrez différents outils pour "linter" votre code:</a:t>
            </a:r>
          </a:p>
          <a:p>
            <a:pPr lvl="1"/>
            <a:r>
              <a:rPr lang="fr-CA" dirty="0" err="1"/>
              <a:t>Pylint</a:t>
            </a:r>
            <a:r>
              <a:rPr lang="fr-CA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77780C-F1F3-42BA-91B0-4CDF3D3C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740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F4C2D-833B-42E2-A307-36A3D8CF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21696" cy="1983755"/>
          </a:xfrm>
        </p:spPr>
        <p:txBody>
          <a:bodyPr/>
          <a:lstStyle/>
          <a:p>
            <a:r>
              <a:rPr lang="fr-CA" dirty="0"/>
              <a:t>10a* – Saisie </a:t>
            </a:r>
            <a:br>
              <a:rPr lang="fr-CA" dirty="0"/>
            </a:br>
            <a:r>
              <a:rPr lang="fr-CA" dirty="0"/>
              <a:t>(recommencer)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DE238-E062-415F-BE2D-F13B09FA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6951"/>
            <a:ext cx="5473824" cy="3180011"/>
          </a:xfrm>
        </p:spPr>
        <p:txBody>
          <a:bodyPr/>
          <a:lstStyle/>
          <a:p>
            <a:r>
              <a:rPr lang="fr-CA" dirty="0"/>
              <a:t>Votre saisie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C9C00C-5636-48BD-93F0-D508A3F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46E27B-4041-4F6A-BF5D-34D068A9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5447928" y="692696"/>
            <a:ext cx="4146512" cy="554461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589750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54CDA-0FE2-4928-BFDD-1E8F4684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10b – Mauvaise réponse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A99AC-87FD-4569-9C65-78B09C84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9608" cy="4351338"/>
          </a:xfrm>
        </p:spPr>
        <p:txBody>
          <a:bodyPr/>
          <a:lstStyle/>
          <a:p>
            <a:r>
              <a:rPr lang="fr-CA" dirty="0"/>
              <a:t>Si la réponse de l'utilisateur n'est pas oui ou non, on affiche un message d'erreur (en rouge) et on redemande.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4908D5-DCB8-4EBC-9CB1-4350BB85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780C57-D83B-4533-9B6F-3C72A23A95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5519936" y="1928812"/>
            <a:ext cx="4464496" cy="39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8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3B7D9-2232-4A39-91AC-5D6433BD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11 – Assurance qualité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9F59B-4896-4BB6-9C26-D8E4F043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9768" cy="4411687"/>
          </a:xfrm>
        </p:spPr>
        <p:txBody>
          <a:bodyPr>
            <a:normAutofit/>
          </a:bodyPr>
          <a:lstStyle/>
          <a:p>
            <a:r>
              <a:rPr lang="fr-CA" dirty="0"/>
              <a:t>Votre programme ne doit comporter aucune erreur signalée par PyCharm.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C66108-2073-4EFF-9C01-5E1EFB33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1E4C35-C8C5-4BFA-B25C-E2E4E2AC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82" y="2060848"/>
            <a:ext cx="380202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93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9095D-886F-447E-B014-E24465B9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11b – </a:t>
            </a:r>
            <a:r>
              <a:rPr lang="fr-CA" dirty="0" err="1"/>
              <a:t>Pylint</a:t>
            </a:r>
            <a:r>
              <a:rPr lang="fr-CA" dirty="0"/>
              <a:t> : Installation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B0AFE-33D1-47A2-9895-35A1D21B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0328" cy="2179439"/>
          </a:xfrm>
        </p:spPr>
        <p:txBody>
          <a:bodyPr/>
          <a:lstStyle/>
          <a:p>
            <a:r>
              <a:rPr lang="fr-CA" dirty="0" err="1"/>
              <a:t>Pylint</a:t>
            </a:r>
            <a:r>
              <a:rPr lang="fr-CA" dirty="0"/>
              <a:t> est un utilitaire pour vérifier vos scripts Python (comme </a:t>
            </a:r>
            <a:r>
              <a:rPr lang="fr-CA" dirty="0" err="1"/>
              <a:t>shellcheck</a:t>
            </a:r>
            <a:r>
              <a:rPr lang="fr-CA" dirty="0"/>
              <a:t>, </a:t>
            </a:r>
            <a:r>
              <a:rPr lang="fr-CA" dirty="0" err="1"/>
              <a:t>eslint</a:t>
            </a:r>
            <a:r>
              <a:rPr lang="fr-CA" dirty="0"/>
              <a:t>, etc.). </a:t>
            </a:r>
          </a:p>
          <a:p>
            <a:endParaRPr lang="fr-CA" dirty="0"/>
          </a:p>
          <a:p>
            <a:r>
              <a:rPr lang="fr-CA" dirty="0"/>
              <a:t>Installez-le s'il n'est pas déjà installé.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BEF8A-589E-4915-995C-1CCECFF0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28C8A1-DF6F-406C-9AF3-C0F912AB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4005064"/>
            <a:ext cx="5868119" cy="4379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216127-777A-0CAB-D88C-6459AB1B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34" y="4972604"/>
            <a:ext cx="8826704" cy="14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66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D8B15-3675-4775-9CF3-68C8DF49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11c – </a:t>
            </a:r>
            <a:r>
              <a:rPr lang="fr-CA" dirty="0" err="1"/>
              <a:t>Pylint</a:t>
            </a:r>
            <a:r>
              <a:rPr lang="fr-CA" dirty="0"/>
              <a:t> : 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38534-A327-4127-B2E5-D1403591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7235"/>
          </a:xfrm>
        </p:spPr>
        <p:txBody>
          <a:bodyPr>
            <a:normAutofit/>
          </a:bodyPr>
          <a:lstStyle/>
          <a:p>
            <a:r>
              <a:rPr lang="fr-CA" dirty="0"/>
              <a:t>Exécutez </a:t>
            </a:r>
            <a:r>
              <a:rPr lang="fr-CA" dirty="0" err="1">
                <a:solidFill>
                  <a:schemeClr val="accent3"/>
                </a:solidFill>
              </a:rPr>
              <a:t>pylint</a:t>
            </a:r>
            <a:r>
              <a:rPr lang="fr-CA" dirty="0"/>
              <a:t> et éliminez les erreurs et avertissements.</a:t>
            </a:r>
          </a:p>
          <a:p>
            <a:pPr lvl="1"/>
            <a:r>
              <a:rPr lang="fr-CA" dirty="0"/>
              <a:t>NB: On veut au plus 10 branchements par fonctions (voir prochaine diapo)</a:t>
            </a:r>
          </a:p>
          <a:p>
            <a:r>
              <a:rPr lang="fr-CA" dirty="0"/>
              <a:t>Affichez le rapport final, qui ne doit comporter qu'un seul avertissement: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F040BF-7A54-4D1D-B3A5-4C04C985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34</a:t>
            </a:fld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6D703C-3C6B-2EA7-5FD9-A43E3D9D7E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1271939" y="4293096"/>
            <a:ext cx="9029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49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81B85-7B59-4E21-83BA-B5870D72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11d – Complexité cyclomatique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2D186-7D6B-4949-B183-7CF5EE8B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</a:t>
            </a:r>
            <a:r>
              <a:rPr lang="fr-CA" dirty="0">
                <a:hlinkClick r:id="rId2"/>
              </a:rPr>
              <a:t>complexité cyclomatique</a:t>
            </a:r>
            <a:r>
              <a:rPr lang="fr-CA" dirty="0"/>
              <a:t> d’une fonction est définie comme le nombre de points de décision qui s’y trouvent. Chaque if, </a:t>
            </a:r>
            <a:r>
              <a:rPr lang="fr-CA" dirty="0" err="1"/>
              <a:t>elif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, for, </a:t>
            </a:r>
            <a:r>
              <a:rPr lang="fr-CA" dirty="0" err="1"/>
              <a:t>except</a:t>
            </a:r>
            <a:r>
              <a:rPr lang="fr-CA" dirty="0"/>
              <a:t> constitue un point de décision en Python.</a:t>
            </a:r>
          </a:p>
          <a:p>
            <a:endParaRPr lang="fr-CA" dirty="0"/>
          </a:p>
          <a:p>
            <a:r>
              <a:rPr lang="fr-CA" dirty="0"/>
              <a:t>Normalement, pour que le code soit plus lisible, on s’attend à une complexité assez faible. La règle du pouce est que si la complexité dépasse 10, alors il faut réusiner la fonction pour la simplifier ou la scinder en plusieurs fonctions.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FB049D-B728-4DE1-9A6F-4904C200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7265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90695ED-3A51-4961-9F01-A984C970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 et remise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EA41EBF-3169-4F54-8BA3-B853B3210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FE3B8A-5C1F-4C00-A112-0B17A65D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5123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8EC952-1480-7AE4-DF34-69E152A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37</a:t>
            </a:fld>
            <a:endParaRPr lang="fr-BE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Zoom de résumé 5">
                <a:extLst>
                  <a:ext uri="{FF2B5EF4-FFF2-40B4-BE49-F238E27FC236}">
                    <a16:creationId xmlns:a16="http://schemas.microsoft.com/office/drawing/2014/main" id="{5E060C08-E76E-B237-60CB-9B480B0586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6113054"/>
                  </p:ext>
                </p:extLst>
              </p:nvPr>
            </p:nvGraphicFramePr>
            <p:xfrm>
              <a:off x="335360" y="260648"/>
              <a:ext cx="11521280" cy="6408711"/>
            </p:xfrm>
            <a:graphic>
              <a:graphicData uri="http://schemas.microsoft.com/office/powerpoint/2016/summaryzoom">
                <psuz:summaryZm>
                  <psuz:summaryZmObj sectionId="{4CF6B27C-51F7-4075-8F47-46F0B2354CA4}">
                    <psuz:zmPr id="{4F8FC212-560B-4644-9D9A-FB6F8593144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9477" y="17624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4452729-3E01-4111-A560-BF3113F03A34}">
                    <psuz:zmPr id="{648C4C71-E77A-4A8E-A08C-6B2AC7034C3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149091" y="17624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97B61B4-231C-42B3-910F-5CA052C2C642}">
                    <psuz:zmPr id="{E69B50D3-68BB-47F8-B990-07C9AF5BC8D4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808705" y="17624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BC1520F-9DC5-4BF9-8D26-650E282DEF96}">
                    <psuz:zmPr id="{9C687273-511D-4C83-995E-B86E808BABF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468319" y="17624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C3A3D6E-D751-4EBE-8341-DCA74C7EE000}">
                    <psuz:zmPr id="{4FFB0D06-83F5-43BE-AD4C-ED8501129B7E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9477" y="171433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286F3D7-45C0-40A6-B3AF-AB631E39B4C2}">
                    <psuz:zmPr id="{3D65B205-45CD-45B3-A49A-6D362AC053E3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149091" y="171433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18FEDF4-6AD0-419E-AC44-DC4E54A08F55}">
                    <psuz:zmPr id="{6AFA83D5-6AED-416E-BAC2-7A2CA498DA4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808705" y="171433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E48A558-F75B-4836-980A-B4FF652B7D20}">
                    <psuz:zmPr id="{9852A072-DDC6-4A48-AC33-BA9B0791C3A8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468319" y="171433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5BAD166-5A35-4C7D-B3C5-F1E00E1A924F}">
                    <psuz:zmPr id="{560992B3-C1E8-48A8-841A-72D4F7F32634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9477" y="325242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02198BE-E88F-4FDA-916F-7B4C6FD6F7E3}">
                    <psuz:zmPr id="{5D623F6A-5114-4202-BA85-5E1354341024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149091" y="325242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64EDFFF-4DEB-4F08-B534-CD85B6EF9F09}">
                    <psuz:zmPr id="{E478CFF2-F215-40BD-BA11-C5EF69C002A0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808705" y="325242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F2B420E-0E79-4763-AFA8-C28DD96508E9}">
                    <psuz:zmPr id="{A4779065-7C8D-46D9-9E09-DF6CBAE4D4BC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468319" y="325242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EC61B61-49CE-4A3B-BE33-2FC7EE631FCB}">
                    <psuz:zmPr id="{1FF6CC03-BF6F-4AA5-87F2-7C6765825F73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9477" y="479051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1A85BDF-C3F1-4823-A33C-0805059E272D}">
                    <psuz:zmPr id="{9C8F9EA0-FA3F-4EE1-BCC5-928347C9E7C4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149091" y="479051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EDBEA19-2146-49C3-9D80-6D4257C432B4}">
                    <psuz:zmPr id="{81B94C0F-E991-444E-8EAC-7122E53AB95D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808705" y="4790511"/>
                          <a:ext cx="2563483" cy="144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Zoom de résumé 5">
                <a:extLst>
                  <a:ext uri="{FF2B5EF4-FFF2-40B4-BE49-F238E27FC236}">
                    <a16:creationId xmlns:a16="http://schemas.microsoft.com/office/drawing/2014/main" id="{5E060C08-E76E-B237-60CB-9B480B0586DA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335360" y="260648"/>
                <a:ext cx="11521280" cy="6408711"/>
                <a:chOff x="335360" y="260648"/>
                <a:chExt cx="11521280" cy="6408711"/>
              </a:xfrm>
            </p:grpSpPr>
            <p:pic>
              <p:nvPicPr>
                <p:cNvPr id="2" name="Picture 2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4837" y="43688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84451" y="43688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Picture 5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44065" y="43688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03679" y="43688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4837" y="197497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4451" y="197497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44065" y="197497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03679" y="197497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4837" y="351306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84451" y="351306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Picture 14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44065" y="351306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Picture 15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03679" y="351306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Picture 16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4837" y="505115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Picture 17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84451" y="505115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Picture 18">
                  <a:hlinkClick r:id="rId3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44065" y="5051159"/>
                  <a:ext cx="2563483" cy="144195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21928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Remise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817640" cy="4411687"/>
          </a:xfrm>
        </p:spPr>
        <p:txBody>
          <a:bodyPr>
            <a:normAutofit lnSpcReduction="10000"/>
          </a:bodyPr>
          <a:lstStyle/>
          <a:p>
            <a:r>
              <a:rPr lang="fr-CA" dirty="0"/>
              <a:t>Complétez la grille d’auto-évaluation ci-contre puis remettez le PPT de la manière habituelle (avec commentaire et note).</a:t>
            </a:r>
          </a:p>
          <a:p>
            <a:endParaRPr lang="fr-CA" dirty="0"/>
          </a:p>
          <a:p>
            <a:r>
              <a:rPr lang="fr-CA" dirty="0"/>
              <a:t>Remettez votre script Python dans sa propre remise, non zippé, un seul fichier. 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7E8DCF2-F00D-4EAE-B917-85C8D3A53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54619"/>
              </p:ext>
            </p:extLst>
          </p:nvPr>
        </p:nvGraphicFramePr>
        <p:xfrm>
          <a:off x="5106597" y="1155531"/>
          <a:ext cx="3346958" cy="468376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356375431"/>
                    </a:ext>
                  </a:extLst>
                </a:gridCol>
                <a:gridCol w="1184592">
                  <a:extLst>
                    <a:ext uri="{9D8B030D-6E8A-4147-A177-3AD203B41FA5}">
                      <a16:colId xmlns:a16="http://schemas.microsoft.com/office/drawing/2014/main" val="487050035"/>
                    </a:ext>
                  </a:extLst>
                </a:gridCol>
                <a:gridCol w="1323848">
                  <a:extLst>
                    <a:ext uri="{9D8B030D-6E8A-4147-A177-3AD203B41FA5}">
                      <a16:colId xmlns:a16="http://schemas.microsoft.com/office/drawing/2014/main" val="2817915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28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dirty="0"/>
                        <a:t>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/>
                        <a:t>Vos 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4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A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37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A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45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4a*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A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26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5 a/b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A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9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6 a/b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A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9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7 a/b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A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43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A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18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9 a/b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A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9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10 a/b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A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40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-2, 0 ou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A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15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A" sz="24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593661"/>
                  </a:ext>
                </a:extLst>
              </a:tr>
            </a:tbl>
          </a:graphicData>
        </a:graphic>
      </p:graphicFrame>
      <p:sp>
        <p:nvSpPr>
          <p:cNvPr id="6" name="Parchemin : vertical 5">
            <a:extLst>
              <a:ext uri="{FF2B5EF4-FFF2-40B4-BE49-F238E27FC236}">
                <a16:creationId xmlns:a16="http://schemas.microsoft.com/office/drawing/2014/main" id="{29F9B82B-062B-49F9-80F2-0FD5D6941C81}"/>
              </a:ext>
            </a:extLst>
          </p:cNvPr>
          <p:cNvSpPr/>
          <p:nvPr/>
        </p:nvSpPr>
        <p:spPr>
          <a:xfrm>
            <a:off x="8904312" y="980728"/>
            <a:ext cx="2664296" cy="4752528"/>
          </a:xfrm>
          <a:prstGeom prst="verticalScroll">
            <a:avLst>
              <a:gd name="adj" fmla="val 11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Le numéro 11: </a:t>
            </a:r>
          </a:p>
          <a:p>
            <a:pPr algn="ctr"/>
            <a:endParaRPr lang="fr-CA" dirty="0"/>
          </a:p>
          <a:p>
            <a:pPr algn="ctr"/>
            <a:r>
              <a:rPr lang="fr-CA" dirty="0"/>
              <a:t>Si vous ne le faites pas, vous perdez les points indiqués.</a:t>
            </a:r>
          </a:p>
          <a:p>
            <a:pPr algn="ctr"/>
            <a:endParaRPr lang="fr-CA" dirty="0"/>
          </a:p>
          <a:p>
            <a:pPr algn="ctr"/>
            <a:r>
              <a:rPr lang="fr-CA" dirty="0"/>
              <a:t>Si vous le faites, mais ne répondez pas aux exigences, vous avez zéro.</a:t>
            </a:r>
          </a:p>
        </p:txBody>
      </p:sp>
    </p:spTree>
    <p:extLst>
      <p:ext uri="{BB962C8B-B14F-4D97-AF65-F5344CB8AC3E}">
        <p14:creationId xmlns:p14="http://schemas.microsoft.com/office/powerpoint/2010/main" val="353435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F7676-0F4F-F8C0-385D-65C0476E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742D00-1EBB-7FDB-112C-97DD0E0D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L’exercice procède par étapes.</a:t>
            </a:r>
          </a:p>
          <a:p>
            <a:endParaRPr lang="fr-CA" dirty="0"/>
          </a:p>
          <a:p>
            <a:r>
              <a:rPr lang="fr-CA" dirty="0"/>
              <a:t>Certaines étapes sont suivies d’indices.</a:t>
            </a:r>
          </a:p>
          <a:p>
            <a:pPr lvl="1"/>
            <a:r>
              <a:rPr lang="fr-CA" dirty="0"/>
              <a:t>Veuillez consulter ces indices avant de procéder pour l’étape.</a:t>
            </a:r>
          </a:p>
          <a:p>
            <a:pPr lvl="1"/>
            <a:endParaRPr lang="fr-CA" dirty="0"/>
          </a:p>
          <a:p>
            <a:r>
              <a:rPr lang="fr-CA" dirty="0"/>
              <a:t>Ne pas utiliser les exceptions.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B8A9EF-545A-3241-B549-DEA23D60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570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60D36-E0C1-4AC0-8820-F6B150B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1a – Créer un nouveau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38F04-3311-4549-A194-50C8F2E6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3584" cy="4351338"/>
          </a:xfrm>
        </p:spPr>
        <p:txBody>
          <a:bodyPr/>
          <a:lstStyle/>
          <a:p>
            <a:r>
              <a:rPr lang="fr-CA" dirty="0"/>
              <a:t>Avec PyCharm, créez un nouveau projet.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535D58-F84A-422A-815F-AD7F97A2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3D98BF-F59F-4997-9585-A442FDA1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72" y="1979439"/>
            <a:ext cx="6720692" cy="2899122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A16665C6-DFBC-7471-7884-DC2F214D9878}"/>
              </a:ext>
            </a:extLst>
          </p:cNvPr>
          <p:cNvSpPr/>
          <p:nvPr/>
        </p:nvSpPr>
        <p:spPr>
          <a:xfrm>
            <a:off x="9552384" y="3065190"/>
            <a:ext cx="1766190" cy="936104"/>
          </a:xfrm>
          <a:prstGeom prst="wedgeRoundRectCallout">
            <a:avLst>
              <a:gd name="adj1" fmla="val -73680"/>
              <a:gd name="adj2" fmla="val -610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2022</a:t>
            </a:r>
          </a:p>
          <a:p>
            <a:pPr algn="ctr"/>
            <a:r>
              <a:rPr lang="fr-CA" dirty="0"/>
              <a:t>Python 3.10</a:t>
            </a:r>
          </a:p>
        </p:txBody>
      </p:sp>
    </p:spTree>
    <p:extLst>
      <p:ext uri="{BB962C8B-B14F-4D97-AF65-F5344CB8AC3E}">
        <p14:creationId xmlns:p14="http://schemas.microsoft.com/office/powerpoint/2010/main" val="102936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30EAA-CA24-4243-8118-B47E07B7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1b – Mouture initiale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BF9531-501C-42DB-9A14-C8CD68D0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1736" cy="2251447"/>
          </a:xfrm>
        </p:spPr>
        <p:txBody>
          <a:bodyPr>
            <a:normAutofit/>
          </a:bodyPr>
          <a:lstStyle/>
          <a:p>
            <a:r>
              <a:rPr lang="fr-CA" dirty="0"/>
              <a:t>Renommez le fichier avec vos initiales (SHIFT+F6) et mettez ce code dedans.</a:t>
            </a:r>
            <a:endParaRPr lang="fr-CA" dirty="0">
              <a:sym typeface="Wingdings" panose="05000000000000000000" pitchFamily="2" charset="2"/>
            </a:endParaRPr>
          </a:p>
          <a:p>
            <a:r>
              <a:rPr lang="fr-CA" dirty="0">
                <a:sym typeface="Wingdings" panose="05000000000000000000" pitchFamily="2" charset="2"/>
              </a:rPr>
              <a:t>Puis validez l'exécution dans </a:t>
            </a:r>
            <a:r>
              <a:rPr lang="fr-CA" dirty="0" err="1">
                <a:sym typeface="Wingdings" panose="05000000000000000000" pitchFamily="2" charset="2"/>
              </a:rPr>
              <a:t>bash</a:t>
            </a:r>
            <a:r>
              <a:rPr lang="fr-CA" dirty="0">
                <a:sym typeface="Wingdings" panose="05000000000000000000" pitchFamily="2" charset="2"/>
              </a:rPr>
              <a:t>.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66515B-C2F0-49DC-BB77-D9A61DDA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7398F71-0C98-4FFC-BBE2-91913E73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65125"/>
            <a:ext cx="4105672" cy="443412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EFC843D-68D7-41EB-AEE9-70ACA525F9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1199456" y="4869160"/>
            <a:ext cx="5321012" cy="1152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94991-1B0D-BD92-4D4D-EE5430D07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4799251"/>
            <a:ext cx="6767483" cy="12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CA68D-2608-4CC0-BA0B-D21FB450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 – GitHub (facultatif)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270629-D901-48D4-B7B8-4BED3A34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760" cy="4123655"/>
          </a:xfrm>
        </p:spPr>
        <p:txBody>
          <a:bodyPr>
            <a:normAutofit/>
          </a:bodyPr>
          <a:lstStyle/>
          <a:p>
            <a:r>
              <a:rPr lang="fr-CA" dirty="0"/>
              <a:t>Mettez sous versionnage avec GitHub</a:t>
            </a:r>
          </a:p>
          <a:p>
            <a:endParaRPr lang="fr-CA" dirty="0"/>
          </a:p>
          <a:p>
            <a:r>
              <a:rPr lang="fr-CA" dirty="0"/>
              <a:t>C’est une bonne idée de faire un commit après chacune des étapes dans les prochaines diapos.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D4D60A-C3DE-4AD5-9B97-3C7B24CC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6C5E65-0318-4993-9D3A-CEF8BEF2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916832"/>
            <a:ext cx="4010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8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6CD4F-5680-45F5-B03E-88971197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3a – Initiales en couleur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C9A02-D4CF-4FF2-B719-2D53BE30F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3455"/>
          </a:xfrm>
        </p:spPr>
        <p:txBody>
          <a:bodyPr>
            <a:normAutofit/>
          </a:bodyPr>
          <a:lstStyle/>
          <a:p>
            <a:r>
              <a:rPr lang="fr-CA" dirty="0"/>
              <a:t>Partout dans la suite du projet, mettez vos initiales en couleur dans l'affichage. </a:t>
            </a:r>
          </a:p>
          <a:p>
            <a:r>
              <a:rPr lang="fr-CA" dirty="0"/>
              <a:t>ASTUCE: procédez comme dans un script </a:t>
            </a:r>
            <a:r>
              <a:rPr lang="fr-CA" dirty="0" err="1"/>
              <a:t>bash</a:t>
            </a:r>
            <a:r>
              <a:rPr lang="fr-CA" dirty="0"/>
              <a:t>.</a:t>
            </a:r>
          </a:p>
          <a:p>
            <a:r>
              <a:rPr lang="fr-CA" dirty="0"/>
              <a:t>NB: Ça marche aussi dans PS, donc dans PyCharm.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7C0E5C-49E7-456E-A6AA-414C02B9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C59B0F-9381-42C4-98F9-0C51D2B1D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509120"/>
            <a:ext cx="509199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3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78561-A02A-42AE-B53A-76985938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3b – Intro en couleur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A1DC2-DA5D-4D58-8DD5-C5C16DA61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311"/>
          </a:xfrm>
        </p:spPr>
        <p:txBody>
          <a:bodyPr>
            <a:normAutofit fontScale="92500"/>
          </a:bodyPr>
          <a:lstStyle/>
          <a:p>
            <a:r>
              <a:rPr lang="fr-CA" dirty="0"/>
              <a:t>Affichez les messages introductifs dans la couleur de votre choix (autre que la couleur par défaut du terminal et que celle de vos initiales).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9C7475-BE96-455A-AE67-9601695B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77E778B-75E9-4577-B4E9-3063BD65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62" y="3029241"/>
            <a:ext cx="6999653" cy="97582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B2544E6-ABD9-41F5-A31F-65350D797E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1044461" y="4869160"/>
            <a:ext cx="6999653" cy="975823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20447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D0BF53B26B3345AB08047DF4084A03" ma:contentTypeVersion="2" ma:contentTypeDescription="Crée un document." ma:contentTypeScope="" ma:versionID="3f23e1159b082045a2fef3899999cbe9">
  <xsd:schema xmlns:xsd="http://www.w3.org/2001/XMLSchema" xmlns:xs="http://www.w3.org/2001/XMLSchema" xmlns:p="http://schemas.microsoft.com/office/2006/metadata/properties" xmlns:ns2="6a20f552-4749-4715-b360-44b99797eaf8" targetNamespace="http://schemas.microsoft.com/office/2006/metadata/properties" ma:root="true" ma:fieldsID="d16814cc329b77a11c591f66f7d4ad09" ns2:_="">
    <xsd:import namespace="6a20f552-4749-4715-b360-44b99797ea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0f552-4749-4715-b360-44b99797ea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4A3803-75B8-4683-8FEF-C687FC36E2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CD6DC3-DD96-4D87-836C-33D1FF43C5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20f552-4749-4715-b360-44b99797ea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44FCC6-C7C3-4302-A3A6-6D5FD5FC34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6501</TotalTime>
  <Words>1258</Words>
  <Application>Microsoft Office PowerPoint</Application>
  <PresentationFormat>Widescreen</PresentationFormat>
  <Paragraphs>203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Python – Jeu de devinette</vt:lpstr>
      <vt:lpstr>Jeu de devinettes</vt:lpstr>
      <vt:lpstr>Objectifs pédagogiques &amp; technologiques</vt:lpstr>
      <vt:lpstr>Réalisation</vt:lpstr>
      <vt:lpstr>1a – Créer un nouveau projet</vt:lpstr>
      <vt:lpstr>1b – Mouture initiale</vt:lpstr>
      <vt:lpstr>2 – GitHub (facultatif)</vt:lpstr>
      <vt:lpstr>3a – Initiales en couleur</vt:lpstr>
      <vt:lpstr>3b – Intro en couleur</vt:lpstr>
      <vt:lpstr>3c – Astuces </vt:lpstr>
      <vt:lpstr>4a – Jeu de base</vt:lpstr>
      <vt:lpstr>4a* – Jeu de base </vt:lpstr>
      <vt:lpstr>4b – Astuces random</vt:lpstr>
      <vt:lpstr>5a – Validation des entrées</vt:lpstr>
      <vt:lpstr>5a* – Validation des entrées (saisie)</vt:lpstr>
      <vt:lpstr>5b – Nombres valides</vt:lpstr>
      <vt:lpstr>5c – Astuce regex</vt:lpstr>
      <vt:lpstr>5d – Astuce if match</vt:lpstr>
      <vt:lpstr>5e – Astuce raw string</vt:lpstr>
      <vt:lpstr>6a – Nombre maximum d’essais</vt:lpstr>
      <vt:lpstr>6b – Bash</vt:lpstr>
      <vt:lpstr>7a – Séquence des essais (succès)</vt:lpstr>
      <vt:lpstr>7b – Séquence des essais (échec)</vt:lpstr>
      <vt:lpstr>8 – Réessai</vt:lpstr>
      <vt:lpstr>8* – Réessai (saisie)</vt:lpstr>
      <vt:lpstr>9 – Cheat code</vt:lpstr>
      <vt:lpstr>9a – Cheat code GGG</vt:lpstr>
      <vt:lpstr>9b – Cheat code PPP</vt:lpstr>
      <vt:lpstr>10a - Recommencer</vt:lpstr>
      <vt:lpstr>10a* – Saisie  (recommencer)</vt:lpstr>
      <vt:lpstr>10b – Mauvaise réponse </vt:lpstr>
      <vt:lpstr>11 – Assurance qualité </vt:lpstr>
      <vt:lpstr>11b – Pylint : Installation </vt:lpstr>
      <vt:lpstr>11c – Pylint : exécution</vt:lpstr>
      <vt:lpstr>11d – Complexité cyclomatique </vt:lpstr>
      <vt:lpstr>Conclusion et remise</vt:lpstr>
      <vt:lpstr>PowerPoint Presentation</vt:lpstr>
      <vt:lpstr>Remise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3x – Jeu de devinette</dc:title>
  <dc:creator>Frederic Guerin</dc:creator>
  <cp:lastModifiedBy>Maxime Lefebvre</cp:lastModifiedBy>
  <cp:revision>17</cp:revision>
  <dcterms:created xsi:type="dcterms:W3CDTF">2020-10-10T18:19:19Z</dcterms:created>
  <dcterms:modified xsi:type="dcterms:W3CDTF">2022-11-06T16:25:43Z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0x01010018D0BF53B26B3345AB08047DF4084A03</vt:lpwstr>
  </property>
</Properties>
</file>