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85027" y="3562166"/>
            <a:ext cx="8747571" cy="1995256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70C0"/>
                </a:solidFill>
              </a:rPr>
              <a:t>Python for data-science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sz="4000" dirty="0">
                <a:solidFill>
                  <a:srgbClr val="0070C0"/>
                </a:solidFill>
              </a:rPr>
              <a:t>Devoir à la maison</a:t>
            </a:r>
            <a:br>
              <a:rPr lang="fr-FR" dirty="0">
                <a:solidFill>
                  <a:srgbClr val="0070C0"/>
                </a:solidFill>
              </a:rPr>
            </a:br>
            <a:br>
              <a:rPr lang="fr-FR" dirty="0"/>
            </a:br>
            <a:r>
              <a:rPr lang="fr-FR" dirty="0" err="1"/>
              <a:t>Cardiotocographie</a:t>
            </a:r>
            <a:br>
              <a:rPr lang="fr-FR" dirty="0"/>
            </a:br>
            <a:r>
              <a:rPr lang="fr-FR" sz="4400" dirty="0"/>
              <a:t>Analyse descriptive des données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50237" y="772356"/>
            <a:ext cx="3172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Xavier ALLANO</a:t>
            </a:r>
          </a:p>
          <a:p>
            <a:endParaRPr lang="fr-FR" sz="1600" dirty="0"/>
          </a:p>
          <a:p>
            <a:r>
              <a:rPr lang="fr-FR" sz="1600" b="1" dirty="0"/>
              <a:t>15 Février 2019</a:t>
            </a:r>
          </a:p>
        </p:txBody>
      </p:sp>
    </p:spTree>
    <p:extLst>
      <p:ext uri="{BB962C8B-B14F-4D97-AF65-F5344CB8AC3E}">
        <p14:creationId xmlns:p14="http://schemas.microsoft.com/office/powerpoint/2010/main" val="182679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0A5CE-E88F-44A7-9E21-99659930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 (2/2)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9224913-04DD-42DC-9FB4-F598FE139C40}"/>
              </a:ext>
            </a:extLst>
          </p:cNvPr>
          <p:cNvSpPr txBox="1">
            <a:spLocks/>
          </p:cNvSpPr>
          <p:nvPr/>
        </p:nvSpPr>
        <p:spPr>
          <a:xfrm>
            <a:off x="3145781" y="5272568"/>
            <a:ext cx="8358831" cy="128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 graphique montre une proportionnalité entre les contractions et les accélérations du rythme cardiaque du fœtus et confirme que les fœtus en souffrance sont ceux qui ont peu d’accélérations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F6EF9F-388B-4708-B4C3-5CA3EC37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81" y="1585432"/>
            <a:ext cx="5315681" cy="34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F4D0-859F-447E-AA43-164352A6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Random</a:t>
            </a:r>
            <a:r>
              <a:rPr lang="fr-FR" sz="2800" dirty="0"/>
              <a:t> Forest Classifier</a:t>
            </a:r>
            <a:br>
              <a:rPr lang="fr-FR" sz="2800" dirty="0"/>
            </a:br>
            <a:r>
              <a:rPr lang="fr-FR" sz="2800" dirty="0"/>
              <a:t>Performance et Matrice de confusion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CFD09-441B-45FA-AEAA-335A7F4C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99734"/>
            <a:ext cx="6657978" cy="22860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B4D768B-ADE5-44C9-AD78-8B8A2526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741005"/>
            <a:ext cx="2591991" cy="11655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03EEA4-E2D3-4A83-9FD7-7538B1C026E3}"/>
              </a:ext>
            </a:extLst>
          </p:cNvPr>
          <p:cNvSpPr txBox="1"/>
          <p:nvPr/>
        </p:nvSpPr>
        <p:spPr>
          <a:xfrm>
            <a:off x="2592925" y="6054251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confusion</a:t>
            </a:r>
          </a:p>
        </p:txBody>
      </p:sp>
    </p:spTree>
    <p:extLst>
      <p:ext uri="{BB962C8B-B14F-4D97-AF65-F5344CB8AC3E}">
        <p14:creationId xmlns:p14="http://schemas.microsoft.com/office/powerpoint/2010/main" val="176610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F4D0-859F-447E-AA43-164352A6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SVM Classifier</a:t>
            </a:r>
            <a:br>
              <a:rPr lang="fr-FR" sz="2800" dirty="0"/>
            </a:br>
            <a:r>
              <a:rPr lang="fr-FR" sz="2800" dirty="0"/>
              <a:t>Performance et Matrice de confusion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03EEA4-E2D3-4A83-9FD7-7538B1C026E3}"/>
              </a:ext>
            </a:extLst>
          </p:cNvPr>
          <p:cNvSpPr txBox="1"/>
          <p:nvPr/>
        </p:nvSpPr>
        <p:spPr>
          <a:xfrm>
            <a:off x="2592925" y="6054251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confusion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1A6A1A-5F1E-4EE8-AF8B-34754336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89670"/>
            <a:ext cx="6742984" cy="2286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ED52C5-1317-4832-A75F-A71EC66A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4826941"/>
            <a:ext cx="2566728" cy="11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F4D0-859F-447E-AA43-164352A6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Neural Network</a:t>
            </a:r>
            <a:br>
              <a:rPr lang="fr-FR" sz="2800" dirty="0"/>
            </a:br>
            <a:r>
              <a:rPr lang="fr-FR" sz="2800" dirty="0"/>
              <a:t>Performance et Matrice de confusion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03EEA4-E2D3-4A83-9FD7-7538B1C026E3}"/>
              </a:ext>
            </a:extLst>
          </p:cNvPr>
          <p:cNvSpPr txBox="1"/>
          <p:nvPr/>
        </p:nvSpPr>
        <p:spPr>
          <a:xfrm>
            <a:off x="2592925" y="6054251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confusion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62B42C-C7CC-443D-BFFB-05C07337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6629400" cy="2286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575206-3CBF-4729-8D73-5944358E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826943"/>
            <a:ext cx="2566728" cy="11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9EB0F-0039-4E8F-B5D4-BA5C2BC8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568" y="364618"/>
            <a:ext cx="8911687" cy="1280890"/>
          </a:xfrm>
        </p:spPr>
        <p:txBody>
          <a:bodyPr/>
          <a:lstStyle/>
          <a:p>
            <a:r>
              <a:rPr lang="fr-FR" dirty="0"/>
              <a:t>Visualisation des performances</a:t>
            </a:r>
            <a:br>
              <a:rPr lang="fr-FR" dirty="0"/>
            </a:br>
            <a:r>
              <a:rPr lang="fr-FR" dirty="0"/>
              <a:t>avec la courbe ROC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AD0AF-BBF2-4019-A16E-BF8D240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01" y="1672282"/>
            <a:ext cx="9377802" cy="1205556"/>
          </a:xfrm>
        </p:spPr>
        <p:txBody>
          <a:bodyPr>
            <a:normAutofit/>
          </a:bodyPr>
          <a:lstStyle/>
          <a:p>
            <a:r>
              <a:rPr lang="fr-FR" sz="1600" dirty="0"/>
              <a:t>Nous devons passer sur une cible binaire pour pouvoir utiliser la courbe ROC</a:t>
            </a:r>
          </a:p>
          <a:p>
            <a:r>
              <a:rPr lang="fr-FR" sz="1600" dirty="0"/>
              <a:t>Nous adaptons donc la cible en groupant les états suspect et </a:t>
            </a:r>
            <a:r>
              <a:rPr lang="fr-FR" sz="1600" dirty="0" err="1"/>
              <a:t>pathologic</a:t>
            </a:r>
            <a:r>
              <a:rPr lang="fr-FR" sz="1600" dirty="0"/>
              <a:t> car ce qui est important, c’est de pouvoir prédire si l’état de santé est normal, ou non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53729F-BFFA-45E5-8236-6D752182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68" y="2791339"/>
            <a:ext cx="5443967" cy="38643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23E7318-9534-4859-9DFE-065534A58A7C}"/>
              </a:ext>
            </a:extLst>
          </p:cNvPr>
          <p:cNvSpPr txBox="1"/>
          <p:nvPr/>
        </p:nvSpPr>
        <p:spPr>
          <a:xfrm>
            <a:off x="2449201" y="2904612"/>
            <a:ext cx="38720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Nous avons une aire sous la courbe de 0.95, ce qui est excellent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Cela signifie que la prédiction est excellente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Sur une nouvelle analyse de </a:t>
            </a:r>
            <a:r>
              <a:rPr lang="fr-FR" sz="1600" dirty="0" err="1"/>
              <a:t>cardiotocographie</a:t>
            </a:r>
            <a:r>
              <a:rPr lang="fr-FR" sz="1600" dirty="0"/>
              <a:t>, nous sommes donc en mesure de dire si le fœtus se porte bien avec un haut niveau de confiance</a:t>
            </a:r>
          </a:p>
        </p:txBody>
      </p:sp>
    </p:spTree>
    <p:extLst>
      <p:ext uri="{BB962C8B-B14F-4D97-AF65-F5344CB8AC3E}">
        <p14:creationId xmlns:p14="http://schemas.microsoft.com/office/powerpoint/2010/main" val="10761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4800" y="637040"/>
            <a:ext cx="5228302" cy="3660709"/>
          </a:xfrm>
        </p:spPr>
        <p:txBody>
          <a:bodyPr>
            <a:normAutofit fontScale="90000"/>
          </a:bodyPr>
          <a:lstStyle/>
          <a:p>
            <a:r>
              <a:rPr lang="fr-FR" dirty="0"/>
              <a:t>La </a:t>
            </a:r>
            <a:r>
              <a:rPr lang="fr-FR" dirty="0" err="1"/>
              <a:t>cardiotocographie</a:t>
            </a:r>
            <a:br>
              <a:rPr lang="fr-FR" sz="1100" dirty="0"/>
            </a:br>
            <a:br>
              <a:rPr lang="fr-FR" sz="2200" dirty="0"/>
            </a:br>
            <a:r>
              <a:rPr lang="fr-FR" sz="1800" b="1" dirty="0"/>
              <a:t>La </a:t>
            </a:r>
            <a:r>
              <a:rPr lang="fr-FR" sz="1800" b="1" dirty="0" err="1"/>
              <a:t>cardiotocographie</a:t>
            </a:r>
            <a:r>
              <a:rPr lang="fr-FR" sz="1800" b="1" dirty="0"/>
              <a:t> sert à surveiller la santé du fœtus lors du travail avant l’accouchement.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dirty="0"/>
              <a:t>2 capteurs sont posés sur le ventre de la mère</a:t>
            </a:r>
            <a:br>
              <a:rPr lang="fr-FR" sz="1800" dirty="0"/>
            </a:br>
            <a:r>
              <a:rPr lang="fr-FR" sz="1800" b="1" dirty="0"/>
              <a:t>* Mesure du rythme cardiaque du fœtus: FHR </a:t>
            </a:r>
            <a:br>
              <a:rPr lang="fr-FR" sz="1800" b="1" dirty="0"/>
            </a:br>
            <a:r>
              <a:rPr lang="fr-FR" sz="1800" b="1" dirty="0"/>
              <a:t>  </a:t>
            </a:r>
            <a:r>
              <a:rPr lang="fr-FR" sz="1800" dirty="0"/>
              <a:t>(Fœtal </a:t>
            </a:r>
            <a:r>
              <a:rPr lang="fr-FR" sz="1800" dirty="0" err="1"/>
              <a:t>Heart</a:t>
            </a:r>
            <a:r>
              <a:rPr lang="fr-FR" sz="1800" dirty="0"/>
              <a:t> rate)</a:t>
            </a:r>
            <a:br>
              <a:rPr lang="fr-FR" sz="1800" dirty="0"/>
            </a:br>
            <a:r>
              <a:rPr lang="fr-FR" sz="1800" b="1" dirty="0"/>
              <a:t>* Mesure des contractions utérines: UC</a:t>
            </a:r>
            <a:br>
              <a:rPr lang="fr-FR" sz="1800" dirty="0"/>
            </a:br>
            <a:br>
              <a:rPr lang="fr-FR" sz="1800" b="1" dirty="0"/>
            </a:br>
            <a:r>
              <a:rPr lang="fr-FR" sz="1800" dirty="0"/>
              <a:t>Cardio - Cœur  /  </a:t>
            </a:r>
            <a:r>
              <a:rPr lang="fr-FR" sz="1800" dirty="0" err="1"/>
              <a:t>Toco</a:t>
            </a:r>
            <a:r>
              <a:rPr lang="fr-FR" sz="1800" dirty="0"/>
              <a:t> – Contraction</a:t>
            </a:r>
            <a:br>
              <a:rPr lang="fr-FR" sz="1800" dirty="0"/>
            </a:br>
            <a:r>
              <a:rPr lang="fr-FR" sz="1800" dirty="0"/>
              <a:t>Graphie – Ecriture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90027" y="4075445"/>
            <a:ext cx="9030274" cy="2835816"/>
          </a:xfrm>
        </p:spPr>
        <p:txBody>
          <a:bodyPr>
            <a:normAutofit/>
          </a:bodyPr>
          <a:lstStyle/>
          <a:p>
            <a:r>
              <a:rPr lang="fr-FR" dirty="0"/>
              <a:t>L’enregistrement est fait sur une période de temps définie, 20 minutes en général</a:t>
            </a:r>
          </a:p>
          <a:p>
            <a:r>
              <a:rPr lang="fr-FR" dirty="0"/>
              <a:t>Les variations du rythme cardiaque du fœtus permettent de savoir si la situation est normale ou si le fœtus est en souffrance en relation avec les contractions</a:t>
            </a:r>
          </a:p>
          <a:p>
            <a:pPr lvl="1"/>
            <a:r>
              <a:rPr lang="fr-FR" dirty="0"/>
              <a:t>Accélération ou baisse du rythme cardiaque</a:t>
            </a:r>
          </a:p>
          <a:p>
            <a:pPr lvl="1"/>
            <a:r>
              <a:rPr lang="fr-FR" dirty="0"/>
              <a:t>Le nombre d’accélérations / décroissances et l’amplitude des variations vont permettre de prédire un éventuel problème sur l’état de santé du fœtus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460369"/>
            <a:ext cx="2501819" cy="27298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90" y="1271430"/>
            <a:ext cx="3646311" cy="23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</a:t>
            </a:r>
            <a:br>
              <a:rPr lang="fr-FR" dirty="0"/>
            </a:br>
            <a:r>
              <a:rPr lang="fr-FR" dirty="0" err="1"/>
              <a:t>cardiotocographe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7" y="2934811"/>
            <a:ext cx="9532132" cy="35547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44" y="204258"/>
            <a:ext cx="3725705" cy="25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cible à prédire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0637" y="1905000"/>
            <a:ext cx="8915400" cy="3290656"/>
          </a:xfrm>
        </p:spPr>
        <p:txBody>
          <a:bodyPr/>
          <a:lstStyle/>
          <a:p>
            <a:r>
              <a:rPr lang="fr-FR" dirty="0"/>
              <a:t>L’analyse des données de </a:t>
            </a:r>
            <a:r>
              <a:rPr lang="fr-FR" dirty="0" err="1"/>
              <a:t>cardiotocographie</a:t>
            </a:r>
            <a:r>
              <a:rPr lang="fr-FR" dirty="0"/>
              <a:t> doit permettre de prédire si le fœtus est en bonne santé ou si il est en situation de souffrance</a:t>
            </a:r>
          </a:p>
          <a:p>
            <a:r>
              <a:rPr lang="fr-FR" dirty="0"/>
              <a:t>La base de données (</a:t>
            </a:r>
            <a:r>
              <a:rPr lang="fr-FR" dirty="0" err="1"/>
              <a:t>dataset</a:t>
            </a:r>
            <a:r>
              <a:rPr lang="fr-FR" dirty="0"/>
              <a:t> CTG.xls) contient 2126 analyses de </a:t>
            </a:r>
            <a:r>
              <a:rPr lang="fr-FR" dirty="0" err="1"/>
              <a:t>cardiotocographie</a:t>
            </a:r>
            <a:r>
              <a:rPr lang="fr-FR" dirty="0"/>
              <a:t> avec l’indicateur NSP sur l’état de santé du fœtus, qui constitue la cible à prédire</a:t>
            </a:r>
          </a:p>
          <a:p>
            <a:pPr lvl="1"/>
            <a:r>
              <a:rPr lang="fr-FR" sz="1800" dirty="0"/>
              <a:t>(NSP=1: normal; NSP=2: suspect, NSP=3: </a:t>
            </a:r>
            <a:r>
              <a:rPr lang="fr-FR" sz="1800" dirty="0" err="1"/>
              <a:t>pathologic</a:t>
            </a:r>
            <a:r>
              <a:rPr lang="fr-F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7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L’acquisition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485530"/>
            <a:ext cx="9155945" cy="522598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L’onglet </a:t>
            </a:r>
            <a:r>
              <a:rPr lang="fr-FR" dirty="0" err="1"/>
              <a:t>Raw</a:t>
            </a:r>
            <a:r>
              <a:rPr lang="fr-FR" dirty="0"/>
              <a:t>-Data du fichier CTG.xls contient les données brutes sur la période d’examen:</a:t>
            </a:r>
          </a:p>
          <a:p>
            <a:r>
              <a:rPr lang="fr-FR" dirty="0"/>
              <a:t>Indicateur de temps en début d’examen (en seconde) : </a:t>
            </a:r>
            <a:r>
              <a:rPr lang="fr-FR" b="1" dirty="0"/>
              <a:t>b</a:t>
            </a:r>
          </a:p>
          <a:p>
            <a:r>
              <a:rPr lang="fr-FR" dirty="0"/>
              <a:t>Indicateur de temps en fin d’examen (en seconde) : </a:t>
            </a:r>
            <a:r>
              <a:rPr lang="fr-FR" b="1" dirty="0"/>
              <a:t>e</a:t>
            </a:r>
          </a:p>
          <a:p>
            <a:r>
              <a:rPr lang="fr-FR" dirty="0"/>
              <a:t>Le rythme de base du fœtus sur la période: </a:t>
            </a:r>
            <a:r>
              <a:rPr lang="fr-FR" b="1" dirty="0"/>
              <a:t>LB</a:t>
            </a:r>
          </a:p>
          <a:p>
            <a:r>
              <a:rPr lang="fr-FR" dirty="0"/>
              <a:t>Le nombre de contractions sur la période: </a:t>
            </a:r>
            <a:r>
              <a:rPr lang="fr-FR" b="1" dirty="0"/>
              <a:t>UC</a:t>
            </a:r>
          </a:p>
          <a:p>
            <a:r>
              <a:rPr lang="fr-FR" dirty="0"/>
              <a:t>Le nombre d’évènements survenus:</a:t>
            </a:r>
          </a:p>
          <a:p>
            <a:pPr lvl="1"/>
            <a:r>
              <a:rPr lang="fr-FR" dirty="0"/>
              <a:t>Nombre d’accélérations du rythme</a:t>
            </a:r>
          </a:p>
          <a:p>
            <a:pPr lvl="1"/>
            <a:r>
              <a:rPr lang="fr-FR" dirty="0"/>
              <a:t>Nombre de décroissance du rythme (léger, sévère, prolongés)</a:t>
            </a:r>
          </a:p>
          <a:p>
            <a:pPr lvl="1"/>
            <a:r>
              <a:rPr lang="fr-FR" dirty="0"/>
              <a:t>Etc..</a:t>
            </a:r>
          </a:p>
          <a:p>
            <a:r>
              <a:rPr lang="fr-FR" dirty="0"/>
              <a:t>Pour pouvoir exploiter ces données, il est nécessaire de ramener les nombres sur une période de temps commune</a:t>
            </a:r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sont obtenues en divisant les nombres par la durée de l’examen en seconde (e-b) ► nombre d’évènements par seconde</a:t>
            </a:r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se retrouvent dans l’onglet Data du fichier CTG.xls entre les colonnes K et AE (21 </a:t>
            </a:r>
            <a:r>
              <a:rPr lang="fr-FR" dirty="0" err="1"/>
              <a:t>features</a:t>
            </a:r>
            <a:r>
              <a:rPr lang="fr-FR" dirty="0"/>
              <a:t>), Ce sont ces données qui seront importées</a:t>
            </a:r>
          </a:p>
        </p:txBody>
      </p:sp>
    </p:spTree>
    <p:extLst>
      <p:ext uri="{BB962C8B-B14F-4D97-AF65-F5344CB8AC3E}">
        <p14:creationId xmlns:p14="http://schemas.microsoft.com/office/powerpoint/2010/main" val="361343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1/2 Les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CTG.xls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55120"/>
              </p:ext>
            </p:extLst>
          </p:nvPr>
        </p:nvGraphicFramePr>
        <p:xfrm>
          <a:off x="2592925" y="1441146"/>
          <a:ext cx="9107844" cy="498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5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Symbole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Rythme</a:t>
                      </a:r>
                      <a:r>
                        <a:rPr lang="fr-FR" baseline="0" dirty="0"/>
                        <a:t> cardiaque de base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d’accélérations du rythme par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Fœtal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Movements</a:t>
                      </a:r>
                      <a:r>
                        <a:rPr lang="fr-FR" baseline="0" dirty="0"/>
                        <a:t>: nombre de mouvements du fœtus par seconde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contractions par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décroissances</a:t>
                      </a:r>
                      <a:r>
                        <a:rPr lang="fr-FR" baseline="0" dirty="0"/>
                        <a:t> légères du rythme par seconde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décroissances</a:t>
                      </a:r>
                      <a:r>
                        <a:rPr lang="fr-FR" baseline="0" dirty="0"/>
                        <a:t> sévères du rythme par seconde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décroissances prolongées du rythme par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ASTV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 de temps des périodes de variations courtes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MSTV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moyenne des périodes de variations courtes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ALTV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Pourcentage de temps des périodes de variations longues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MLTV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moyenne des périodes de variation longues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2/2 Les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CTG.xls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752316"/>
              </p:ext>
            </p:extLst>
          </p:nvPr>
        </p:nvGraphicFramePr>
        <p:xfrm>
          <a:off x="2592925" y="1441146"/>
          <a:ext cx="8911687" cy="521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5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Symbole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 err="1"/>
                        <a:t>Width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Largeur</a:t>
                      </a:r>
                      <a:r>
                        <a:rPr lang="fr-FR" baseline="0" dirty="0"/>
                        <a:t> de l’histogramme du rythme (rythme Max – rythme Min)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Rythme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Rythme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 err="1"/>
                        <a:t>Nmax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pics de rythme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 err="1"/>
                        <a:t>Nzeros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pics à zéro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Histogramme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 err="1"/>
                        <a:t>Mean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Histogramme 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 err="1"/>
                        <a:t>Median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Histogramme médian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Histogramme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 err="1"/>
                        <a:t>Tendency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Tendance histogramme: </a:t>
                      </a:r>
                      <a:r>
                        <a:rPr lang="en-US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-1=left </a:t>
                      </a:r>
                      <a:r>
                        <a:rPr lang="en-US" dirty="0" err="1"/>
                        <a:t>assymetric</a:t>
                      </a:r>
                      <a:r>
                        <a:rPr lang="en-US" dirty="0"/>
                        <a:t>; 0=symmetric; 1=right </a:t>
                      </a:r>
                      <a:r>
                        <a:rPr lang="en-US" dirty="0" err="1"/>
                        <a:t>assymetric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2"/>
                          </a:solidFill>
                        </a:rPr>
                        <a:t>NSP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2"/>
                          </a:solidFill>
                        </a:rPr>
                        <a:t>Cible à prédire: Normal=1; Suspect=2; </a:t>
                      </a:r>
                      <a:r>
                        <a:rPr lang="fr-FR" dirty="0" err="1">
                          <a:solidFill>
                            <a:schemeClr val="accent2"/>
                          </a:solidFill>
                        </a:rPr>
                        <a:t>Pathologic</a:t>
                      </a:r>
                      <a:r>
                        <a:rPr lang="fr-FR" dirty="0">
                          <a:solidFill>
                            <a:schemeClr val="accent2"/>
                          </a:solidFill>
                        </a:rPr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3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de récupération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1924" y="1744268"/>
            <a:ext cx="9082688" cy="4489622"/>
          </a:xfrm>
        </p:spPr>
        <p:txBody>
          <a:bodyPr/>
          <a:lstStyle/>
          <a:p>
            <a:r>
              <a:rPr lang="fr-FR" dirty="0"/>
              <a:t>Les données ont été récupérées manuellement sur internet:</a:t>
            </a:r>
          </a:p>
          <a:p>
            <a:pPr lvl="1"/>
            <a:r>
              <a:rPr lang="fr-FR" b="1" dirty="0"/>
              <a:t>https://archive.ics.uci.edu/ml/datasets/Cardiotocography</a:t>
            </a:r>
          </a:p>
          <a:p>
            <a:endParaRPr lang="fr-FR" dirty="0"/>
          </a:p>
          <a:p>
            <a:r>
              <a:rPr lang="fr-FR" dirty="0"/>
              <a:t>Nous récupérons alors le fichier Excel qui contient un ensemble de 2126 examens (2126 lignes de données)</a:t>
            </a:r>
          </a:p>
          <a:p>
            <a:pPr lvl="1"/>
            <a:r>
              <a:rPr lang="fr-FR" sz="1800" b="1" dirty="0"/>
              <a:t>CTG.xls</a:t>
            </a:r>
          </a:p>
          <a:p>
            <a:endParaRPr lang="fr-FR" sz="2000" b="1" dirty="0"/>
          </a:p>
          <a:p>
            <a:r>
              <a:rPr lang="fr-FR" dirty="0"/>
              <a:t>Nous importons</a:t>
            </a:r>
            <a:r>
              <a:rPr lang="fr-FR" sz="2000" dirty="0"/>
              <a:t> les </a:t>
            </a:r>
            <a:r>
              <a:rPr lang="fr-FR" sz="2000" dirty="0" err="1"/>
              <a:t>features</a:t>
            </a:r>
            <a:r>
              <a:rPr lang="fr-FR" sz="2000" dirty="0"/>
              <a:t> et la cible à prédire à partir de l’onglet Data du fichier, les colonnes K à AE (21 </a:t>
            </a:r>
            <a:r>
              <a:rPr lang="fr-FR" sz="2000" dirty="0" err="1"/>
              <a:t>features</a:t>
            </a:r>
            <a:r>
              <a:rPr lang="fr-FR" sz="2000" dirty="0"/>
              <a:t>), et la cible en colonne AT</a:t>
            </a:r>
          </a:p>
          <a:p>
            <a:r>
              <a:rPr lang="fr-FR" sz="1600" dirty="0" err="1"/>
              <a:t>df</a:t>
            </a:r>
            <a:r>
              <a:rPr lang="fr-FR" sz="1600" dirty="0"/>
              <a:t> = </a:t>
            </a:r>
            <a:r>
              <a:rPr lang="fr-FR" sz="1600" dirty="0" err="1"/>
              <a:t>pd.read_excel</a:t>
            </a:r>
            <a:r>
              <a:rPr lang="fr-FR" sz="1600" dirty="0"/>
              <a:t>('CTG.xls', </a:t>
            </a:r>
            <a:r>
              <a:rPr lang="fr-FR" sz="1600" dirty="0" err="1"/>
              <a:t>sheet_name</a:t>
            </a:r>
            <a:r>
              <a:rPr lang="fr-FR" sz="1600" dirty="0"/>
              <a:t>='Data', </a:t>
            </a:r>
            <a:r>
              <a:rPr lang="fr-FR" sz="1600" dirty="0" err="1"/>
              <a:t>usecols</a:t>
            </a:r>
            <a:r>
              <a:rPr lang="fr-FR" sz="1600" dirty="0"/>
              <a:t>='K:AE,AT', header=1)</a:t>
            </a:r>
          </a:p>
          <a:p>
            <a:endParaRPr lang="fr-FR" sz="2000" dirty="0"/>
          </a:p>
          <a:p>
            <a:endParaRPr lang="fr-FR" sz="2000" b="1" dirty="0"/>
          </a:p>
          <a:p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4829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0A5CE-E88F-44A7-9E21-99659930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CA0CC-A15F-4E74-A5F0-9805DD39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704" y="1642910"/>
            <a:ext cx="4577707" cy="918518"/>
          </a:xfrm>
        </p:spPr>
        <p:txBody>
          <a:bodyPr/>
          <a:lstStyle/>
          <a:p>
            <a:r>
              <a:rPr lang="fr-FR" b="1" dirty="0"/>
              <a:t>Répartition des valeurs de la cible sur les 2126 cas étudiés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51F56E-3E0A-4721-9522-2CE7C528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32" y="1320122"/>
            <a:ext cx="3338317" cy="22061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B53F71-5EDF-473D-99B3-4C47E782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16" y="3500754"/>
            <a:ext cx="5246085" cy="329546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9224913-04DD-42DC-9FB4-F598FE139C40}"/>
              </a:ext>
            </a:extLst>
          </p:cNvPr>
          <p:cNvSpPr txBox="1">
            <a:spLocks/>
          </p:cNvSpPr>
          <p:nvPr/>
        </p:nvSpPr>
        <p:spPr>
          <a:xfrm>
            <a:off x="7278131" y="4157182"/>
            <a:ext cx="4577707" cy="918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Ce graphique montre que les fœtus qui se portent mal sont ceux qui ont peu d’accélérations du rythme cardiaque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24188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795</Words>
  <Application>Microsoft Office PowerPoint</Application>
  <PresentationFormat>Grand écran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Python for data-science Devoir à la maison  Cardiotocographie Analyse descriptive des données</vt:lpstr>
      <vt:lpstr>La cardiotocographie  La cardiotocographie sert à surveiller la santé du fœtus lors du travail avant l’accouchement.  2 capteurs sont posés sur le ventre de la mère * Mesure du rythme cardiaque du fœtus: FHR    (Fœtal Heart rate) * Mesure des contractions utérines: UC  Cardio - Cœur  /  Toco – Contraction Graphie – Ecriture </vt:lpstr>
      <vt:lpstr>Exemple de cardiotocographe</vt:lpstr>
      <vt:lpstr>La cible à prédire</vt:lpstr>
      <vt:lpstr>L’acquisition des données</vt:lpstr>
      <vt:lpstr>1/2 Les features du dataset CTG.xls</vt:lpstr>
      <vt:lpstr>2/2 Les features du dataset CTG.xls</vt:lpstr>
      <vt:lpstr>Etape de récupération des données</vt:lpstr>
      <vt:lpstr>Features engineering (1/2)</vt:lpstr>
      <vt:lpstr>Features engineering (2/2)</vt:lpstr>
      <vt:lpstr>Random Forest Classifier Performance et Matrice de confusion</vt:lpstr>
      <vt:lpstr>SVM Classifier Performance et Matrice de confusion</vt:lpstr>
      <vt:lpstr>Neural Network Performance et Matrice de confusion</vt:lpstr>
      <vt:lpstr>Visualisation des performances avec la courbe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data-science Devoir à la maison  Cardiotocographie Analyse descriptive des données</dc:title>
  <dc:creator>Xavier Allano</dc:creator>
  <cp:lastModifiedBy>Xavier Allano</cp:lastModifiedBy>
  <cp:revision>15</cp:revision>
  <dcterms:created xsi:type="dcterms:W3CDTF">2019-02-13T23:26:31Z</dcterms:created>
  <dcterms:modified xsi:type="dcterms:W3CDTF">2019-02-14T20:52:54Z</dcterms:modified>
</cp:coreProperties>
</file>