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 bookmarkIdSeed="3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384" r:id="rId4"/>
    <p:sldId id="371" r:id="rId5"/>
    <p:sldId id="262" r:id="rId6"/>
    <p:sldId id="375" r:id="rId7"/>
    <p:sldId id="376" r:id="rId8"/>
    <p:sldId id="377" r:id="rId9"/>
    <p:sldId id="378" r:id="rId10"/>
    <p:sldId id="385" r:id="rId11"/>
    <p:sldId id="389" r:id="rId12"/>
    <p:sldId id="390" r:id="rId13"/>
    <p:sldId id="380" r:id="rId14"/>
    <p:sldId id="379" r:id="rId15"/>
    <p:sldId id="307" r:id="rId16"/>
    <p:sldId id="391" r:id="rId17"/>
    <p:sldId id="392" r:id="rId18"/>
    <p:sldId id="382" r:id="rId19"/>
    <p:sldId id="383" r:id="rId20"/>
    <p:sldId id="261" r:id="rId21"/>
  </p:sldIdLst>
  <p:sldSz cx="9144000" cy="5143500" type="screen16x9"/>
  <p:notesSz cx="6858000" cy="9144000"/>
  <p:embeddedFontLst>
    <p:embeddedFont>
      <p:font typeface="Black Han Sans" panose="020B0604020202020204" charset="-127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Segoe UI Black" panose="020B0A02040204020203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5BD59-24B0-4E60-B6E9-8472A4B73217}" v="59" dt="2024-03-15T14:42:30.686"/>
    <p1510:client id="{C328C5FB-1988-4A4E-98EC-2C3B2287BFD3}" v="318" dt="2024-03-15T14:35:06.196"/>
  </p1510:revLst>
</p1510:revInfo>
</file>

<file path=ppt/tableStyles.xml><?xml version="1.0" encoding="utf-8"?>
<a:tblStyleLst xmlns:a="http://schemas.openxmlformats.org/drawingml/2006/main" def="{C3DCB25B-69AE-440B-822C-67E2573623C5}">
  <a:tblStyle styleId="{C3DCB25B-69AE-440B-822C-67E25736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757" autoAdjust="0"/>
  </p:normalViewPr>
  <p:slideViewPr>
    <p:cSldViewPr snapToGrid="0">
      <p:cViewPr varScale="1">
        <p:scale>
          <a:sx n="110" d="100"/>
          <a:sy n="110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55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1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51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4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6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8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6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3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22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0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9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0271" y="1030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292152"/>
            <a:ext cx="5396162" cy="162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Link Prediction in Social Network</a:t>
            </a:r>
            <a:endParaRPr lang="en-US" sz="3600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248607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/>
              <a:t>Ali Hussain </a:t>
            </a:r>
            <a:r>
              <a:rPr lang="en-US" b="1" dirty="0" err="1"/>
              <a:t>Alaswad</a:t>
            </a:r>
            <a:endParaRPr lang="en-US" b="1" dirty="0"/>
          </a:p>
          <a:p>
            <a:r>
              <a:rPr lang="en-US" b="1" dirty="0" err="1"/>
              <a:t>Majd</a:t>
            </a:r>
            <a:r>
              <a:rPr lang="en-US" b="1" dirty="0"/>
              <a:t> Mustafa</a:t>
            </a:r>
          </a:p>
        </p:txBody>
      </p:sp>
      <p:sp>
        <p:nvSpPr>
          <p:cNvPr id="8" name="Google Shape;4337;p33"/>
          <p:cNvSpPr txBox="1">
            <a:spLocks/>
          </p:cNvSpPr>
          <p:nvPr/>
        </p:nvSpPr>
        <p:spPr>
          <a:xfrm>
            <a:off x="3639669" y="3529960"/>
            <a:ext cx="4849500" cy="8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>
                <a:ea typeface="Black Han Sans" charset="-127"/>
              </a:rPr>
              <a:t>Supervisor</a:t>
            </a:r>
            <a:r>
              <a:rPr lang="en-US" dirty="0"/>
              <a:t>:</a:t>
            </a:r>
          </a:p>
          <a:p>
            <a:r>
              <a:rPr lang="en-US" b="1" err="1"/>
              <a:t>Dr.Eng.Kadan</a:t>
            </a:r>
            <a:r>
              <a:rPr lang="en-US" b="1" dirty="0"/>
              <a:t> Jumma</a:t>
            </a:r>
          </a:p>
          <a:p>
            <a:r>
              <a:rPr lang="en-US" b="1"/>
              <a:t>Eng.Anas Abdululaziz</a:t>
            </a:r>
          </a:p>
        </p:txBody>
      </p:sp>
      <p:sp>
        <p:nvSpPr>
          <p:cNvPr id="9" name="Google Shape;4337;p33"/>
          <p:cNvSpPr txBox="1">
            <a:spLocks/>
          </p:cNvSpPr>
          <p:nvPr/>
        </p:nvSpPr>
        <p:spPr>
          <a:xfrm>
            <a:off x="0" y="4424958"/>
            <a:ext cx="27888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/>
              <a:t>2023/2024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E8836-22B3-48E2-8E07-E29D315C82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" y="343987"/>
            <a:ext cx="3328714" cy="76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676C9B-AAD4-D23F-F970-A9BD82EC04A9}"/>
              </a:ext>
            </a:extLst>
          </p:cNvPr>
          <p:cNvSpPr txBox="1">
            <a:spLocks/>
          </p:cNvSpPr>
          <p:nvPr/>
        </p:nvSpPr>
        <p:spPr>
          <a:xfrm>
            <a:off x="5082237" y="2404483"/>
            <a:ext cx="3607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</a:rPr>
              <a:t>learning rate curve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2012-6EEF-5875-7EC2-0EC89541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8" y="1255891"/>
            <a:ext cx="4486708" cy="34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676C9B-AAD4-D23F-F970-A9BD82EC04A9}"/>
              </a:ext>
            </a:extLst>
          </p:cNvPr>
          <p:cNvSpPr txBox="1">
            <a:spLocks/>
          </p:cNvSpPr>
          <p:nvPr/>
        </p:nvSpPr>
        <p:spPr>
          <a:xfrm>
            <a:off x="5186147" y="2848788"/>
            <a:ext cx="3607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Training loss curve 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D919-36E2-D393-7FBC-726A8444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319212"/>
            <a:ext cx="4177146" cy="32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676C9B-AAD4-D23F-F970-A9BD82EC04A9}"/>
              </a:ext>
            </a:extLst>
          </p:cNvPr>
          <p:cNvSpPr txBox="1">
            <a:spLocks/>
          </p:cNvSpPr>
          <p:nvPr/>
        </p:nvSpPr>
        <p:spPr>
          <a:xfrm>
            <a:off x="4833189" y="2488569"/>
            <a:ext cx="42141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precision recall curve 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1ED37-BC85-E23A-1C71-9119DEC8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0" y="1227026"/>
            <a:ext cx="4634229" cy="36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13</a:t>
            </a:fld>
            <a:endParaRPr lang="en-US"/>
          </a:p>
        </p:txBody>
      </p:sp>
      <p:sp>
        <p:nvSpPr>
          <p:cNvPr id="6" name="Google Shape;4351;p35">
            <a:extLst>
              <a:ext uri="{FF2B5EF4-FFF2-40B4-BE49-F238E27FC236}">
                <a16:creationId xmlns:a16="http://schemas.microsoft.com/office/drawing/2014/main" id="{2131A9D9-1ACC-DE6D-B3D0-F7E294C54C51}"/>
              </a:ext>
            </a:extLst>
          </p:cNvPr>
          <p:cNvSpPr txBox="1">
            <a:spLocks/>
          </p:cNvSpPr>
          <p:nvPr/>
        </p:nvSpPr>
        <p:spPr>
          <a:xfrm>
            <a:off x="51525" y="1500376"/>
            <a:ext cx="9040949" cy="298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Positives (TP): 23584 - The model correctly predicted this many edges.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Negatives (TN): 23133 - The model correctly predicted this many non-edges.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 (FP): 2518 - The model incorrectly predicted these as edges when they were not.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 (FN): 2067 - The model incorrectly predicted these as non-edges when they were actually edges.</a:t>
            </a:r>
          </a:p>
        </p:txBody>
      </p:sp>
    </p:spTree>
    <p:extLst>
      <p:ext uri="{BB962C8B-B14F-4D97-AF65-F5344CB8AC3E}">
        <p14:creationId xmlns:p14="http://schemas.microsoft.com/office/powerpoint/2010/main" val="33504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14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4822746" y="1255547"/>
            <a:ext cx="31990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True Positive (TP): 23584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D911C-DE2A-D6F6-473B-A9782232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170093"/>
            <a:ext cx="3891051" cy="3343439"/>
          </a:xfrm>
          <a:prstGeom prst="rect">
            <a:avLst/>
          </a:prstGeom>
        </p:spPr>
      </p:pic>
      <p:sp>
        <p:nvSpPr>
          <p:cNvPr id="6" name="Google Shape;4351;p35">
            <a:extLst>
              <a:ext uri="{FF2B5EF4-FFF2-40B4-BE49-F238E27FC236}">
                <a16:creationId xmlns:a16="http://schemas.microsoft.com/office/drawing/2014/main" id="{9FE9E875-C0CF-2D07-EE9D-59782997293D}"/>
              </a:ext>
            </a:extLst>
          </p:cNvPr>
          <p:cNvSpPr txBox="1">
            <a:spLocks/>
          </p:cNvSpPr>
          <p:nvPr/>
        </p:nvSpPr>
        <p:spPr>
          <a:xfrm>
            <a:off x="4911574" y="2059915"/>
            <a:ext cx="32764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True Negative (TN): 23133</a:t>
            </a:r>
          </a:p>
        </p:txBody>
      </p:sp>
      <p:sp>
        <p:nvSpPr>
          <p:cNvPr id="7" name="Google Shape;4351;p35">
            <a:extLst>
              <a:ext uri="{FF2B5EF4-FFF2-40B4-BE49-F238E27FC236}">
                <a16:creationId xmlns:a16="http://schemas.microsoft.com/office/drawing/2014/main" id="{688C6CE9-CC25-AA46-CB49-26F5EDA4F471}"/>
              </a:ext>
            </a:extLst>
          </p:cNvPr>
          <p:cNvSpPr txBox="1">
            <a:spLocks/>
          </p:cNvSpPr>
          <p:nvPr/>
        </p:nvSpPr>
        <p:spPr>
          <a:xfrm>
            <a:off x="4911575" y="2841812"/>
            <a:ext cx="32764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False Positive (FP): 2518</a:t>
            </a:r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9B9A503B-CEE5-3703-1430-BE0C8B1D713E}"/>
              </a:ext>
            </a:extLst>
          </p:cNvPr>
          <p:cNvSpPr txBox="1">
            <a:spLocks/>
          </p:cNvSpPr>
          <p:nvPr/>
        </p:nvSpPr>
        <p:spPr>
          <a:xfrm>
            <a:off x="4911574" y="3623709"/>
            <a:ext cx="32764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False Negative (FN): 2067</a:t>
            </a:r>
          </a:p>
        </p:txBody>
      </p:sp>
    </p:spTree>
    <p:extLst>
      <p:ext uri="{BB962C8B-B14F-4D97-AF65-F5344CB8AC3E}">
        <p14:creationId xmlns:p14="http://schemas.microsoft.com/office/powerpoint/2010/main" val="34127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USED LIBRARIES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>
                <a:solidFill>
                  <a:schemeClr val="tx2"/>
                </a:solidFill>
              </a:rPr>
              <a:t>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Google Shape;4491;p43">
            <a:extLst>
              <a:ext uri="{FF2B5EF4-FFF2-40B4-BE49-F238E27FC236}">
                <a16:creationId xmlns:a16="http://schemas.microsoft.com/office/drawing/2014/main" id="{A2AF43A9-D22D-40EE-9C16-FE6456C5D933}"/>
              </a:ext>
            </a:extLst>
          </p:cNvPr>
          <p:cNvSpPr txBox="1">
            <a:spLocks/>
          </p:cNvSpPr>
          <p:nvPr/>
        </p:nvSpPr>
        <p:spPr>
          <a:xfrm>
            <a:off x="645372" y="1997724"/>
            <a:ext cx="1626434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Scikit-learn</a:t>
            </a:r>
          </a:p>
        </p:txBody>
      </p:sp>
      <p:sp>
        <p:nvSpPr>
          <p:cNvPr id="9" name="Google Shape;4491;p43">
            <a:extLst>
              <a:ext uri="{FF2B5EF4-FFF2-40B4-BE49-F238E27FC236}">
                <a16:creationId xmlns:a16="http://schemas.microsoft.com/office/drawing/2014/main" id="{06EDC97C-D979-45E4-8F3B-6F760541515B}"/>
              </a:ext>
            </a:extLst>
          </p:cNvPr>
          <p:cNvSpPr txBox="1">
            <a:spLocks/>
          </p:cNvSpPr>
          <p:nvPr/>
        </p:nvSpPr>
        <p:spPr>
          <a:xfrm>
            <a:off x="4495886" y="4204430"/>
            <a:ext cx="1613969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optimizer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15" name="Picture 14" descr="A blue and black text&#10;&#10;Description automatically generated">
            <a:extLst>
              <a:ext uri="{FF2B5EF4-FFF2-40B4-BE49-F238E27FC236}">
                <a16:creationId xmlns:a16="http://schemas.microsoft.com/office/drawing/2014/main" id="{536FA2ED-5D62-892E-A2D6-65BE30FF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18" y="1294300"/>
            <a:ext cx="1681161" cy="681037"/>
          </a:xfrm>
          <a:prstGeom prst="rect">
            <a:avLst/>
          </a:prstGeom>
        </p:spPr>
      </p:pic>
      <p:pic>
        <p:nvPicPr>
          <p:cNvPr id="17" name="Picture 16" descr="A logo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F13013D8-7DB7-8FA4-2BBC-2BECC9B5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909" y="1997724"/>
            <a:ext cx="1358570" cy="574026"/>
          </a:xfrm>
          <a:prstGeom prst="rect">
            <a:avLst/>
          </a:prstGeom>
        </p:spPr>
      </p:pic>
      <p:sp>
        <p:nvSpPr>
          <p:cNvPr id="18" name="Google Shape;4491;p43">
            <a:extLst>
              <a:ext uri="{FF2B5EF4-FFF2-40B4-BE49-F238E27FC236}">
                <a16:creationId xmlns:a16="http://schemas.microsoft.com/office/drawing/2014/main" id="{4ABA4CFA-1A94-D242-5EEA-B29B8C093832}"/>
              </a:ext>
            </a:extLst>
          </p:cNvPr>
          <p:cNvSpPr txBox="1">
            <a:spLocks/>
          </p:cNvSpPr>
          <p:nvPr/>
        </p:nvSpPr>
        <p:spPr>
          <a:xfrm>
            <a:off x="617570" y="2749568"/>
            <a:ext cx="1645339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TensorFlow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20" name="Picture 19" descr="A logo with a triangle and a letter&#10;&#10;Description automatically generated with medium confidence">
            <a:extLst>
              <a:ext uri="{FF2B5EF4-FFF2-40B4-BE49-F238E27FC236}">
                <a16:creationId xmlns:a16="http://schemas.microsoft.com/office/drawing/2014/main" id="{1392615C-C37E-E26A-B1D4-2B687B097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13" y="2598031"/>
            <a:ext cx="1704398" cy="717722"/>
          </a:xfrm>
          <a:prstGeom prst="rect">
            <a:avLst/>
          </a:prstGeom>
        </p:spPr>
      </p:pic>
      <p:sp>
        <p:nvSpPr>
          <p:cNvPr id="11" name="Google Shape;4491;p43">
            <a:extLst>
              <a:ext uri="{FF2B5EF4-FFF2-40B4-BE49-F238E27FC236}">
                <a16:creationId xmlns:a16="http://schemas.microsoft.com/office/drawing/2014/main" id="{CA3D9601-F8D9-7DDB-FEBF-3CA3AB1BD965}"/>
              </a:ext>
            </a:extLst>
          </p:cNvPr>
          <p:cNvSpPr txBox="1">
            <a:spLocks/>
          </p:cNvSpPr>
          <p:nvPr/>
        </p:nvSpPr>
        <p:spPr>
          <a:xfrm>
            <a:off x="4314858" y="1391285"/>
            <a:ext cx="189197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matplotlib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2" name="Google Shape;4491;p43">
            <a:extLst>
              <a:ext uri="{FF2B5EF4-FFF2-40B4-BE49-F238E27FC236}">
                <a16:creationId xmlns:a16="http://schemas.microsoft.com/office/drawing/2014/main" id="{F28CFA0F-0E9F-BF9E-C75F-26664483B172}"/>
              </a:ext>
            </a:extLst>
          </p:cNvPr>
          <p:cNvSpPr txBox="1">
            <a:spLocks/>
          </p:cNvSpPr>
          <p:nvPr/>
        </p:nvSpPr>
        <p:spPr>
          <a:xfrm>
            <a:off x="554030" y="3656994"/>
            <a:ext cx="1351651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torch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4" name="Google Shape;4491;p43">
            <a:extLst>
              <a:ext uri="{FF2B5EF4-FFF2-40B4-BE49-F238E27FC236}">
                <a16:creationId xmlns:a16="http://schemas.microsoft.com/office/drawing/2014/main" id="{50BAE491-C3DB-AB1C-0703-471682858CCA}"/>
              </a:ext>
            </a:extLst>
          </p:cNvPr>
          <p:cNvSpPr txBox="1">
            <a:spLocks/>
          </p:cNvSpPr>
          <p:nvPr/>
        </p:nvSpPr>
        <p:spPr>
          <a:xfrm>
            <a:off x="4548882" y="3204739"/>
            <a:ext cx="1351651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numpy</a:t>
            </a: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Google Shape;4491;p43">
            <a:extLst>
              <a:ext uri="{FF2B5EF4-FFF2-40B4-BE49-F238E27FC236}">
                <a16:creationId xmlns:a16="http://schemas.microsoft.com/office/drawing/2014/main" id="{83871EDE-81FE-7434-E116-C83564D8D2A2}"/>
              </a:ext>
            </a:extLst>
          </p:cNvPr>
          <p:cNvSpPr txBox="1">
            <a:spLocks/>
          </p:cNvSpPr>
          <p:nvPr/>
        </p:nvSpPr>
        <p:spPr>
          <a:xfrm>
            <a:off x="4495886" y="2205048"/>
            <a:ext cx="1351651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OS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9" name="Google Shape;4491;p43">
            <a:extLst>
              <a:ext uri="{FF2B5EF4-FFF2-40B4-BE49-F238E27FC236}">
                <a16:creationId xmlns:a16="http://schemas.microsoft.com/office/drawing/2014/main" id="{B28FC724-0B41-4C85-4395-0BF156926F6D}"/>
              </a:ext>
            </a:extLst>
          </p:cNvPr>
          <p:cNvSpPr txBox="1">
            <a:spLocks/>
          </p:cNvSpPr>
          <p:nvPr/>
        </p:nvSpPr>
        <p:spPr>
          <a:xfrm>
            <a:off x="788876" y="1579894"/>
            <a:ext cx="1351651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Pandas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EFA2D2-E014-82AA-F316-AB4C4E87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386" y="3500008"/>
            <a:ext cx="1351651" cy="8768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D4EB0C-3ADA-3C84-35FB-B43D5B878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537" y="2078703"/>
            <a:ext cx="1973765" cy="822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77791C-5DC7-229A-0706-98BEA1798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9855" y="3086204"/>
            <a:ext cx="1351651" cy="7405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1996EA-BCA5-A2CA-CA30-B71990C31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855" y="1416828"/>
            <a:ext cx="1973766" cy="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Evaluating Standards</a:t>
            </a:r>
          </a:p>
        </p:txBody>
      </p:sp>
      <p:sp>
        <p:nvSpPr>
          <p:cNvPr id="7" name="Google Shape;4351;p35">
            <a:extLst>
              <a:ext uri="{FF2B5EF4-FFF2-40B4-BE49-F238E27FC236}">
                <a16:creationId xmlns:a16="http://schemas.microsoft.com/office/drawing/2014/main" id="{9CA76FE9-517B-CB17-5ADE-58B07173F71E}"/>
              </a:ext>
            </a:extLst>
          </p:cNvPr>
          <p:cNvSpPr txBox="1">
            <a:spLocks/>
          </p:cNvSpPr>
          <p:nvPr/>
        </p:nvSpPr>
        <p:spPr>
          <a:xfrm>
            <a:off x="664582" y="1558572"/>
            <a:ext cx="7704000" cy="270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Accuracy: Accuracy measures the proportion of correctly classified instances out of all instances in the dataset.  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Precision: Precision measures the proportion of true positive predictions among all positive predictions made by the model.  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Recall (Sensitivity): Recall measures the proportion of true positive predictions among all actual positive instances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31572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0334"/>
            <a:ext cx="7704000" cy="572700"/>
          </a:xfrm>
        </p:spPr>
        <p:txBody>
          <a:bodyPr/>
          <a:lstStyle/>
          <a:p>
            <a:r>
              <a:rPr lang="en-US" dirty="0"/>
              <a:t>PREDICTION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228DB-8879-D502-A8ED-036E83AB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7" y="1162018"/>
            <a:ext cx="4524836" cy="3611083"/>
          </a:xfrm>
          <a:prstGeom prst="rect">
            <a:avLst/>
          </a:prstGeom>
        </p:spPr>
      </p:pic>
      <p:sp>
        <p:nvSpPr>
          <p:cNvPr id="5" name="Google Shape;4351;p35">
            <a:extLst>
              <a:ext uri="{FF2B5EF4-FFF2-40B4-BE49-F238E27FC236}">
                <a16:creationId xmlns:a16="http://schemas.microsoft.com/office/drawing/2014/main" id="{B59DB5AE-352F-D1EC-A5C6-995B20A556EA}"/>
              </a:ext>
            </a:extLst>
          </p:cNvPr>
          <p:cNvSpPr txBox="1">
            <a:spLocks/>
          </p:cNvSpPr>
          <p:nvPr/>
        </p:nvSpPr>
        <p:spPr>
          <a:xfrm>
            <a:off x="5525163" y="1831496"/>
            <a:ext cx="3574474" cy="22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node(45) the out put from the file that has the ID and the name of the Facebook pages .</a:t>
            </a:r>
          </a:p>
          <a:p>
            <a:pPr algn="l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want to display the name of the page instead of its ID</a:t>
            </a:r>
          </a:p>
        </p:txBody>
      </p:sp>
    </p:spTree>
    <p:extLst>
      <p:ext uri="{BB962C8B-B14F-4D97-AF65-F5344CB8AC3E}">
        <p14:creationId xmlns:p14="http://schemas.microsoft.com/office/powerpoint/2010/main" val="273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Unfinished Works</a:t>
            </a:r>
          </a:p>
        </p:txBody>
      </p:sp>
      <p:sp>
        <p:nvSpPr>
          <p:cNvPr id="2" name="Google Shape;4351;p35">
            <a:extLst>
              <a:ext uri="{FF2B5EF4-FFF2-40B4-BE49-F238E27FC236}">
                <a16:creationId xmlns:a16="http://schemas.microsoft.com/office/drawing/2014/main" id="{CFC9C63A-DE84-0AB5-6106-3FDBECFF7ABE}"/>
              </a:ext>
            </a:extLst>
          </p:cNvPr>
          <p:cNvSpPr txBox="1">
            <a:spLocks/>
          </p:cNvSpPr>
          <p:nvPr/>
        </p:nvSpPr>
        <p:spPr>
          <a:xfrm>
            <a:off x="907037" y="1717901"/>
            <a:ext cx="4420036" cy="184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 on documentation 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</a:p>
          <a:p>
            <a:pPr algn="l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for code committee</a:t>
            </a:r>
          </a:p>
        </p:txBody>
      </p:sp>
    </p:spTree>
    <p:extLst>
      <p:ext uri="{BB962C8B-B14F-4D97-AF65-F5344CB8AC3E}">
        <p14:creationId xmlns:p14="http://schemas.microsoft.com/office/powerpoint/2010/main" val="41612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Google Shape;4351;p35">
            <a:extLst>
              <a:ext uri="{FF2B5EF4-FFF2-40B4-BE49-F238E27FC236}">
                <a16:creationId xmlns:a16="http://schemas.microsoft.com/office/drawing/2014/main" id="{E75E57BC-20AC-0D70-E6C5-0D1CA3CE3577}"/>
              </a:ext>
            </a:extLst>
          </p:cNvPr>
          <p:cNvSpPr txBox="1">
            <a:spLocks/>
          </p:cNvSpPr>
          <p:nvPr/>
        </p:nvSpPr>
        <p:spPr>
          <a:xfrm>
            <a:off x="814268" y="1779673"/>
            <a:ext cx="5870550" cy="257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models and using multi modeling 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Dealing with bigger dataset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Enjoin the bioinformatics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about Link Prediction in general and finding what the gaps that it has</a:t>
            </a:r>
          </a:p>
        </p:txBody>
      </p:sp>
    </p:spTree>
    <p:extLst>
      <p:ext uri="{BB962C8B-B14F-4D97-AF65-F5344CB8AC3E}">
        <p14:creationId xmlns:p14="http://schemas.microsoft.com/office/powerpoint/2010/main" val="20961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-692435" y="238113"/>
            <a:ext cx="51855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Outlines</a:t>
            </a:r>
            <a:endParaRPr sz="4800"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806670" y="3398897"/>
            <a:ext cx="333296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812951" y="3948177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LOSS FUNCTION</a:t>
            </a:r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806670" y="2809351"/>
            <a:ext cx="3543438" cy="52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0" y="1351089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-7085" y="2641689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0" y="200215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-20739" y="3773662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4976034" y="4071364"/>
            <a:ext cx="2700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Unfinished Works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-20739" y="433401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4357;p35"/>
          <p:cNvSpPr txBox="1">
            <a:spLocks/>
          </p:cNvSpPr>
          <p:nvPr/>
        </p:nvSpPr>
        <p:spPr>
          <a:xfrm>
            <a:off x="772475" y="4472614"/>
            <a:ext cx="337706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SPLITTING THE DATA</a:t>
            </a:r>
            <a:br>
              <a:rPr lang="en-US" dirty="0"/>
            </a:br>
            <a:endParaRPr lang="en-US" sz="1200" dirty="0"/>
          </a:p>
        </p:txBody>
      </p:sp>
      <p:sp>
        <p:nvSpPr>
          <p:cNvPr id="19" name="Google Shape;4362;p35"/>
          <p:cNvSpPr txBox="1">
            <a:spLocks/>
          </p:cNvSpPr>
          <p:nvPr/>
        </p:nvSpPr>
        <p:spPr>
          <a:xfrm>
            <a:off x="-27330" y="320558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4357;p35">
            <a:extLst>
              <a:ext uri="{FF2B5EF4-FFF2-40B4-BE49-F238E27FC236}">
                <a16:creationId xmlns:a16="http://schemas.microsoft.com/office/drawing/2014/main" id="{0F2BA960-9612-BD70-3561-CD9392F53CE2}"/>
              </a:ext>
            </a:extLst>
          </p:cNvPr>
          <p:cNvSpPr txBox="1">
            <a:spLocks/>
          </p:cNvSpPr>
          <p:nvPr/>
        </p:nvSpPr>
        <p:spPr>
          <a:xfrm>
            <a:off x="5032331" y="1646397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CONFUSION MATRIX</a:t>
            </a:r>
          </a:p>
        </p:txBody>
      </p:sp>
      <p:sp>
        <p:nvSpPr>
          <p:cNvPr id="22" name="Google Shape;4363;p35">
            <a:extLst>
              <a:ext uri="{FF2B5EF4-FFF2-40B4-BE49-F238E27FC236}">
                <a16:creationId xmlns:a16="http://schemas.microsoft.com/office/drawing/2014/main" id="{4D660132-158F-4D6C-9972-00EA2EB82BF6}"/>
              </a:ext>
            </a:extLst>
          </p:cNvPr>
          <p:cNvSpPr txBox="1">
            <a:spLocks/>
          </p:cNvSpPr>
          <p:nvPr/>
        </p:nvSpPr>
        <p:spPr>
          <a:xfrm>
            <a:off x="5017600" y="4588413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FUTURE WORKS</a:t>
            </a:r>
          </a:p>
        </p:txBody>
      </p:sp>
      <p:sp>
        <p:nvSpPr>
          <p:cNvPr id="23" name="Google Shape;4368;p35">
            <a:extLst>
              <a:ext uri="{FF2B5EF4-FFF2-40B4-BE49-F238E27FC236}">
                <a16:creationId xmlns:a16="http://schemas.microsoft.com/office/drawing/2014/main" id="{22A6E5F0-97C2-4412-BB04-51B21877690E}"/>
              </a:ext>
            </a:extLst>
          </p:cNvPr>
          <p:cNvSpPr txBox="1">
            <a:spLocks/>
          </p:cNvSpPr>
          <p:nvPr/>
        </p:nvSpPr>
        <p:spPr>
          <a:xfrm>
            <a:off x="4198331" y="865854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</a:t>
            </a:r>
            <a:r>
              <a:rPr lang="ar-SY" dirty="0"/>
              <a:t>7</a:t>
            </a:r>
            <a:endParaRPr lang="en" dirty="0"/>
          </a:p>
        </p:txBody>
      </p:sp>
      <p:sp>
        <p:nvSpPr>
          <p:cNvPr id="27" name="Google Shape;4368;p35">
            <a:extLst>
              <a:ext uri="{FF2B5EF4-FFF2-40B4-BE49-F238E27FC236}">
                <a16:creationId xmlns:a16="http://schemas.microsoft.com/office/drawing/2014/main" id="{12A74A66-2A01-4981-82AB-3D735D96AE02}"/>
              </a:ext>
            </a:extLst>
          </p:cNvPr>
          <p:cNvSpPr txBox="1">
            <a:spLocks/>
          </p:cNvSpPr>
          <p:nvPr/>
        </p:nvSpPr>
        <p:spPr>
          <a:xfrm>
            <a:off x="4200867" y="1453061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</a:t>
            </a:r>
            <a:r>
              <a:rPr lang="ar-SY" dirty="0"/>
              <a:t>8</a:t>
            </a:r>
            <a:endParaRPr lang="en" dirty="0"/>
          </a:p>
        </p:txBody>
      </p:sp>
      <p:sp>
        <p:nvSpPr>
          <p:cNvPr id="3" name="Google Shape;4362;p35">
            <a:extLst>
              <a:ext uri="{FF2B5EF4-FFF2-40B4-BE49-F238E27FC236}">
                <a16:creationId xmlns:a16="http://schemas.microsoft.com/office/drawing/2014/main" id="{0FF6A46E-392D-686E-0630-9463D94F8FE9}"/>
              </a:ext>
            </a:extLst>
          </p:cNvPr>
          <p:cNvSpPr txBox="1">
            <a:spLocks/>
          </p:cNvSpPr>
          <p:nvPr/>
        </p:nvSpPr>
        <p:spPr>
          <a:xfrm>
            <a:off x="4190011" y="209742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4" name="Google Shape;4362;p35">
            <a:extLst>
              <a:ext uri="{FF2B5EF4-FFF2-40B4-BE49-F238E27FC236}">
                <a16:creationId xmlns:a16="http://schemas.microsoft.com/office/drawing/2014/main" id="{979A441F-F320-F5F4-F5FE-51820FE94834}"/>
              </a:ext>
            </a:extLst>
          </p:cNvPr>
          <p:cNvSpPr txBox="1">
            <a:spLocks/>
          </p:cNvSpPr>
          <p:nvPr/>
        </p:nvSpPr>
        <p:spPr>
          <a:xfrm>
            <a:off x="4205203" y="3330234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7" name="Google Shape;4351;p35">
            <a:extLst>
              <a:ext uri="{FF2B5EF4-FFF2-40B4-BE49-F238E27FC236}">
                <a16:creationId xmlns:a16="http://schemas.microsoft.com/office/drawing/2014/main" id="{BFBF0359-5B19-BA11-71DA-3EDDB4AAFFD2}"/>
              </a:ext>
            </a:extLst>
          </p:cNvPr>
          <p:cNvSpPr txBox="1">
            <a:spLocks/>
          </p:cNvSpPr>
          <p:nvPr/>
        </p:nvSpPr>
        <p:spPr>
          <a:xfrm>
            <a:off x="826915" y="1476022"/>
            <a:ext cx="2970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COMPLETED WORK</a:t>
            </a:r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5D5BBA95-8D64-8B1C-77BA-DC08BF5A6AE8}"/>
              </a:ext>
            </a:extLst>
          </p:cNvPr>
          <p:cNvSpPr txBox="1">
            <a:spLocks/>
          </p:cNvSpPr>
          <p:nvPr/>
        </p:nvSpPr>
        <p:spPr>
          <a:xfrm>
            <a:off x="672410" y="2170370"/>
            <a:ext cx="225089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  ABOUT DATA</a:t>
            </a:r>
            <a:br>
              <a:rPr lang="en-US" dirty="0"/>
            </a:br>
            <a:endParaRPr lang="en-US" dirty="0"/>
          </a:p>
        </p:txBody>
      </p:sp>
      <p:sp>
        <p:nvSpPr>
          <p:cNvPr id="9" name="Google Shape;4351;p35">
            <a:extLst>
              <a:ext uri="{FF2B5EF4-FFF2-40B4-BE49-F238E27FC236}">
                <a16:creationId xmlns:a16="http://schemas.microsoft.com/office/drawing/2014/main" id="{C918D8BB-8F0E-E967-9746-73A2683CEDDA}"/>
              </a:ext>
            </a:extLst>
          </p:cNvPr>
          <p:cNvSpPr txBox="1">
            <a:spLocks/>
          </p:cNvSpPr>
          <p:nvPr/>
        </p:nvSpPr>
        <p:spPr>
          <a:xfrm>
            <a:off x="5075627" y="2274608"/>
            <a:ext cx="2970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USED LIBRARIES</a:t>
            </a:r>
            <a:endParaRPr lang="en-US" dirty="0"/>
          </a:p>
        </p:txBody>
      </p:sp>
      <p:sp>
        <p:nvSpPr>
          <p:cNvPr id="6" name="Google Shape;4368;p35">
            <a:extLst>
              <a:ext uri="{FF2B5EF4-FFF2-40B4-BE49-F238E27FC236}">
                <a16:creationId xmlns:a16="http://schemas.microsoft.com/office/drawing/2014/main" id="{D2EFD150-8767-4BB1-4DD8-B44667BEA5EB}"/>
              </a:ext>
            </a:extLst>
          </p:cNvPr>
          <p:cNvSpPr txBox="1">
            <a:spLocks/>
          </p:cNvSpPr>
          <p:nvPr/>
        </p:nvSpPr>
        <p:spPr>
          <a:xfrm>
            <a:off x="4233740" y="3881619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12</a:t>
            </a:r>
          </a:p>
        </p:txBody>
      </p:sp>
      <p:sp>
        <p:nvSpPr>
          <p:cNvPr id="10" name="Google Shape;4357;p35">
            <a:extLst>
              <a:ext uri="{FF2B5EF4-FFF2-40B4-BE49-F238E27FC236}">
                <a16:creationId xmlns:a16="http://schemas.microsoft.com/office/drawing/2014/main" id="{1E5C96E7-D1C8-379E-1E51-87DC96FFF590}"/>
              </a:ext>
            </a:extLst>
          </p:cNvPr>
          <p:cNvSpPr txBox="1">
            <a:spLocks/>
          </p:cNvSpPr>
          <p:nvPr/>
        </p:nvSpPr>
        <p:spPr>
          <a:xfrm>
            <a:off x="5024011" y="1057037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CURVES</a:t>
            </a:r>
          </a:p>
        </p:txBody>
      </p:sp>
      <p:sp>
        <p:nvSpPr>
          <p:cNvPr id="11" name="Google Shape;4362;p35">
            <a:extLst>
              <a:ext uri="{FF2B5EF4-FFF2-40B4-BE49-F238E27FC236}">
                <a16:creationId xmlns:a16="http://schemas.microsoft.com/office/drawing/2014/main" id="{237B09B1-BA75-48E0-742E-F06BA9298719}"/>
              </a:ext>
            </a:extLst>
          </p:cNvPr>
          <p:cNvSpPr txBox="1">
            <a:spLocks/>
          </p:cNvSpPr>
          <p:nvPr/>
        </p:nvSpPr>
        <p:spPr>
          <a:xfrm>
            <a:off x="4208230" y="273282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4BD7B515-A74F-067B-3AB4-83B8CD3C1585}"/>
              </a:ext>
            </a:extLst>
          </p:cNvPr>
          <p:cNvSpPr txBox="1">
            <a:spLocks/>
          </p:cNvSpPr>
          <p:nvPr/>
        </p:nvSpPr>
        <p:spPr>
          <a:xfrm>
            <a:off x="5074179" y="2744227"/>
            <a:ext cx="379883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Evaluating Standards</a:t>
            </a:r>
          </a:p>
        </p:txBody>
      </p:sp>
      <p:sp>
        <p:nvSpPr>
          <p:cNvPr id="15" name="Google Shape;4368;p35">
            <a:extLst>
              <a:ext uri="{FF2B5EF4-FFF2-40B4-BE49-F238E27FC236}">
                <a16:creationId xmlns:a16="http://schemas.microsoft.com/office/drawing/2014/main" id="{87D1CA5A-E424-D056-29BA-7C59195548D2}"/>
              </a:ext>
            </a:extLst>
          </p:cNvPr>
          <p:cNvSpPr txBox="1">
            <a:spLocks/>
          </p:cNvSpPr>
          <p:nvPr/>
        </p:nvSpPr>
        <p:spPr>
          <a:xfrm>
            <a:off x="4207148" y="4413661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13</a:t>
            </a:r>
          </a:p>
        </p:txBody>
      </p:sp>
      <p:sp>
        <p:nvSpPr>
          <p:cNvPr id="16" name="Google Shape;4363;p35">
            <a:extLst>
              <a:ext uri="{FF2B5EF4-FFF2-40B4-BE49-F238E27FC236}">
                <a16:creationId xmlns:a16="http://schemas.microsoft.com/office/drawing/2014/main" id="{CAB15462-22F1-94DE-60AA-D6D59C9125C2}"/>
              </a:ext>
            </a:extLst>
          </p:cNvPr>
          <p:cNvSpPr txBox="1">
            <a:spLocks/>
          </p:cNvSpPr>
          <p:nvPr/>
        </p:nvSpPr>
        <p:spPr>
          <a:xfrm>
            <a:off x="5048329" y="3508076"/>
            <a:ext cx="349214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PREDICTION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20</a:t>
            </a:fld>
            <a:endParaRPr lang="en-US"/>
          </a:p>
        </p:txBody>
      </p:sp>
      <p:sp>
        <p:nvSpPr>
          <p:cNvPr id="4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43" name="Google Shape;5120;p59"/>
          <p:cNvSpPr txBox="1">
            <a:spLocks/>
          </p:cNvSpPr>
          <p:nvPr/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4" name="Google Shape;4351;p35">
            <a:extLst>
              <a:ext uri="{FF2B5EF4-FFF2-40B4-BE49-F238E27FC236}">
                <a16:creationId xmlns:a16="http://schemas.microsoft.com/office/drawing/2014/main" id="{3D917747-C520-5A1A-338B-154248D77DC0}"/>
              </a:ext>
            </a:extLst>
          </p:cNvPr>
          <p:cNvSpPr txBox="1">
            <a:spLocks/>
          </p:cNvSpPr>
          <p:nvPr/>
        </p:nvSpPr>
        <p:spPr>
          <a:xfrm>
            <a:off x="816982" y="1162018"/>
            <a:ext cx="7704000" cy="318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a social media dataset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Study the dataset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Building a model for deep learning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the model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accuracy by splitting the dataset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 the model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1443"/>
            <a:ext cx="7704000" cy="572700"/>
          </a:xfrm>
        </p:spPr>
        <p:txBody>
          <a:bodyPr/>
          <a:lstStyle/>
          <a:p>
            <a:r>
              <a:rPr lang="en-US" dirty="0"/>
              <a:t>ABOUT DATA</a:t>
            </a:r>
            <a:br>
              <a:rPr lang="en-US" dirty="0"/>
            </a:br>
            <a:endParaRPr lang="en-US" dirty="0"/>
          </a:p>
        </p:txBody>
      </p:sp>
      <p:sp>
        <p:nvSpPr>
          <p:cNvPr id="32" name="Google Shape;4351;p35"/>
          <p:cNvSpPr txBox="1">
            <a:spLocks/>
          </p:cNvSpPr>
          <p:nvPr/>
        </p:nvSpPr>
        <p:spPr>
          <a:xfrm>
            <a:off x="1302736" y="3075354"/>
            <a:ext cx="70630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" name="Google Shape;4351;p35">
            <a:extLst>
              <a:ext uri="{FF2B5EF4-FFF2-40B4-BE49-F238E27FC236}">
                <a16:creationId xmlns:a16="http://schemas.microsoft.com/office/drawing/2014/main" id="{313E0346-94BD-242C-B252-73D75C6CF28D}"/>
              </a:ext>
            </a:extLst>
          </p:cNvPr>
          <p:cNvSpPr txBox="1">
            <a:spLocks/>
          </p:cNvSpPr>
          <p:nvPr/>
        </p:nvSpPr>
        <p:spPr>
          <a:xfrm>
            <a:off x="5259840" y="1019848"/>
            <a:ext cx="3921551" cy="353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node represents a page on Facebook, each node represents an official page on the site, while the links represent likes exchanged between the pages.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features are extracted from page descriptions created by the page owner to illustrate the idea and purpose of the page.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existing pages are of several categories: pages for politicians, pages for television programs, and pages for companies.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68948-999C-49DC-BF58-2F9D97D76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6843"/>
            <a:ext cx="5449825" cy="1325563"/>
          </a:xfrm>
          <a:prstGeom prst="rect">
            <a:avLst/>
          </a:prstGeom>
        </p:spPr>
      </p:pic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3E8DAF2A-3BE2-7DB8-05E9-E0A1B3721C94}"/>
              </a:ext>
            </a:extLst>
          </p:cNvPr>
          <p:cNvSpPr txBox="1">
            <a:spLocks/>
          </p:cNvSpPr>
          <p:nvPr/>
        </p:nvSpPr>
        <p:spPr>
          <a:xfrm>
            <a:off x="1667472" y="820284"/>
            <a:ext cx="1735604" cy="61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THE TARGET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4351;p35">
            <a:extLst>
              <a:ext uri="{FF2B5EF4-FFF2-40B4-BE49-F238E27FC236}">
                <a16:creationId xmlns:a16="http://schemas.microsoft.com/office/drawing/2014/main" id="{A2EA5B9A-432D-209B-97FE-4479D9C6D509}"/>
              </a:ext>
            </a:extLst>
          </p:cNvPr>
          <p:cNvSpPr txBox="1">
            <a:spLocks/>
          </p:cNvSpPr>
          <p:nvPr/>
        </p:nvSpPr>
        <p:spPr>
          <a:xfrm>
            <a:off x="1667472" y="2462917"/>
            <a:ext cx="1518787" cy="61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THE EDGES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FA3A1576-7D5E-8B80-7187-BB949188AC2C}"/>
              </a:ext>
            </a:extLst>
          </p:cNvPr>
          <p:cNvSpPr txBox="1">
            <a:spLocks/>
          </p:cNvSpPr>
          <p:nvPr/>
        </p:nvSpPr>
        <p:spPr>
          <a:xfrm>
            <a:off x="1510095" y="3654438"/>
            <a:ext cx="1876139" cy="61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THE FEATURES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B2DCBB-7C17-42BE-8E05-F1C94E84E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30" y="2943831"/>
            <a:ext cx="1403929" cy="809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78BF88-875C-41C1-0F8C-7C9D945C3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0" y="4129775"/>
            <a:ext cx="4427716" cy="8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18EB4B8-01A1-1D24-D94B-BA40961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20" y="228732"/>
            <a:ext cx="7704000" cy="572700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417" name="Google Shape;4491;p43">
            <a:extLst>
              <a:ext uri="{FF2B5EF4-FFF2-40B4-BE49-F238E27FC236}">
                <a16:creationId xmlns:a16="http://schemas.microsoft.com/office/drawing/2014/main" id="{17308C62-1477-1DE3-848C-56474B7DD3EC}"/>
              </a:ext>
            </a:extLst>
          </p:cNvPr>
          <p:cNvSpPr txBox="1">
            <a:spLocks/>
          </p:cNvSpPr>
          <p:nvPr/>
        </p:nvSpPr>
        <p:spPr>
          <a:xfrm>
            <a:off x="-177082" y="3821979"/>
            <a:ext cx="107762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input</a:t>
            </a:r>
          </a:p>
        </p:txBody>
      </p:sp>
      <p:pic>
        <p:nvPicPr>
          <p:cNvPr id="4424" name="Picture 4423">
            <a:extLst>
              <a:ext uri="{FF2B5EF4-FFF2-40B4-BE49-F238E27FC236}">
                <a16:creationId xmlns:a16="http://schemas.microsoft.com/office/drawing/2014/main" id="{35DBA560-4B00-CFAF-48EA-DCB313C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" y="1456829"/>
            <a:ext cx="9121930" cy="2644369"/>
          </a:xfrm>
          <a:prstGeom prst="rect">
            <a:avLst/>
          </a:prstGeom>
        </p:spPr>
      </p:pic>
      <p:sp>
        <p:nvSpPr>
          <p:cNvPr id="4425" name="Google Shape;4491;p43">
            <a:extLst>
              <a:ext uri="{FF2B5EF4-FFF2-40B4-BE49-F238E27FC236}">
                <a16:creationId xmlns:a16="http://schemas.microsoft.com/office/drawing/2014/main" id="{0C2FC275-5F05-C3AF-8338-8ABEB51A5161}"/>
              </a:ext>
            </a:extLst>
          </p:cNvPr>
          <p:cNvSpPr txBox="1">
            <a:spLocks/>
          </p:cNvSpPr>
          <p:nvPr/>
        </p:nvSpPr>
        <p:spPr>
          <a:xfrm>
            <a:off x="21640" y="3766067"/>
            <a:ext cx="107762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input</a:t>
            </a:r>
          </a:p>
        </p:txBody>
      </p:sp>
      <p:sp>
        <p:nvSpPr>
          <p:cNvPr id="4427" name="Google Shape;4491;p43">
            <a:extLst>
              <a:ext uri="{FF2B5EF4-FFF2-40B4-BE49-F238E27FC236}">
                <a16:creationId xmlns:a16="http://schemas.microsoft.com/office/drawing/2014/main" id="{508DFA26-6C08-06B7-77C5-028781526D0C}"/>
              </a:ext>
            </a:extLst>
          </p:cNvPr>
          <p:cNvSpPr txBox="1">
            <a:spLocks/>
          </p:cNvSpPr>
          <p:nvPr/>
        </p:nvSpPr>
        <p:spPr>
          <a:xfrm>
            <a:off x="2737040" y="3985158"/>
            <a:ext cx="1621840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 layer 2 :</a:t>
            </a:r>
          </a:p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GATConv</a:t>
            </a:r>
          </a:p>
        </p:txBody>
      </p:sp>
      <p:sp>
        <p:nvSpPr>
          <p:cNvPr id="4437" name="Google Shape;4491;p43">
            <a:extLst>
              <a:ext uri="{FF2B5EF4-FFF2-40B4-BE49-F238E27FC236}">
                <a16:creationId xmlns:a16="http://schemas.microsoft.com/office/drawing/2014/main" id="{0E9AA3B0-EBCD-0CF6-93B4-175D62D234E8}"/>
              </a:ext>
            </a:extLst>
          </p:cNvPr>
          <p:cNvSpPr txBox="1">
            <a:spLocks/>
          </p:cNvSpPr>
          <p:nvPr/>
        </p:nvSpPr>
        <p:spPr>
          <a:xfrm>
            <a:off x="8154258" y="3686550"/>
            <a:ext cx="107762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input</a:t>
            </a:r>
          </a:p>
        </p:txBody>
      </p:sp>
      <p:sp>
        <p:nvSpPr>
          <p:cNvPr id="4438" name="Google Shape;4491;p43">
            <a:extLst>
              <a:ext uri="{FF2B5EF4-FFF2-40B4-BE49-F238E27FC236}">
                <a16:creationId xmlns:a16="http://schemas.microsoft.com/office/drawing/2014/main" id="{1815DC91-1F3D-EC49-FC3F-55D513DD66F1}"/>
              </a:ext>
            </a:extLst>
          </p:cNvPr>
          <p:cNvSpPr txBox="1">
            <a:spLocks/>
          </p:cNvSpPr>
          <p:nvPr/>
        </p:nvSpPr>
        <p:spPr>
          <a:xfrm>
            <a:off x="4634729" y="4014955"/>
            <a:ext cx="1621840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 layer 3 :</a:t>
            </a:r>
          </a:p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SAGConv</a:t>
            </a:r>
          </a:p>
        </p:txBody>
      </p:sp>
      <p:sp>
        <p:nvSpPr>
          <p:cNvPr id="4439" name="Google Shape;4491;p43">
            <a:extLst>
              <a:ext uri="{FF2B5EF4-FFF2-40B4-BE49-F238E27FC236}">
                <a16:creationId xmlns:a16="http://schemas.microsoft.com/office/drawing/2014/main" id="{C490EA79-788D-F427-E88A-96FCF481B001}"/>
              </a:ext>
            </a:extLst>
          </p:cNvPr>
          <p:cNvSpPr txBox="1">
            <a:spLocks/>
          </p:cNvSpPr>
          <p:nvPr/>
        </p:nvSpPr>
        <p:spPr>
          <a:xfrm>
            <a:off x="908512" y="4014955"/>
            <a:ext cx="1621840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 layer 1 :</a:t>
            </a:r>
          </a:p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GCN</a:t>
            </a:r>
          </a:p>
        </p:txBody>
      </p:sp>
      <p:sp>
        <p:nvSpPr>
          <p:cNvPr id="4441" name="Google Shape;4491;p43">
            <a:extLst>
              <a:ext uri="{FF2B5EF4-FFF2-40B4-BE49-F238E27FC236}">
                <a16:creationId xmlns:a16="http://schemas.microsoft.com/office/drawing/2014/main" id="{89AF352B-F65D-D270-B1F1-DC5E1F4969C4}"/>
              </a:ext>
            </a:extLst>
          </p:cNvPr>
          <p:cNvSpPr txBox="1">
            <a:spLocks/>
          </p:cNvSpPr>
          <p:nvPr/>
        </p:nvSpPr>
        <p:spPr>
          <a:xfrm>
            <a:off x="6749666" y="4029303"/>
            <a:ext cx="1621840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 layer 4 :</a:t>
            </a:r>
          </a:p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GCN</a:t>
            </a:r>
          </a:p>
        </p:txBody>
      </p:sp>
      <p:sp>
        <p:nvSpPr>
          <p:cNvPr id="4442" name="TextBox 4441">
            <a:extLst>
              <a:ext uri="{FF2B5EF4-FFF2-40B4-BE49-F238E27FC236}">
                <a16:creationId xmlns:a16="http://schemas.microsoft.com/office/drawing/2014/main" id="{156F6F82-68AE-825A-3A4D-8B5E0990EB84}"/>
              </a:ext>
            </a:extLst>
          </p:cNvPr>
          <p:cNvSpPr txBox="1"/>
          <p:nvPr/>
        </p:nvSpPr>
        <p:spPr>
          <a:xfrm>
            <a:off x="2086290" y="3298476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2"/>
                </a:solidFill>
                <a:effectLst/>
                <a:latin typeface="+mn-lt"/>
              </a:rPr>
              <a:t>f(x) = 1 / (1 + e^(-x))</a:t>
            </a:r>
            <a:endParaRPr lang="en-US" sz="9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43" name="TextBox 4442">
            <a:extLst>
              <a:ext uri="{FF2B5EF4-FFF2-40B4-BE49-F238E27FC236}">
                <a16:creationId xmlns:a16="http://schemas.microsoft.com/office/drawing/2014/main" id="{886B0F32-4528-C7D0-703C-9A91F02212A8}"/>
              </a:ext>
            </a:extLst>
          </p:cNvPr>
          <p:cNvSpPr txBox="1"/>
          <p:nvPr/>
        </p:nvSpPr>
        <p:spPr>
          <a:xfrm>
            <a:off x="5960554" y="3295874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2"/>
                </a:solidFill>
                <a:effectLst/>
                <a:latin typeface="+mn-lt"/>
              </a:rPr>
              <a:t>f(x) = 1 / (1 + e^(-x))</a:t>
            </a:r>
            <a:endParaRPr lang="en-US" sz="9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44" name="TextBox 4443">
            <a:extLst>
              <a:ext uri="{FF2B5EF4-FFF2-40B4-BE49-F238E27FC236}">
                <a16:creationId xmlns:a16="http://schemas.microsoft.com/office/drawing/2014/main" id="{2DF015CD-D3D9-254E-58CD-C17D702D1E6E}"/>
              </a:ext>
            </a:extLst>
          </p:cNvPr>
          <p:cNvSpPr txBox="1"/>
          <p:nvPr/>
        </p:nvSpPr>
        <p:spPr>
          <a:xfrm>
            <a:off x="3992309" y="3294079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2"/>
                </a:solidFill>
                <a:effectLst/>
                <a:latin typeface="+mn-lt"/>
              </a:rPr>
              <a:t>f(x) = 1 / (1 + e^(-x))</a:t>
            </a:r>
            <a:endParaRPr lang="en-US" sz="9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45" name="TextBox 4444">
            <a:extLst>
              <a:ext uri="{FF2B5EF4-FFF2-40B4-BE49-F238E27FC236}">
                <a16:creationId xmlns:a16="http://schemas.microsoft.com/office/drawing/2014/main" id="{57F4F63D-66D3-C4B9-B7C1-1444380BE434}"/>
              </a:ext>
            </a:extLst>
          </p:cNvPr>
          <p:cNvSpPr txBox="1"/>
          <p:nvPr/>
        </p:nvSpPr>
        <p:spPr>
          <a:xfrm>
            <a:off x="5980722" y="2005865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9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f(x) = max(0, x)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4446" name="TextBox 4445">
            <a:extLst>
              <a:ext uri="{FF2B5EF4-FFF2-40B4-BE49-F238E27FC236}">
                <a16:creationId xmlns:a16="http://schemas.microsoft.com/office/drawing/2014/main" id="{470A6A4A-BA13-CA05-3ACB-A8145ACF7ECE}"/>
              </a:ext>
            </a:extLst>
          </p:cNvPr>
          <p:cNvSpPr txBox="1"/>
          <p:nvPr/>
        </p:nvSpPr>
        <p:spPr>
          <a:xfrm>
            <a:off x="4032646" y="2005865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f(x) = max(0, x)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4462" name="TextBox 4461">
            <a:extLst>
              <a:ext uri="{FF2B5EF4-FFF2-40B4-BE49-F238E27FC236}">
                <a16:creationId xmlns:a16="http://schemas.microsoft.com/office/drawing/2014/main" id="{15FA614C-E404-1639-4AD0-504AAC9D52B7}"/>
              </a:ext>
            </a:extLst>
          </p:cNvPr>
          <p:cNvSpPr txBox="1"/>
          <p:nvPr/>
        </p:nvSpPr>
        <p:spPr>
          <a:xfrm>
            <a:off x="2217908" y="2034348"/>
            <a:ext cx="12041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900" b="0" i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f(x) = max(0, x)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4463" name="Google Shape;4491;p43">
            <a:extLst>
              <a:ext uri="{FF2B5EF4-FFF2-40B4-BE49-F238E27FC236}">
                <a16:creationId xmlns:a16="http://schemas.microsoft.com/office/drawing/2014/main" id="{A064F2DE-BB7C-51D5-B73D-9E94F7B3078E}"/>
              </a:ext>
            </a:extLst>
          </p:cNvPr>
          <p:cNvSpPr txBox="1">
            <a:spLocks/>
          </p:cNvSpPr>
          <p:nvPr/>
        </p:nvSpPr>
        <p:spPr>
          <a:xfrm>
            <a:off x="4572000" y="1213792"/>
            <a:ext cx="157428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67" name="Google Shape;4491;p43">
            <a:extLst>
              <a:ext uri="{FF2B5EF4-FFF2-40B4-BE49-F238E27FC236}">
                <a16:creationId xmlns:a16="http://schemas.microsoft.com/office/drawing/2014/main" id="{F931E59F-1278-31FD-82F6-7B7E1B692E3E}"/>
              </a:ext>
            </a:extLst>
          </p:cNvPr>
          <p:cNvSpPr txBox="1">
            <a:spLocks/>
          </p:cNvSpPr>
          <p:nvPr/>
        </p:nvSpPr>
        <p:spPr>
          <a:xfrm>
            <a:off x="-24682" y="1401248"/>
            <a:ext cx="1137154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68" name="Google Shape;4491;p43">
            <a:extLst>
              <a:ext uri="{FF2B5EF4-FFF2-40B4-BE49-F238E27FC236}">
                <a16:creationId xmlns:a16="http://schemas.microsoft.com/office/drawing/2014/main" id="{CAEBE399-C034-5B54-FA0A-2E64E7960556}"/>
              </a:ext>
            </a:extLst>
          </p:cNvPr>
          <p:cNvSpPr txBox="1">
            <a:spLocks/>
          </p:cNvSpPr>
          <p:nvPr/>
        </p:nvSpPr>
        <p:spPr>
          <a:xfrm>
            <a:off x="2688372" y="1219488"/>
            <a:ext cx="157428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69" name="Google Shape;4491;p43">
            <a:extLst>
              <a:ext uri="{FF2B5EF4-FFF2-40B4-BE49-F238E27FC236}">
                <a16:creationId xmlns:a16="http://schemas.microsoft.com/office/drawing/2014/main" id="{3C5D33EF-0882-4361-5136-F89F4BB9DCDB}"/>
              </a:ext>
            </a:extLst>
          </p:cNvPr>
          <p:cNvSpPr txBox="1">
            <a:spLocks/>
          </p:cNvSpPr>
          <p:nvPr/>
        </p:nvSpPr>
        <p:spPr>
          <a:xfrm>
            <a:off x="932288" y="1193924"/>
            <a:ext cx="157428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70" name="Google Shape;4491;p43">
            <a:extLst>
              <a:ext uri="{FF2B5EF4-FFF2-40B4-BE49-F238E27FC236}">
                <a16:creationId xmlns:a16="http://schemas.microsoft.com/office/drawing/2014/main" id="{E52087AC-ECDA-A90F-3434-315EF9FE0358}"/>
              </a:ext>
            </a:extLst>
          </p:cNvPr>
          <p:cNvSpPr txBox="1">
            <a:spLocks/>
          </p:cNvSpPr>
          <p:nvPr/>
        </p:nvSpPr>
        <p:spPr>
          <a:xfrm>
            <a:off x="6562636" y="1193924"/>
            <a:ext cx="157428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hidden_channel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71" name="Google Shape;4491;p43">
            <a:extLst>
              <a:ext uri="{FF2B5EF4-FFF2-40B4-BE49-F238E27FC236}">
                <a16:creationId xmlns:a16="http://schemas.microsoft.com/office/drawing/2014/main" id="{624CA7C8-BFF2-B471-ADA3-ECFF7F23F48D}"/>
              </a:ext>
            </a:extLst>
          </p:cNvPr>
          <p:cNvSpPr txBox="1">
            <a:spLocks/>
          </p:cNvSpPr>
          <p:nvPr/>
        </p:nvSpPr>
        <p:spPr>
          <a:xfrm>
            <a:off x="7975025" y="1431265"/>
            <a:ext cx="1574288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out_channel</a:t>
            </a:r>
            <a:endParaRPr lang="en-US" sz="12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72" name="Google Shape;4491;p43">
            <a:extLst>
              <a:ext uri="{FF2B5EF4-FFF2-40B4-BE49-F238E27FC236}">
                <a16:creationId xmlns:a16="http://schemas.microsoft.com/office/drawing/2014/main" id="{683F553D-FBED-B532-BCC6-905D9E337DFD}"/>
              </a:ext>
            </a:extLst>
          </p:cNvPr>
          <p:cNvSpPr txBox="1">
            <a:spLocks/>
          </p:cNvSpPr>
          <p:nvPr/>
        </p:nvSpPr>
        <p:spPr>
          <a:xfrm>
            <a:off x="3422073" y="4623212"/>
            <a:ext cx="1978326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accuracy = 0.91</a:t>
            </a:r>
          </a:p>
        </p:txBody>
      </p:sp>
      <p:sp>
        <p:nvSpPr>
          <p:cNvPr id="4473" name="Google Shape;4491;p43">
            <a:extLst>
              <a:ext uri="{FF2B5EF4-FFF2-40B4-BE49-F238E27FC236}">
                <a16:creationId xmlns:a16="http://schemas.microsoft.com/office/drawing/2014/main" id="{12CFA4D4-CFF6-ACBA-3300-FEAC7A78DEFD}"/>
              </a:ext>
            </a:extLst>
          </p:cNvPr>
          <p:cNvSpPr txBox="1">
            <a:spLocks/>
          </p:cNvSpPr>
          <p:nvPr/>
        </p:nvSpPr>
        <p:spPr>
          <a:xfrm>
            <a:off x="3430546" y="4838634"/>
            <a:ext cx="1978326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 fontAlgn="base"/>
            <a:r>
              <a:rPr lang="en-US" sz="12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train accuracy = 0.96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6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497521" y="2203881"/>
            <a:ext cx="7704000" cy="117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used (ReLU) activation function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helps to introduce non-linearity into the model and can help to prevent overfitting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351;p35">
            <a:extLst>
              <a:ext uri="{FF2B5EF4-FFF2-40B4-BE49-F238E27FC236}">
                <a16:creationId xmlns:a16="http://schemas.microsoft.com/office/drawing/2014/main" id="{70662253-ADE2-01F4-F99F-BFCFEED7BEAB}"/>
              </a:ext>
            </a:extLst>
          </p:cNvPr>
          <p:cNvSpPr txBox="1">
            <a:spLocks/>
          </p:cNvSpPr>
          <p:nvPr/>
        </p:nvSpPr>
        <p:spPr>
          <a:xfrm>
            <a:off x="393889" y="3084576"/>
            <a:ext cx="7704000" cy="13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equation for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(ReLU) is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f(x) = max(0, x)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the input to the function, and f(x) is the output.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ReLU function simply outputs the input if it is greater than or equal to zero, and outputs zero otherwise.</a:t>
            </a: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A864-F926-46AE-2EFA-D0A643E7C698}"/>
              </a:ext>
            </a:extLst>
          </p:cNvPr>
          <p:cNvSpPr txBox="1">
            <a:spLocks/>
          </p:cNvSpPr>
          <p:nvPr/>
        </p:nvSpPr>
        <p:spPr>
          <a:xfrm>
            <a:off x="3746794" y="1712952"/>
            <a:ext cx="1205454" cy="490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100" dirty="0">
                <a:solidFill>
                  <a:schemeClr val="tx2"/>
                </a:solidFill>
              </a:rPr>
              <a:t>ReLU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7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667271" y="1729571"/>
            <a:ext cx="7704000" cy="15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sigmoid function is used in logistic regression to squash your model's hypothesis (prediction) between 0 and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Sigmoid transformation function converts the real-valued output to a value between 0 and 1. It's interpreted as the probability of a particular sample belonging to the positive class. A value close to 0 indicates low probability of belonging to the positive class, while a value close to 1 represents high probability. It's used in binary classification problems.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351;p35">
            <a:extLst>
              <a:ext uri="{FF2B5EF4-FFF2-40B4-BE49-F238E27FC236}">
                <a16:creationId xmlns:a16="http://schemas.microsoft.com/office/drawing/2014/main" id="{70662253-ADE2-01F4-F99F-BFCFEED7BEAB}"/>
              </a:ext>
            </a:extLst>
          </p:cNvPr>
          <p:cNvSpPr txBox="1">
            <a:spLocks/>
          </p:cNvSpPr>
          <p:nvPr/>
        </p:nvSpPr>
        <p:spPr>
          <a:xfrm>
            <a:off x="720000" y="3162241"/>
            <a:ext cx="7704000" cy="13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f(x) = 1 / (1 + e^(-x))</a:t>
            </a:r>
          </a:p>
          <a:p>
            <a:pPr algn="l"/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where:</a:t>
            </a:r>
          </a:p>
          <a:p>
            <a:pPr algn="l"/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-f(x) is the output of the sigmoid function for the input x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Montserrat" panose="00000500000000000000" pitchFamily="2" charset="0"/>
              </a:rPr>
              <a:t>-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e is the base of the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+mn-lt"/>
              </a:rPr>
              <a:t>natural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 logarithm (approximately equal to 2.71828)</a:t>
            </a:r>
          </a:p>
          <a:p>
            <a:pPr algn="l"/>
            <a:r>
              <a:rPr lang="en-US" sz="1600" b="0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-x is the input to the sigmoid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A864-F926-46AE-2EFA-D0A643E7C698}"/>
              </a:ext>
            </a:extLst>
          </p:cNvPr>
          <p:cNvSpPr txBox="1">
            <a:spLocks/>
          </p:cNvSpPr>
          <p:nvPr/>
        </p:nvSpPr>
        <p:spPr>
          <a:xfrm>
            <a:off x="3530294" y="1410500"/>
            <a:ext cx="1735435" cy="49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9874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8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399047" y="1248851"/>
            <a:ext cx="7704000" cy="92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loss function used in this code is the binary cross-entropy loss function, which is commonly used in binary classification problems, including the binary link prediction task in graph neural networks.</a:t>
            </a:r>
          </a:p>
        </p:txBody>
      </p:sp>
      <p:sp>
        <p:nvSpPr>
          <p:cNvPr id="3" name="Google Shape;4351;p35">
            <a:extLst>
              <a:ext uri="{FF2B5EF4-FFF2-40B4-BE49-F238E27FC236}">
                <a16:creationId xmlns:a16="http://schemas.microsoft.com/office/drawing/2014/main" id="{70662253-ADE2-01F4-F99F-BFCFEED7BEAB}"/>
              </a:ext>
            </a:extLst>
          </p:cNvPr>
          <p:cNvSpPr txBox="1">
            <a:spLocks/>
          </p:cNvSpPr>
          <p:nvPr/>
        </p:nvSpPr>
        <p:spPr>
          <a:xfrm>
            <a:off x="399047" y="2303526"/>
            <a:ext cx="7704000" cy="212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where: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- N is the total number of positive and negative samples,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- pos_scores are the prediction scores for positive edges,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- neg_scores are the prediction scores for negative edges, which are sampled randomly,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- log() is the natural logarithm function,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n-lt"/>
              </a:rPr>
              <a:t>- Σ represents the summation over all positive and negative samples.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Google Shape;4351;p35">
            <a:extLst>
              <a:ext uri="{FF2B5EF4-FFF2-40B4-BE49-F238E27FC236}">
                <a16:creationId xmlns:a16="http://schemas.microsoft.com/office/drawing/2014/main" id="{72F54AF0-3AC8-C1F9-929F-25B386031B24}"/>
              </a:ext>
            </a:extLst>
          </p:cNvPr>
          <p:cNvSpPr txBox="1">
            <a:spLocks/>
          </p:cNvSpPr>
          <p:nvPr/>
        </p:nvSpPr>
        <p:spPr>
          <a:xfrm>
            <a:off x="399047" y="1904534"/>
            <a:ext cx="7704000" cy="92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mathematical equation of the loss function in this code is as follows: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loss = -1/N * Σ[log(pos_scores) + log(1 - neg_scores)]</a:t>
            </a:r>
          </a:p>
        </p:txBody>
      </p:sp>
    </p:spTree>
    <p:extLst>
      <p:ext uri="{BB962C8B-B14F-4D97-AF65-F5344CB8AC3E}">
        <p14:creationId xmlns:p14="http://schemas.microsoft.com/office/powerpoint/2010/main" val="3784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9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557518" y="1490246"/>
            <a:ext cx="7704000" cy="92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can be split into training, and testing sets to train and evaluate the model effectively.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split the data as follows: </a:t>
            </a:r>
          </a:p>
        </p:txBody>
      </p:sp>
      <p:sp>
        <p:nvSpPr>
          <p:cNvPr id="3" name="Google Shape;4351;p35">
            <a:extLst>
              <a:ext uri="{FF2B5EF4-FFF2-40B4-BE49-F238E27FC236}">
                <a16:creationId xmlns:a16="http://schemas.microsoft.com/office/drawing/2014/main" id="{70662253-ADE2-01F4-F99F-BFCFEED7BEAB}"/>
              </a:ext>
            </a:extLst>
          </p:cNvPr>
          <p:cNvSpPr txBox="1">
            <a:spLocks/>
          </p:cNvSpPr>
          <p:nvPr/>
        </p:nvSpPr>
        <p:spPr>
          <a:xfrm>
            <a:off x="557518" y="2413254"/>
            <a:ext cx="8440153" cy="212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1. Training Set: This subset of data is used to train the GNN model and it takes                   85% of the data.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2. Testing Set: This subset is used to evaluate the final performance of the trained GNN model it takes 15% of the data.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endParaRPr lang="en-US" sz="18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6307</TotalTime>
  <Words>1045</Words>
  <Application>Microsoft Office PowerPoint</Application>
  <PresentationFormat>On-screen Show (16:9)</PresentationFormat>
  <Paragraphs>179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Segoe UI Black</vt:lpstr>
      <vt:lpstr>Montserrat</vt:lpstr>
      <vt:lpstr>ABeeZee</vt:lpstr>
      <vt:lpstr>Arial</vt:lpstr>
      <vt:lpstr>Black Han Sans</vt:lpstr>
      <vt:lpstr>Smart Home Project Proposal by Slidesgo</vt:lpstr>
      <vt:lpstr>Link Prediction in Social Network</vt:lpstr>
      <vt:lpstr>Outlines</vt:lpstr>
      <vt:lpstr>COMPLETED WORK</vt:lpstr>
      <vt:lpstr>ABOUT DATA </vt:lpstr>
      <vt:lpstr>MODEL ARCHITECTURE</vt:lpstr>
      <vt:lpstr>ACTIVATION FUNCTION</vt:lpstr>
      <vt:lpstr>ACTIVATION FUNCTION</vt:lpstr>
      <vt:lpstr>LOSS FUNCTION</vt:lpstr>
      <vt:lpstr>SPLITTING THE DATA </vt:lpstr>
      <vt:lpstr>CURVES</vt:lpstr>
      <vt:lpstr>CURVES</vt:lpstr>
      <vt:lpstr>CURVES</vt:lpstr>
      <vt:lpstr>CONFUSION MATRIX</vt:lpstr>
      <vt:lpstr>CONFUSION MATRIX</vt:lpstr>
      <vt:lpstr>USED LIBRARIES</vt:lpstr>
      <vt:lpstr>Evaluating Standards</vt:lpstr>
      <vt:lpstr>PREDICTION EXAMPLE</vt:lpstr>
      <vt:lpstr>Unfinished Works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hp</dc:creator>
  <cp:lastModifiedBy>xalvez 60</cp:lastModifiedBy>
  <cp:revision>304</cp:revision>
  <dcterms:modified xsi:type="dcterms:W3CDTF">2024-04-28T18:11:34Z</dcterms:modified>
</cp:coreProperties>
</file>