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B4F4C-C8C5-4003-B05B-17A4F9EA4F5F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1A95-2092-4412-A66C-A0FCC00E1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8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1A95-2092-4412-A66C-A0FCC00E1D4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4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9768-6C05-4CAD-A727-45C88EC335C1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51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689-E756-4CD2-81B4-E44688A3ED52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2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EBF8-A140-4205-9AED-A17057227B98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3DF2-B3ED-43FC-A9CA-3AE0E33FD093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FD33-3782-4D4A-AD4B-775E1F66562C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4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F521-19ED-49B6-A829-2A67778BEB05}" type="datetime1">
              <a:rPr lang="ru-RU" smtClean="0"/>
              <a:t>21.06.2015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1983-35DA-4426-9213-D3BD33E56525}" type="datetime1">
              <a:rPr lang="ru-RU" smtClean="0"/>
              <a:t>21.06.2015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9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D121-D1F7-4F12-B071-802FFA1FDC52}" type="datetime1">
              <a:rPr lang="ru-RU" smtClean="0"/>
              <a:t>21.06.2015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3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785-4A9F-4B03-88E6-10EDA4740D8C}" type="datetime1">
              <a:rPr lang="ru-RU" smtClean="0"/>
              <a:t>21.06.2015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75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9EEE-41E0-4A5C-87ED-EE00EA7C0B03}" type="datetime1">
              <a:rPr lang="ru-RU" smtClean="0"/>
              <a:t>21.06.2015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9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FF7-E65B-4752-A49B-DA56FD5ED467}" type="datetime1">
              <a:rPr lang="ru-RU" smtClean="0"/>
              <a:t>21.06.2015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C6CF-C47F-4D74-A99A-EA3FE61A917A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8796-412E-489B-A6CE-D87AA91A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4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0" y="404817"/>
            <a:ext cx="9144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</a:t>
            </a:r>
            <a:r>
              <a:rPr lang="ru-RU" alt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РОССИЙСКОЙ 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 ОБРАЗОВАТЕЛЬНОЕ   </a:t>
            </a:r>
          </a:p>
          <a:p>
            <a:pPr algn="ctr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УЧРЕЖДЕНИЕ ВЫСШЕГО ПРОФЕССИОНАЛЬНОГО ОБРАЗОВАНИЯ</a:t>
            </a:r>
          </a:p>
          <a:p>
            <a:pPr algn="ctr" eaLnBrk="1" hangingPunct="1"/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)» </a:t>
            </a:r>
          </a:p>
          <a:p>
            <a:pPr algn="ctr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МАИ)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dirty="0"/>
          </a:p>
        </p:txBody>
      </p:sp>
      <p:pic>
        <p:nvPicPr>
          <p:cNvPr id="3075" name="Рисунок 2" descr="Low_Res_Logoч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15888"/>
            <a:ext cx="563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349503"/>
            <a:ext cx="91440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800" dirty="0">
                <a:latin typeface="Times New Roman" pitchFamily="18" charset="0"/>
                <a:cs typeface="Times New Roman" pitchFamily="18" charset="0"/>
              </a:rPr>
              <a:t>Разработка ПО для системы верификаци пользователя по его голосу</a:t>
            </a:r>
            <a:endParaRPr lang="ru-RU" dirty="0"/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  <a:p>
            <a:pPr indent="268288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Ерохин Максим Владимирович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268288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Руководитель: доцент, к.т.н.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Волков Вадим Иосифович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Москва 2015 г.</a:t>
            </a:r>
          </a:p>
        </p:txBody>
      </p:sp>
    </p:spTree>
    <p:extLst>
      <p:ext uri="{BB962C8B-B14F-4D97-AF65-F5344CB8AC3E}">
        <p14:creationId xmlns:p14="http://schemas.microsoft.com/office/powerpoint/2010/main" val="72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0536" y="411513"/>
            <a:ext cx="600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ru-RU" sz="3200" dirty="0" smtClean="0">
                <a:solidFill>
                  <a:srgbClr val="000000"/>
                </a:solidFill>
              </a:rPr>
              <a:t>Результаты проделанной работы</a:t>
            </a: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798" y="996288"/>
            <a:ext cx="78884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Проанализированы существующие аналоги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Рассмотрены </a:t>
            </a:r>
            <a:r>
              <a:rPr lang="ru-RU" sz="2400" dirty="0"/>
              <a:t>теоретические и практические аспекты создания системы верификации личности пользователя по </a:t>
            </a:r>
            <a:r>
              <a:rPr lang="ru-RU" sz="2400" dirty="0" smtClean="0"/>
              <a:t>голосу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Выбраны и реализованы алгоритмы для выполнения</a:t>
            </a:r>
          </a:p>
          <a:p>
            <a:pPr algn="just"/>
            <a:r>
              <a:rPr lang="ru-RU" sz="2400" dirty="0"/>
              <a:t>     задачи верификации личности пользователя по </a:t>
            </a:r>
            <a:r>
              <a:rPr lang="ru-RU" sz="2400" dirty="0" smtClean="0"/>
              <a:t>голосу</a:t>
            </a:r>
          </a:p>
          <a:p>
            <a:pPr algn="just"/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Разработана </a:t>
            </a:r>
            <a:r>
              <a:rPr lang="ru-RU" sz="2400" dirty="0"/>
              <a:t>программа на языке С</a:t>
            </a:r>
            <a:r>
              <a:rPr lang="ru-RU" sz="2400" dirty="0" smtClean="0"/>
              <a:t>++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Проведено тестирование программы различных образцах голосов людей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0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945" y="1060218"/>
            <a:ext cx="78884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</a:t>
            </a:r>
            <a:r>
              <a:rPr lang="ru-RU" sz="2400" dirty="0"/>
              <a:t>алгоритма подавления шума для повышения устойчивости </a:t>
            </a:r>
            <a:r>
              <a:rPr lang="ru-RU" sz="2400" dirty="0" smtClean="0"/>
              <a:t>системы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Добавление алгоритмов работы со сжатыми аудиоданными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аспараллеливание вычислений </a:t>
            </a:r>
            <a:r>
              <a:rPr lang="ru-RU" sz="2400" dirty="0"/>
              <a:t>для увеличения скорости работы </a:t>
            </a:r>
            <a:r>
              <a:rPr lang="ru-RU" sz="2400" dirty="0" smtClean="0"/>
              <a:t>алгоритма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Увеличение количества </a:t>
            </a:r>
            <a:r>
              <a:rPr lang="ru-RU" sz="2400" dirty="0"/>
              <a:t>поддерживаемых форматов </a:t>
            </a:r>
            <a:r>
              <a:rPr lang="ru-RU" sz="2400" dirty="0" smtClean="0"/>
              <a:t>аудиофайлов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36662" y="475443"/>
            <a:ext cx="446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200" dirty="0"/>
              <a:t>Перспективы развития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50"/>
          </a:xfrm>
        </p:spPr>
        <p:txBody>
          <a:bodyPr/>
          <a:lstStyle/>
          <a:p>
            <a:r>
              <a:rPr lang="ru-RU" altLang="ru-RU" sz="4800" dirty="0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0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0" name="Объект 5"/>
          <p:cNvSpPr>
            <a:spLocks noGrp="1"/>
          </p:cNvSpPr>
          <p:nvPr>
            <p:ph idx="1"/>
          </p:nvPr>
        </p:nvSpPr>
        <p:spPr>
          <a:xfrm>
            <a:off x="416859" y="943910"/>
            <a:ext cx="8229600" cy="56182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altLang="ru-RU" sz="2600" dirty="0" smtClean="0"/>
              <a:t>Цель </a:t>
            </a:r>
            <a:r>
              <a:rPr lang="ru-RU" altLang="ru-RU" sz="2600" dirty="0" smtClean="0"/>
              <a:t>- </a:t>
            </a:r>
            <a:r>
              <a:rPr lang="ru-RU" altLang="ru-RU" sz="2600" dirty="0" smtClean="0"/>
              <a:t>Разработка </a:t>
            </a:r>
            <a:r>
              <a:rPr lang="ru-RU" altLang="ru-RU" sz="2600" dirty="0" smtClean="0"/>
              <a:t>ПО для системы верификации пользователя по его </a:t>
            </a:r>
            <a:r>
              <a:rPr lang="ru-RU" altLang="ru-RU" sz="2600" dirty="0" smtClean="0"/>
              <a:t>голосу</a:t>
            </a:r>
          </a:p>
          <a:p>
            <a:pPr marL="0" indent="0" algn="just">
              <a:buNone/>
            </a:pPr>
            <a:endParaRPr lang="ru-RU" altLang="ru-RU" sz="2600" dirty="0" smtClean="0"/>
          </a:p>
          <a:p>
            <a:pPr marL="0" indent="0" algn="just">
              <a:buNone/>
            </a:pPr>
            <a:r>
              <a:rPr lang="ru-RU" altLang="ru-RU" sz="2600" dirty="0" smtClean="0"/>
              <a:t>Задачи:</a:t>
            </a:r>
            <a:endParaRPr lang="ru-RU" altLang="ru-RU" sz="2600" dirty="0" smtClean="0"/>
          </a:p>
          <a:p>
            <a:pPr algn="just"/>
            <a:r>
              <a:rPr lang="ru-RU" altLang="ru-RU" sz="2600" dirty="0" smtClean="0"/>
              <a:t>Анализ существующих аналогов</a:t>
            </a:r>
          </a:p>
          <a:p>
            <a:pPr algn="just"/>
            <a:endParaRPr lang="ru-RU" altLang="ru-RU" sz="2600" dirty="0" smtClean="0"/>
          </a:p>
          <a:p>
            <a:pPr algn="just"/>
            <a:r>
              <a:rPr lang="ru-RU" altLang="ru-RU" sz="2600" dirty="0" smtClean="0"/>
              <a:t>Анализ и выбор средств и методов верификации пользователя по голосу</a:t>
            </a:r>
          </a:p>
          <a:p>
            <a:pPr algn="just"/>
            <a:endParaRPr lang="ru-RU" altLang="ru-RU" sz="2600" dirty="0" smtClean="0"/>
          </a:p>
          <a:p>
            <a:pPr algn="just"/>
            <a:r>
              <a:rPr lang="ru-RU" altLang="ru-RU" sz="2600" dirty="0" smtClean="0"/>
              <a:t>Выбор необходимых средств </a:t>
            </a:r>
            <a:r>
              <a:rPr lang="ru-RU" altLang="ru-RU" sz="2600" dirty="0" smtClean="0"/>
              <a:t>для </a:t>
            </a:r>
            <a:r>
              <a:rPr lang="ru-RU" altLang="ru-RU" sz="2600" dirty="0" smtClean="0"/>
              <a:t>разработки</a:t>
            </a:r>
          </a:p>
          <a:p>
            <a:pPr algn="just"/>
            <a:endParaRPr lang="ru-RU" altLang="ru-RU" sz="2600" dirty="0" smtClean="0"/>
          </a:p>
          <a:p>
            <a:pPr algn="just"/>
            <a:r>
              <a:rPr lang="ru-RU" altLang="ru-RU" sz="2600" dirty="0" smtClean="0"/>
              <a:t>Реализация ПО согласно заданию</a:t>
            </a:r>
          </a:p>
          <a:p>
            <a:pPr algn="just"/>
            <a:endParaRPr lang="ru-RU" altLang="ru-RU" sz="2600" dirty="0" smtClean="0"/>
          </a:p>
          <a:p>
            <a:pPr algn="just"/>
            <a:r>
              <a:rPr lang="ru-RU" altLang="ru-RU" sz="2600" dirty="0" smtClean="0"/>
              <a:t>Тестирование разработанного ПО</a:t>
            </a:r>
            <a:endParaRPr lang="ru-RU" altLang="ru-RU" sz="2600" dirty="0" smtClean="0"/>
          </a:p>
          <a:p>
            <a:endParaRPr lang="ru-RU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986250" y="199824"/>
            <a:ext cx="5090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Цель и исследуемые задачи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903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0" name="Объект 5"/>
          <p:cNvSpPr>
            <a:spLocks noGrp="1"/>
          </p:cNvSpPr>
          <p:nvPr>
            <p:ph idx="1"/>
          </p:nvPr>
        </p:nvSpPr>
        <p:spPr>
          <a:xfrm>
            <a:off x="72983" y="820570"/>
            <a:ext cx="8955107" cy="4575677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ru-RU" sz="2000" dirty="0"/>
              <a:t>HTK (Hidden Markov Model Toolkit) – </a:t>
            </a:r>
            <a:r>
              <a:rPr lang="ru-RU" altLang="ru-RU" sz="2000" dirty="0"/>
              <a:t>набор инструментов для работы со скрытыми моделями Маркова, используется как для распознавания речи, так и для других задач, связанных с обработкой речевых сигналов. Имеет реализацию алгоритма получения мел-кепстральных коэффициентов, что может использоваться для идентификации и верификации личности.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ru-RU" sz="2000" dirty="0"/>
              <a:t>HTK MFCC MATLAB – </a:t>
            </a:r>
            <a:r>
              <a:rPr lang="ru-RU" altLang="ru-RU" sz="2000" dirty="0"/>
              <a:t>реализация алгоритма получения мел-кепстральных коэффициентов, используемого в </a:t>
            </a:r>
            <a:r>
              <a:rPr lang="en-US" altLang="ru-RU" sz="2000" dirty="0"/>
              <a:t>HTK, </a:t>
            </a:r>
            <a:r>
              <a:rPr lang="ru-RU" altLang="ru-RU" sz="2000" dirty="0"/>
              <a:t>на языке </a:t>
            </a:r>
            <a:r>
              <a:rPr lang="en-US" altLang="ru-RU" sz="2000" dirty="0"/>
              <a:t>Matlab.</a:t>
            </a:r>
            <a:endParaRPr lang="ru-RU" altLang="ru-RU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ru-RU" sz="2000" dirty="0"/>
              <a:t>VoiceKey – </a:t>
            </a:r>
            <a:r>
              <a:rPr lang="ru-RU" altLang="ru-RU" sz="2000" dirty="0"/>
              <a:t>биометрическая платформа для подтверждения личности по голосу в телефонном канале, </a:t>
            </a:r>
            <a:r>
              <a:rPr lang="en-US" altLang="ru-RU" sz="2000" dirty="0"/>
              <a:t>WEB-</a:t>
            </a:r>
            <a:r>
              <a:rPr lang="ru-RU" altLang="ru-RU" sz="2000" dirty="0"/>
              <a:t>кабинете и мобильном приложении. Так как платформа ориентирована на бизнес-клиентов ее программный код закрыт, а использование платное.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altLang="ru-RU" sz="2000" dirty="0"/>
              <a:t>Дипломный проект Задорожного М.С. «Система верификации личности пользователя по голосу» реализован на языке </a:t>
            </a:r>
            <a:r>
              <a:rPr lang="en-US" altLang="ru-RU" sz="2000" dirty="0"/>
              <a:t>Matlab</a:t>
            </a:r>
            <a:r>
              <a:rPr lang="ru-RU" altLang="ru-RU" sz="2000" dirty="0"/>
              <a:t>, с пользовательским интерфейсом на языке </a:t>
            </a:r>
            <a:r>
              <a:rPr lang="en-US" altLang="ru-RU" sz="2000" dirty="0"/>
              <a:t>C#</a:t>
            </a:r>
            <a:endParaRPr lang="ru-RU" alt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036242" y="235795"/>
            <a:ext cx="302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Обзор аналогов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17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0" name="Объект 5"/>
          <p:cNvSpPr>
            <a:spLocks noGrp="1"/>
          </p:cNvSpPr>
          <p:nvPr>
            <p:ph idx="1"/>
          </p:nvPr>
        </p:nvSpPr>
        <p:spPr>
          <a:xfrm>
            <a:off x="457197" y="1289628"/>
            <a:ext cx="8229600" cy="40107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altLang="ru-RU" sz="2600" dirty="0"/>
              <a:t>Назначение системы – верификация – означает режим распознавания «один к одному», когда определяется степень схожести образцов голоса признакам одного пользователя. </a:t>
            </a:r>
            <a:endParaRPr lang="ru-RU" altLang="ru-RU" sz="2600" dirty="0" smtClean="0"/>
          </a:p>
          <a:p>
            <a:pPr marL="0" indent="0" algn="just">
              <a:buNone/>
            </a:pPr>
            <a:endParaRPr lang="ru-RU" altLang="ru-RU" sz="2400" dirty="0"/>
          </a:p>
          <a:p>
            <a:pPr marL="0" indent="0" algn="just">
              <a:buNone/>
            </a:pPr>
            <a:r>
              <a:rPr lang="ru-RU" altLang="ru-RU" sz="2600" dirty="0" smtClean="0"/>
              <a:t>2 </a:t>
            </a:r>
            <a:r>
              <a:rPr lang="ru-RU" altLang="ru-RU" sz="2600" dirty="0"/>
              <a:t>режима работы: </a:t>
            </a:r>
            <a:endParaRPr lang="ru-RU" altLang="ru-RU" sz="2600" dirty="0" smtClean="0"/>
          </a:p>
          <a:p>
            <a:pPr marL="0" indent="0" algn="just">
              <a:buNone/>
            </a:pPr>
            <a:endParaRPr lang="en-US" altLang="ru-RU" sz="2600" dirty="0" smtClean="0"/>
          </a:p>
          <a:p>
            <a:pPr algn="just"/>
            <a:r>
              <a:rPr lang="ru-RU" altLang="ru-RU" sz="2600" dirty="0" smtClean="0"/>
              <a:t>Подготовка </a:t>
            </a:r>
            <a:r>
              <a:rPr lang="ru-RU" altLang="ru-RU" sz="2600" dirty="0"/>
              <a:t>системы </a:t>
            </a:r>
            <a:endParaRPr lang="ru-RU" altLang="ru-RU" sz="2600" dirty="0" smtClean="0"/>
          </a:p>
          <a:p>
            <a:pPr algn="just"/>
            <a:endParaRPr lang="en-US" altLang="ru-RU" sz="2600" dirty="0" smtClean="0"/>
          </a:p>
          <a:p>
            <a:pPr algn="just"/>
            <a:r>
              <a:rPr lang="ru-RU" altLang="ru-RU" sz="2600" dirty="0" smtClean="0"/>
              <a:t>Верификация</a:t>
            </a:r>
            <a:endParaRPr lang="en-US" altLang="ru-RU" sz="26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611604" y="355229"/>
            <a:ext cx="392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Назначение системы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458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193"/>
          <a:stretch/>
        </p:blipFill>
        <p:spPr>
          <a:xfrm>
            <a:off x="4356847" y="1183341"/>
            <a:ext cx="3887477" cy="510928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99115" y="290846"/>
            <a:ext cx="657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Схема получения вектора признаков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55856"/>
          <a:stretch/>
        </p:blipFill>
        <p:spPr>
          <a:xfrm>
            <a:off x="348347" y="1183341"/>
            <a:ext cx="4008500" cy="42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0" name="Объект 5"/>
          <p:cNvSpPr>
            <a:spLocks noGrp="1"/>
          </p:cNvSpPr>
          <p:nvPr>
            <p:ph idx="1"/>
          </p:nvPr>
        </p:nvSpPr>
        <p:spPr>
          <a:xfrm>
            <a:off x="457199" y="1439136"/>
            <a:ext cx="8229600" cy="4010736"/>
          </a:xfrm>
        </p:spPr>
        <p:txBody>
          <a:bodyPr>
            <a:normAutofit/>
          </a:bodyPr>
          <a:lstStyle/>
          <a:p>
            <a:pPr algn="just"/>
            <a:r>
              <a:rPr lang="ru-RU" altLang="ru-RU" sz="2400" dirty="0" smtClean="0"/>
              <a:t>Язык программирования – </a:t>
            </a:r>
            <a:r>
              <a:rPr lang="en-US" altLang="ru-RU" sz="2400" dirty="0"/>
              <a:t>C</a:t>
            </a:r>
            <a:r>
              <a:rPr lang="en-US" altLang="ru-RU" sz="2400" dirty="0" smtClean="0"/>
              <a:t>++</a:t>
            </a:r>
            <a:r>
              <a:rPr lang="ru-RU" altLang="ru-RU" sz="2400" dirty="0" smtClean="0"/>
              <a:t> </a:t>
            </a:r>
            <a:endParaRPr lang="en-US" altLang="ru-RU" sz="2400" dirty="0" smtClean="0"/>
          </a:p>
          <a:p>
            <a:pPr algn="just"/>
            <a:endParaRPr lang="ru-RU" altLang="ru-RU" sz="2400" dirty="0" smtClean="0"/>
          </a:p>
          <a:p>
            <a:pPr algn="just"/>
            <a:r>
              <a:rPr lang="ru-RU" altLang="ru-RU" sz="2400" dirty="0" smtClean="0"/>
              <a:t>Среда разработки – </a:t>
            </a:r>
            <a:r>
              <a:rPr lang="en-US" altLang="ru-RU" sz="2400" dirty="0" smtClean="0"/>
              <a:t>Microsoft </a:t>
            </a:r>
            <a:r>
              <a:rPr lang="en-US" altLang="ru-RU" sz="2400" dirty="0"/>
              <a:t>Visual Studio </a:t>
            </a:r>
            <a:r>
              <a:rPr lang="en-US" altLang="ru-RU" sz="2400" dirty="0" smtClean="0"/>
              <a:t>2013</a:t>
            </a:r>
          </a:p>
          <a:p>
            <a:pPr algn="just"/>
            <a:endParaRPr lang="ru-RU" altLang="ru-RU" sz="2400" dirty="0" smtClean="0"/>
          </a:p>
          <a:p>
            <a:pPr algn="just"/>
            <a:r>
              <a:rPr lang="ru-RU" altLang="ru-RU" sz="2400" dirty="0" smtClean="0"/>
              <a:t>Операционная система – </a:t>
            </a:r>
            <a:r>
              <a:rPr lang="en-US" altLang="ru-RU" sz="2400" dirty="0" smtClean="0"/>
              <a:t>Windows</a:t>
            </a:r>
            <a:endParaRPr lang="ru-RU" altLang="ru-RU" sz="2400" dirty="0"/>
          </a:p>
          <a:p>
            <a:pPr marL="0" indent="0" algn="just">
              <a:buNone/>
            </a:pPr>
            <a:endParaRPr lang="ru-RU" alt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6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639648" y="240269"/>
            <a:ext cx="386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Средства разработки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22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540" name="Объект 5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89512"/>
                <a:ext cx="8229600" cy="401073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400" dirty="0" smtClean="0"/>
                  <a:t>Стандартный </a:t>
                </a:r>
                <a:r>
                  <a:rPr lang="ru-RU" sz="2400" dirty="0"/>
                  <a:t>бинарный ввод </a:t>
                </a:r>
                <a:endParaRPr lang="ru-RU" sz="2400" dirty="0" smtClean="0"/>
              </a:p>
              <a:p>
                <a:pPr algn="just"/>
                <a:endParaRPr lang="ru-RU" sz="2400" dirty="0" smtClean="0"/>
              </a:p>
              <a:p>
                <a:pPr algn="just"/>
                <a:r>
                  <a:rPr lang="ru-RU" altLang="ru-RU" sz="2400" dirty="0" smtClean="0"/>
                  <a:t>Формат файла –</a:t>
                </a:r>
                <a:r>
                  <a:rPr lang="en-US" altLang="ru-RU" sz="2400" dirty="0" smtClean="0"/>
                  <a:t> wav</a:t>
                </a:r>
                <a:endParaRPr lang="ru-RU" altLang="ru-RU" sz="2400" dirty="0" smtClean="0"/>
              </a:p>
              <a:p>
                <a:pPr algn="just"/>
                <a:endParaRPr lang="en-US" altLang="ru-RU" sz="2400" dirty="0" smtClean="0"/>
              </a:p>
              <a:p>
                <a:pPr algn="just"/>
                <a:r>
                  <a:rPr lang="ru-RU" altLang="ru-RU" sz="2400" dirty="0" smtClean="0"/>
                  <a:t>Частота дискретизации </a:t>
                </a:r>
                <a14:m>
                  <m:oMath xmlns:m="http://schemas.openxmlformats.org/officeDocument/2006/math">
                    <m:r>
                      <a:rPr lang="ru-RU" alt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u-RU" altLang="ru-RU" sz="2400" dirty="0" smtClean="0"/>
                  <a:t> 12 кГц</a:t>
                </a:r>
              </a:p>
              <a:p>
                <a:pPr algn="just"/>
                <a:endParaRPr lang="ru-RU" altLang="ru-RU" sz="2400" dirty="0" smtClean="0"/>
              </a:p>
              <a:p>
                <a:pPr algn="just"/>
                <a:r>
                  <a:rPr lang="ru-RU" altLang="ru-RU" sz="2400" dirty="0" smtClean="0"/>
                  <a:t>Разрядность сигнала </a:t>
                </a:r>
                <a:r>
                  <a:rPr lang="ru-RU" altLang="ru-RU" sz="2400" dirty="0"/>
                  <a:t>– </a:t>
                </a:r>
                <a:r>
                  <a:rPr lang="ru-RU" altLang="ru-RU" sz="2400" dirty="0" smtClean="0"/>
                  <a:t>32 бита</a:t>
                </a:r>
                <a:endParaRPr lang="ru-RU" altLang="ru-RU" sz="2400" dirty="0"/>
              </a:p>
            </p:txBody>
          </p:sp>
        </mc:Choice>
        <mc:Fallback>
          <p:sp>
            <p:nvSpPr>
              <p:cNvPr id="16540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89512"/>
                <a:ext cx="8229600" cy="4010736"/>
              </a:xfrm>
              <a:blipFill rotWithShape="0">
                <a:blip r:embed="rId2"/>
                <a:stretch>
                  <a:fillRect l="-963"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7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010207" y="141667"/>
            <a:ext cx="312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Входные данные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134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9188" y="225940"/>
            <a:ext cx="4185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Реализация алгоритма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20" t="36454" r="9862" b="14616"/>
          <a:stretch/>
        </p:blipFill>
        <p:spPr>
          <a:xfrm>
            <a:off x="298524" y="1102394"/>
            <a:ext cx="8546951" cy="357263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857213"/>
              </p:ext>
            </p:extLst>
          </p:nvPr>
        </p:nvGraphicFramePr>
        <p:xfrm>
          <a:off x="440249" y="1001040"/>
          <a:ext cx="826179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97"/>
                <a:gridCol w="1223493"/>
                <a:gridCol w="1815921"/>
                <a:gridCol w="1738648"/>
                <a:gridCol w="1455313"/>
                <a:gridCol w="1081824"/>
              </a:tblGrid>
              <a:tr h="4451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Образцов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Подтверждено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Сомнительно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Отвергнуто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Верно</a:t>
                      </a:r>
                    </a:p>
                  </a:txBody>
                  <a:tcPr marL="68580" marR="68580" marT="0" marB="0"/>
                </a:tc>
              </a:tr>
              <a:tr h="4451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</a:tr>
              <a:tr h="4451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68580" marR="68580" marT="0" marB="0"/>
                </a:tc>
              </a:tr>
              <a:tr h="4451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8796-412E-489B-A6CE-D87AA91A6112}" type="slidenum">
              <a:rPr lang="ru-RU" smtClean="0"/>
              <a:t>9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169141" y="125950"/>
            <a:ext cx="480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ru-RU" sz="3200" dirty="0">
                <a:solidFill>
                  <a:srgbClr val="000000"/>
                </a:solidFill>
              </a:rPr>
              <a:t>Т</a:t>
            </a:r>
            <a:r>
              <a:rPr lang="ru-RU" sz="3200" dirty="0" smtClean="0">
                <a:solidFill>
                  <a:srgbClr val="000000"/>
                </a:solidFill>
              </a:rPr>
              <a:t>естирование</a:t>
            </a: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945" y="3570527"/>
            <a:ext cx="7888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Автоматизированное тестирование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alt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Несколько </a:t>
            </a:r>
            <a:r>
              <a:rPr lang="ru-RU" altLang="ru-RU" sz="2400" dirty="0"/>
              <a:t>образцов ключевой фразы от разных </a:t>
            </a:r>
            <a:r>
              <a:rPr lang="ru-RU" altLang="ru-RU" sz="2400" dirty="0" smtClean="0"/>
              <a:t>людей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Погрешность </a:t>
            </a:r>
            <a:r>
              <a:rPr lang="ru-RU" sz="2400" dirty="0"/>
              <a:t>системы </a:t>
            </a:r>
            <a:r>
              <a:rPr lang="ru-RU" sz="2400" dirty="0" smtClean="0"/>
              <a:t>3.3%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89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427</Words>
  <Application>Microsoft Office PowerPoint</Application>
  <PresentationFormat>Экран (4:3)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ерохин максим</dc:creator>
  <cp:lastModifiedBy>ерохин максим</cp:lastModifiedBy>
  <cp:revision>34</cp:revision>
  <dcterms:created xsi:type="dcterms:W3CDTF">2015-06-17T20:53:20Z</dcterms:created>
  <dcterms:modified xsi:type="dcterms:W3CDTF">2015-06-21T22:52:03Z</dcterms:modified>
</cp:coreProperties>
</file>