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8"/>
  </p:handoutMasterIdLst>
  <p:sldIdLst>
    <p:sldId id="256" r:id="rId2"/>
    <p:sldId id="268" r:id="rId3"/>
    <p:sldId id="257" r:id="rId4"/>
    <p:sldId id="269" r:id="rId5"/>
    <p:sldId id="275" r:id="rId6"/>
    <p:sldId id="267" r:id="rId7"/>
    <p:sldId id="260" r:id="rId8"/>
    <p:sldId id="264" r:id="rId9"/>
    <p:sldId id="258" r:id="rId10"/>
    <p:sldId id="271" r:id="rId11"/>
    <p:sldId id="261" r:id="rId12"/>
    <p:sldId id="278" r:id="rId13"/>
    <p:sldId id="277" r:id="rId14"/>
    <p:sldId id="272" r:id="rId15"/>
    <p:sldId id="273" r:id="rId16"/>
    <p:sldId id="263" r:id="rId1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12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B0821-87FA-4FC8-83D8-0F8C0065A3F1}" type="datetimeFigureOut">
              <a:rPr lang="en-ZA" smtClean="0"/>
              <a:t>16/02/24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7FCBA-5769-46B2-AA58-06F88AA7987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8645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Z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17E7E9-9A01-40CB-9EF6-BE35972FC3CD}" type="datetimeFigureOut">
              <a:rPr lang="en-ZA" smtClean="0"/>
              <a:pPr/>
              <a:t>16/02/24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0DBB15D-17AA-40E7-BEBF-A3DC39DBE414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0688"/>
            <a:ext cx="6172200" cy="5754234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ZA" dirty="0" smtClean="0">
              <a:solidFill>
                <a:srgbClr val="003366"/>
              </a:solidFill>
            </a:endParaRPr>
          </a:p>
          <a:p>
            <a:pPr algn="ctr">
              <a:defRPr/>
            </a:pPr>
            <a:endParaRPr lang="en-ZA" dirty="0">
              <a:solidFill>
                <a:srgbClr val="003366"/>
              </a:solidFill>
            </a:endParaRPr>
          </a:p>
          <a:p>
            <a:pPr algn="ctr">
              <a:defRPr/>
            </a:pPr>
            <a:endParaRPr lang="en-ZA" dirty="0" smtClean="0">
              <a:solidFill>
                <a:srgbClr val="003366"/>
              </a:solidFill>
            </a:endParaRPr>
          </a:p>
          <a:p>
            <a:pPr algn="ctr">
              <a:defRPr/>
            </a:pPr>
            <a:endParaRPr lang="en-ZA" dirty="0">
              <a:solidFill>
                <a:srgbClr val="003366"/>
              </a:solidFill>
            </a:endParaRPr>
          </a:p>
          <a:p>
            <a:pPr algn="ctr">
              <a:defRPr/>
            </a:pPr>
            <a:r>
              <a:rPr lang="en-ZA" dirty="0" smtClean="0">
                <a:solidFill>
                  <a:srgbClr val="003366"/>
                </a:solidFill>
              </a:rPr>
              <a:t>Title</a:t>
            </a:r>
            <a:r>
              <a:rPr lang="en-ZA" dirty="0">
                <a:solidFill>
                  <a:srgbClr val="003366"/>
                </a:solidFill>
              </a:rPr>
              <a:t>: EFFECTIVENESS OF THE CLOTHING AND TEXTILE COMPETITIVENESS </a:t>
            </a:r>
            <a:r>
              <a:rPr lang="en-ZA" dirty="0" smtClean="0">
                <a:solidFill>
                  <a:srgbClr val="003366"/>
                </a:solidFill>
              </a:rPr>
              <a:t>PROGRAMME (CTCP)</a:t>
            </a:r>
            <a:endParaRPr lang="en-ZA" dirty="0">
              <a:solidFill>
                <a:srgbClr val="003366"/>
              </a:solidFill>
            </a:endParaRPr>
          </a:p>
          <a:p>
            <a:pPr>
              <a:defRPr/>
            </a:pPr>
            <a:r>
              <a:rPr lang="en-ZA" dirty="0">
                <a:solidFill>
                  <a:srgbClr val="003366"/>
                </a:solidFill>
              </a:rPr>
              <a:t>		</a:t>
            </a:r>
          </a:p>
          <a:p>
            <a:pPr>
              <a:defRPr/>
            </a:pPr>
            <a:r>
              <a:rPr lang="en-ZA" dirty="0" smtClean="0"/>
              <a:t>PREPARED </a:t>
            </a:r>
            <a:r>
              <a:rPr lang="en-ZA" dirty="0"/>
              <a:t>BY:     </a:t>
            </a:r>
            <a:r>
              <a:rPr lang="en-ZA" dirty="0" smtClean="0"/>
              <a:t>	MRS </a:t>
            </a:r>
            <a:r>
              <a:rPr lang="en-ZA" dirty="0"/>
              <a:t>P A MANGAKANE</a:t>
            </a:r>
          </a:p>
          <a:p>
            <a:pPr>
              <a:defRPr/>
            </a:pPr>
            <a:r>
              <a:rPr lang="en-ZA" dirty="0" smtClean="0"/>
              <a:t>Student Number:	213562231</a:t>
            </a:r>
            <a:endParaRPr lang="en-ZA" dirty="0"/>
          </a:p>
          <a:p>
            <a:pPr algn="ctr">
              <a:defRPr/>
            </a:pPr>
            <a:r>
              <a:rPr lang="en-ZA" dirty="0">
                <a:solidFill>
                  <a:srgbClr val="003366"/>
                </a:solidFill>
              </a:rPr>
              <a:t>			</a:t>
            </a:r>
          </a:p>
          <a:p>
            <a:pPr>
              <a:defRPr/>
            </a:pPr>
            <a:r>
              <a:rPr lang="en-ZA" dirty="0" smtClean="0">
                <a:solidFill>
                  <a:srgbClr val="003366"/>
                </a:solidFill>
              </a:rPr>
              <a:t>Date</a:t>
            </a:r>
            <a:r>
              <a:rPr lang="en-ZA" dirty="0">
                <a:solidFill>
                  <a:srgbClr val="003366"/>
                </a:solidFill>
              </a:rPr>
              <a:t>: 			</a:t>
            </a:r>
            <a:r>
              <a:rPr lang="en-ZA" dirty="0" smtClean="0">
                <a:solidFill>
                  <a:srgbClr val="003366"/>
                </a:solidFill>
              </a:rPr>
              <a:t>4 August2015</a:t>
            </a:r>
            <a:endParaRPr lang="en-ZA" dirty="0">
              <a:solidFill>
                <a:srgbClr val="003366"/>
              </a:solidFill>
            </a:endParaRPr>
          </a:p>
          <a:p>
            <a:endParaRPr lang="en-ZA" dirty="0"/>
          </a:p>
        </p:txBody>
      </p:sp>
      <p:pic>
        <p:nvPicPr>
          <p:cNvPr id="2050" name="Picture 2" descr="C:\Users\PhilisaM\AppData\Local\Microsoft\Windows\Temporary Internet Files\Content.Outlook\7L3NB3X6\textile 3 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isaM\AppData\Local\Microsoft\Windows\Temporary Internet Files\Content.Outlook\7L3NB3X6\textile 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105" y="492815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RESEARCH </a:t>
            </a:r>
            <a:r>
              <a:rPr lang="en-ZA" dirty="0" smtClean="0"/>
              <a:t>QUESTIONS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ZA" altLang="en-US" dirty="0">
                <a:ea typeface="ＭＳ Ｐゴシック" pitchFamily="34" charset="-128"/>
              </a:rPr>
              <a:t>What is the measurement of the effectiveness of the </a:t>
            </a:r>
            <a:r>
              <a:rPr lang="en-ZA" altLang="en-US" dirty="0" smtClean="0">
                <a:ea typeface="ＭＳ Ｐゴシック" pitchFamily="34" charset="-128"/>
              </a:rPr>
              <a:t>competitiveness programme?</a:t>
            </a:r>
            <a:endParaRPr lang="en-ZA" altLang="en-US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ZA" altLang="en-US" dirty="0" smtClean="0">
                <a:ea typeface="ＭＳ Ｐゴシック" pitchFamily="34" charset="-128"/>
              </a:rPr>
              <a:t>What is innovation?</a:t>
            </a:r>
          </a:p>
          <a:p>
            <a:pPr lvl="1">
              <a:defRPr/>
            </a:pPr>
            <a:r>
              <a:rPr lang="en-ZA" altLang="en-US" dirty="0" smtClean="0">
                <a:ea typeface="ＭＳ Ｐゴシック" pitchFamily="34" charset="-128"/>
              </a:rPr>
              <a:t>To what extend has </a:t>
            </a:r>
            <a:r>
              <a:rPr lang="en-ZA" altLang="en-US" dirty="0">
                <a:ea typeface="ＭＳ Ｐゴシック" pitchFamily="34" charset="-128"/>
              </a:rPr>
              <a:t>the programme contributed to </a:t>
            </a:r>
            <a:r>
              <a:rPr lang="en-ZA" altLang="en-US" dirty="0" smtClean="0">
                <a:ea typeface="ＭＳ Ｐゴシック" pitchFamily="34" charset="-128"/>
              </a:rPr>
              <a:t>innovation?</a:t>
            </a:r>
          </a:p>
          <a:p>
            <a:pPr>
              <a:defRPr/>
            </a:pPr>
            <a:r>
              <a:rPr lang="en-ZA" altLang="en-US" dirty="0">
                <a:ea typeface="ＭＳ Ｐゴシック" pitchFamily="34" charset="-128"/>
              </a:rPr>
              <a:t>Based on the evaluation results what recommendations could be derived for  improving the effectiveness of the CTCP?</a:t>
            </a:r>
          </a:p>
          <a:p>
            <a:pPr marL="0" indent="0">
              <a:buNone/>
              <a:defRPr/>
            </a:pPr>
            <a:endParaRPr lang="en-ZA" altLang="en-US" dirty="0">
              <a:ea typeface="ＭＳ Ｐゴシック" pitchFamily="34" charset="-128"/>
            </a:endParaRPr>
          </a:p>
          <a:p>
            <a:pPr lvl="1">
              <a:defRPr/>
            </a:pPr>
            <a:endParaRPr lang="en-ZA" altLang="en-US" dirty="0">
              <a:ea typeface="ＭＳ Ｐゴシック" pitchFamily="34" charset="-128"/>
            </a:endParaRPr>
          </a:p>
          <a:p>
            <a:pPr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33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DEFINTIONS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4873752"/>
          </a:xfrm>
        </p:spPr>
        <p:txBody>
          <a:bodyPr/>
          <a:lstStyle/>
          <a:p>
            <a:pPr algn="just"/>
            <a:r>
              <a:rPr lang="en-ZA" altLang="en-US" dirty="0" smtClean="0">
                <a:ea typeface="ＭＳ Ｐゴシック" pitchFamily="34" charset="-128"/>
              </a:rPr>
              <a:t>Effectiveness </a:t>
            </a:r>
            <a:r>
              <a:rPr lang="en-ZA" altLang="en-US" dirty="0">
                <a:ea typeface="ＭＳ Ｐゴシック" pitchFamily="34" charset="-128"/>
              </a:rPr>
              <a:t>is the degree to which the CTCP is successful to produce the desired results</a:t>
            </a:r>
            <a:r>
              <a:rPr lang="en-ZA" altLang="en-US" dirty="0" smtClean="0">
                <a:ea typeface="ＭＳ Ｐゴシック" pitchFamily="34" charset="-128"/>
              </a:rPr>
              <a:t>.</a:t>
            </a:r>
          </a:p>
          <a:p>
            <a:pPr algn="just"/>
            <a:r>
              <a:rPr lang="en-ZA" altLang="en-US" dirty="0">
                <a:ea typeface="ＭＳ Ｐゴシック" pitchFamily="34" charset="-128"/>
              </a:rPr>
              <a:t>Competitiveness encompasses issues of cost, quality, flexibility, reliability, adaptability and the capability to innovate. </a:t>
            </a:r>
          </a:p>
          <a:p>
            <a:pPr algn="just"/>
            <a:r>
              <a:rPr lang="en-ZA" altLang="en-US" dirty="0">
                <a:ea typeface="ＭＳ Ｐゴシック" pitchFamily="34" charset="-128"/>
              </a:rPr>
              <a:t>Competitiveness improvement interventions include innovative activities related to  people, products, processes and market development.  </a:t>
            </a:r>
          </a:p>
          <a:p>
            <a:endParaRPr lang="en-ZA" altLang="en-US" dirty="0">
              <a:ea typeface="ＭＳ Ｐゴシック" pitchFamily="34" charset="-128"/>
            </a:endParaRPr>
          </a:p>
          <a:p>
            <a:endParaRPr lang="en-ZA" altLang="en-US" dirty="0">
              <a:ea typeface="ＭＳ Ｐゴシック" pitchFamily="34" charset="-128"/>
            </a:endParaRP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DELINIATION</a:t>
            </a:r>
            <a:endParaRPr lang="en-ZA" dirty="0"/>
          </a:p>
        </p:txBody>
      </p:sp>
      <p:grpSp>
        <p:nvGrpSpPr>
          <p:cNvPr id="49" name="Group 48"/>
          <p:cNvGrpSpPr/>
          <p:nvPr/>
        </p:nvGrpSpPr>
        <p:grpSpPr>
          <a:xfrm>
            <a:off x="827584" y="1556791"/>
            <a:ext cx="4346307" cy="4468535"/>
            <a:chOff x="2892143" y="1691838"/>
            <a:chExt cx="4346307" cy="4468535"/>
          </a:xfrm>
        </p:grpSpPr>
        <p:sp>
          <p:nvSpPr>
            <p:cNvPr id="8" name="Rectangle 7"/>
            <p:cNvSpPr/>
            <p:nvPr/>
          </p:nvSpPr>
          <p:spPr>
            <a:xfrm>
              <a:off x="2892143" y="3671881"/>
              <a:ext cx="1175801" cy="5969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Effectiveness of CTCP </a:t>
              </a:r>
              <a:endParaRPr lang="en-ZA" sz="1200" dirty="0">
                <a:solidFill>
                  <a:srgbClr val="003366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7582" y="1691839"/>
              <a:ext cx="1243012" cy="87947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Production Incentive Programme</a:t>
              </a:r>
              <a:endParaRPr lang="en-ZA" sz="1200" dirty="0">
                <a:solidFill>
                  <a:srgbClr val="003366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49010" y="5335428"/>
              <a:ext cx="1449587" cy="82494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Competitiveness Improvement </a:t>
              </a:r>
            </a:p>
            <a:p>
              <a:pPr algn="ctr">
                <a:defRPr/>
              </a:pPr>
              <a:r>
                <a:rPr lang="en-ZA" sz="1200" dirty="0">
                  <a:solidFill>
                    <a:srgbClr val="003366"/>
                  </a:solidFill>
                </a:rPr>
                <a:t>Programme</a:t>
              </a:r>
            </a:p>
            <a:p>
              <a:pPr algn="ctr">
                <a:defRPr/>
              </a:pPr>
              <a:endParaRPr lang="en-ZA" sz="1200" dirty="0">
                <a:solidFill>
                  <a:srgbClr val="99663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00455" y="1691838"/>
              <a:ext cx="1537995" cy="87947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 algn="ctr">
                <a:buFont typeface="Courier New" panose="02070309020205020404" pitchFamily="49" charset="0"/>
                <a:buChar char="o"/>
                <a:defRPr/>
              </a:pPr>
              <a:endParaRPr lang="en-ZA" sz="1200" dirty="0" smtClean="0">
                <a:solidFill>
                  <a:srgbClr val="003366"/>
                </a:solidFill>
              </a:endParaRPr>
            </a:p>
            <a:p>
              <a:pPr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Upgrade grant</a:t>
              </a:r>
            </a:p>
            <a:p>
              <a:pPr marL="171450" indent="-171450">
                <a:buFont typeface="Courier New" panose="02070309020205020404" pitchFamily="49" charset="0"/>
                <a:buChar char="o"/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Production Incentive Metric</a:t>
              </a:r>
            </a:p>
            <a:p>
              <a:pPr marL="171450" indent="-171450">
                <a:buFont typeface="Courier New" panose="02070309020205020404" pitchFamily="49" charset="0"/>
                <a:buChar char="o"/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Productivity</a:t>
              </a:r>
            </a:p>
            <a:p>
              <a:pPr marL="171450" indent="-171450" algn="ctr">
                <a:buFont typeface="Courier New" panose="02070309020205020404" pitchFamily="49" charset="0"/>
                <a:buChar char="o"/>
                <a:defRPr/>
              </a:pPr>
              <a:endParaRPr lang="en-ZA" sz="1200" dirty="0">
                <a:solidFill>
                  <a:srgbClr val="003366"/>
                </a:solidFill>
              </a:endParaRPr>
            </a:p>
          </p:txBody>
        </p:sp>
        <p:cxnSp>
          <p:nvCxnSpPr>
            <p:cNvPr id="39" name="Elbow Connector 38"/>
            <p:cNvCxnSpPr>
              <a:stCxn id="9" idx="1"/>
            </p:cNvCxnSpPr>
            <p:nvPr/>
          </p:nvCxnSpPr>
          <p:spPr>
            <a:xfrm rot="10800000" flipV="1">
              <a:off x="3480044" y="2131577"/>
              <a:ext cx="497539" cy="153749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8" idx="2"/>
              <a:endCxn id="10" idx="1"/>
            </p:cNvCxnSpPr>
            <p:nvPr/>
          </p:nvCxnSpPr>
          <p:spPr>
            <a:xfrm rot="16200000" flipH="1">
              <a:off x="2974967" y="4773858"/>
              <a:ext cx="1479120" cy="46896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5173891" y="1952836"/>
            <a:ext cx="41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56035" y="1996529"/>
            <a:ext cx="479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88135" y="1556792"/>
            <a:ext cx="1537995" cy="1076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ZA" sz="1200" dirty="0" smtClean="0">
              <a:solidFill>
                <a:srgbClr val="003366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  <a:defRPr/>
            </a:pPr>
            <a:r>
              <a:rPr lang="en-ZA" sz="1200" dirty="0" smtClean="0">
                <a:solidFill>
                  <a:srgbClr val="003366"/>
                </a:solidFill>
              </a:rPr>
              <a:t>Fabric manufacturers</a:t>
            </a:r>
          </a:p>
          <a:p>
            <a:pPr marL="171450" indent="-171450">
              <a:buFont typeface="Courier New" panose="02070309020205020404" pitchFamily="49" charset="0"/>
              <a:buChar char="o"/>
              <a:defRPr/>
            </a:pPr>
            <a:r>
              <a:rPr lang="en-ZA" sz="1200" dirty="0" smtClean="0">
                <a:solidFill>
                  <a:srgbClr val="003366"/>
                </a:solidFill>
              </a:rPr>
              <a:t>Clothing manufacturers</a:t>
            </a:r>
            <a:endParaRPr lang="en-ZA" sz="1200" dirty="0">
              <a:solidFill>
                <a:srgbClr val="003366"/>
              </a:solidFill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  <a:defRPr/>
            </a:pPr>
            <a:endParaRPr lang="en-ZA" sz="1200" dirty="0">
              <a:solidFill>
                <a:srgbClr val="003366"/>
              </a:solidFill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  <a:defRPr/>
            </a:pPr>
            <a:endParaRPr lang="en-ZA" sz="1200" dirty="0">
              <a:solidFill>
                <a:srgbClr val="003366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35896" y="5200381"/>
            <a:ext cx="1537995" cy="496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ctr">
              <a:buFont typeface="Courier New" panose="02070309020205020404" pitchFamily="49" charset="0"/>
              <a:buChar char="o"/>
              <a:defRPr/>
            </a:pPr>
            <a:endParaRPr lang="en-ZA" sz="1200" dirty="0" smtClean="0">
              <a:solidFill>
                <a:srgbClr val="003366"/>
              </a:solidFill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  <a:defRPr/>
            </a:pPr>
            <a:r>
              <a:rPr lang="en-ZA" sz="1200" dirty="0" smtClean="0">
                <a:solidFill>
                  <a:srgbClr val="003366"/>
                </a:solidFill>
              </a:rPr>
              <a:t>Innovation</a:t>
            </a:r>
          </a:p>
          <a:p>
            <a:pPr marL="171450" indent="-171450" algn="ctr">
              <a:buFont typeface="Courier New" panose="02070309020205020404" pitchFamily="49" charset="0"/>
              <a:buChar char="o"/>
              <a:defRPr/>
            </a:pPr>
            <a:endParaRPr lang="en-ZA" sz="1200" dirty="0">
              <a:solidFill>
                <a:srgbClr val="003366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88135" y="5187827"/>
            <a:ext cx="1537995" cy="1076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ZA" sz="1200" dirty="0" smtClean="0">
              <a:solidFill>
                <a:srgbClr val="003366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  <a:defRPr/>
            </a:pPr>
            <a:r>
              <a:rPr lang="en-ZA" sz="1200" dirty="0" smtClean="0">
                <a:solidFill>
                  <a:srgbClr val="003366"/>
                </a:solidFill>
              </a:rPr>
              <a:t>Fabric manufacturers</a:t>
            </a:r>
          </a:p>
          <a:p>
            <a:pPr marL="171450" indent="-171450">
              <a:buFont typeface="Courier New" panose="02070309020205020404" pitchFamily="49" charset="0"/>
              <a:buChar char="o"/>
              <a:defRPr/>
            </a:pPr>
            <a:r>
              <a:rPr lang="en-ZA" sz="1200" dirty="0" smtClean="0">
                <a:solidFill>
                  <a:srgbClr val="003366"/>
                </a:solidFill>
              </a:rPr>
              <a:t>Clothing manufacturers</a:t>
            </a:r>
            <a:endParaRPr lang="en-ZA" sz="1200" dirty="0">
              <a:solidFill>
                <a:srgbClr val="003366"/>
              </a:solidFill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  <a:defRPr/>
            </a:pPr>
            <a:endParaRPr lang="en-ZA" sz="1200" dirty="0">
              <a:solidFill>
                <a:srgbClr val="003366"/>
              </a:solidFill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  <a:defRPr/>
            </a:pPr>
            <a:endParaRPr lang="en-ZA" sz="1200" dirty="0">
              <a:solidFill>
                <a:srgbClr val="003366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173891" y="5447307"/>
            <a:ext cx="41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1" idx="1"/>
          </p:cNvCxnSpPr>
          <p:nvPr/>
        </p:nvCxnSpPr>
        <p:spPr>
          <a:xfrm>
            <a:off x="3334038" y="5448661"/>
            <a:ext cx="301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3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RESEARCH </a:t>
            </a:r>
            <a:r>
              <a:rPr lang="en-ZA" dirty="0" smtClean="0"/>
              <a:t>STRATEGY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4873752"/>
          </a:xfrm>
        </p:spPr>
        <p:txBody>
          <a:bodyPr/>
          <a:lstStyle/>
          <a:p>
            <a:r>
              <a:rPr lang="en-ZA" altLang="en-US" dirty="0">
                <a:ea typeface="ＭＳ Ｐゴシック" pitchFamily="34" charset="-128"/>
              </a:rPr>
              <a:t>Case Study</a:t>
            </a:r>
          </a:p>
          <a:p>
            <a:r>
              <a:rPr lang="en-ZA" altLang="en-US" dirty="0">
                <a:ea typeface="ＭＳ Ｐゴシック" pitchFamily="34" charset="-128"/>
              </a:rPr>
              <a:t>Interviews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7819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RESEARCH </a:t>
            </a:r>
            <a:r>
              <a:rPr lang="en-ZA" dirty="0" smtClean="0"/>
              <a:t>MATERIAL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4873752"/>
          </a:xfrm>
        </p:spPr>
        <p:txBody>
          <a:bodyPr/>
          <a:lstStyle/>
          <a:p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Primary data (organisational documents)</a:t>
            </a:r>
          </a:p>
          <a:p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Media releases</a:t>
            </a:r>
          </a:p>
          <a:p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Literature (Journals, Handbooks, Conference and Seminar papers)</a:t>
            </a:r>
          </a:p>
          <a:p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Questionnaire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369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RESEARCH </a:t>
            </a:r>
            <a:r>
              <a:rPr lang="en-ZA" dirty="0" smtClean="0"/>
              <a:t>PLANNING</a:t>
            </a:r>
            <a:endParaRPr lang="en-ZA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945214"/>
            <a:ext cx="7467600" cy="35200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88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/>
              <a:t>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2132856"/>
            <a:ext cx="7467600" cy="3404992"/>
          </a:xfrm>
        </p:spPr>
        <p:txBody>
          <a:bodyPr>
            <a:normAutofit/>
          </a:bodyPr>
          <a:lstStyle/>
          <a:p>
            <a:pPr marL="365760" lvl="1" indent="0" algn="ctr">
              <a:buNone/>
            </a:pPr>
            <a:endParaRPr lang="en-ZA" dirty="0" smtClean="0"/>
          </a:p>
          <a:p>
            <a:pPr marL="365760" lvl="1" indent="0" algn="ctr">
              <a:buNone/>
            </a:pPr>
            <a:endParaRPr lang="en-ZA" dirty="0"/>
          </a:p>
          <a:p>
            <a:pPr marL="365760" lvl="1" indent="0" algn="ctr">
              <a:buNone/>
            </a:pPr>
            <a:endParaRPr lang="en-ZA" dirty="0" smtClean="0"/>
          </a:p>
          <a:p>
            <a:pPr marL="365760" lvl="1" indent="0" algn="ctr">
              <a:buNone/>
            </a:pPr>
            <a:r>
              <a:rPr lang="en-ZA" sz="6600" dirty="0" smtClean="0"/>
              <a:t>THANK YOU</a:t>
            </a:r>
          </a:p>
          <a:p>
            <a:endParaRPr lang="en-ZA" dirty="0" smtClean="0"/>
          </a:p>
          <a:p>
            <a:endParaRPr lang="en-ZA" dirty="0"/>
          </a:p>
        </p:txBody>
      </p:sp>
      <p:pic>
        <p:nvPicPr>
          <p:cNvPr id="1026" name="Picture 2" descr="C:\Users\PhilisaM\AppData\Local\Microsoft\Windows\Temporary Internet Files\Content.Outlook\7L3NB3X6\8th-Avenue-Odessy-of-Af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37112"/>
            <a:ext cx="2911872" cy="218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hilisaM\AppData\Local\Microsoft\Windows\Temporary Internet Files\Content.Outlook\7L3NB3X6\africa-fashion-week-890x395_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32656"/>
            <a:ext cx="6194459" cy="274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b="1" dirty="0" smtClean="0"/>
              <a:t>SCOPE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dirty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Context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dirty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Research Objective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dirty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Research Framework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dirty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Research Question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dirty="0" smtClean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Definition and </a:t>
            </a:r>
            <a:r>
              <a:rPr lang="en-GB" dirty="0" err="1" smtClean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Deliniation</a:t>
            </a:r>
            <a:endParaRPr lang="en-GB" dirty="0">
              <a:latin typeface="Arial" pitchFamily="34" charset="0"/>
              <a:ea typeface="ＭＳ Ｐゴシック" pitchFamily="34" charset="-128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dirty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Research Strategy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dirty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Research Material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dirty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Research </a:t>
            </a:r>
            <a:r>
              <a:rPr lang="en-GB" dirty="0" smtClean="0"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Planning</a:t>
            </a:r>
            <a:endParaRPr lang="en-GB" dirty="0">
              <a:latin typeface="Arial" pitchFamily="34" charset="0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1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b="1" dirty="0" smtClean="0"/>
              <a:t>CONTEXT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08790"/>
            <a:ext cx="74676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altLang="en-US" sz="1200" dirty="0"/>
              <a:t>The South </a:t>
            </a:r>
            <a:r>
              <a:rPr lang="en-GB" altLang="en-US" sz="1200" dirty="0" smtClean="0"/>
              <a:t>African </a:t>
            </a:r>
            <a:r>
              <a:rPr lang="en-GB" altLang="en-US" sz="1200" dirty="0"/>
              <a:t>textile Industry </a:t>
            </a:r>
            <a:r>
              <a:rPr lang="en-GB" altLang="en-US" sz="1200" dirty="0" smtClean="0"/>
              <a:t>in </a:t>
            </a:r>
            <a:r>
              <a:rPr lang="en-GB" altLang="en-US" sz="1200" dirty="0"/>
              <a:t>2013 accounted for 14 % of the manufacturing employment.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altLang="en-US" sz="1200" dirty="0"/>
              <a:t>The textile Industry has been declining resulting to job losses of more than 85000 in the period of 1996 to 2005 due to the various challenges </a:t>
            </a:r>
            <a:r>
              <a:rPr lang="en-GB" altLang="en-US" sz="1200" dirty="0" smtClean="0"/>
              <a:t>amongst others:</a:t>
            </a:r>
            <a:endParaRPr lang="en-GB" altLang="en-US" sz="1200" dirty="0"/>
          </a:p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altLang="en-US" sz="1200" dirty="0">
                <a:solidFill>
                  <a:srgbClr val="003366"/>
                </a:solidFill>
              </a:rPr>
              <a:t>Competition from Asian countries due to their advantage of low costs of labour resulting to imports of cheaper textiles inflow into the country</a:t>
            </a:r>
          </a:p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altLang="en-US" sz="1200" dirty="0">
                <a:solidFill>
                  <a:srgbClr val="003366"/>
                </a:solidFill>
              </a:rPr>
              <a:t>Increasing costs of </a:t>
            </a:r>
            <a:r>
              <a:rPr lang="en-GB" altLang="en-US" sz="1200" dirty="0" smtClean="0">
                <a:solidFill>
                  <a:srgbClr val="003366"/>
                </a:solidFill>
              </a:rPr>
              <a:t>inputs		</a:t>
            </a:r>
            <a:r>
              <a:rPr lang="en-GB" altLang="en-US" sz="1200" dirty="0" smtClean="0"/>
              <a:t>Industry </a:t>
            </a:r>
            <a:r>
              <a:rPr lang="en-GB" altLang="en-US" sz="1200" dirty="0"/>
              <a:t>stakeholders include: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altLang="en-US" sz="1200" dirty="0" smtClean="0"/>
              <a:t>Supply chain consists of :			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endParaRPr lang="en-GB" altLang="en-US" sz="1200" dirty="0" smtClean="0"/>
          </a:p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r>
              <a:rPr lang="en-GB" altLang="en-US" sz="1200" dirty="0" smtClean="0"/>
              <a:t>			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endParaRPr lang="en-ZA" altLang="en-US" sz="1200" dirty="0" smtClean="0">
              <a:solidFill>
                <a:srgbClr val="003366"/>
              </a:solidFill>
            </a:endParaRPr>
          </a:p>
          <a:p>
            <a:endParaRPr lang="en-ZA" sz="1200" dirty="0"/>
          </a:p>
        </p:txBody>
      </p:sp>
      <p:sp>
        <p:nvSpPr>
          <p:cNvPr id="4" name="Rectangle 3"/>
          <p:cNvSpPr/>
          <p:nvPr/>
        </p:nvSpPr>
        <p:spPr>
          <a:xfrm>
            <a:off x="752689" y="3500375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altLang="en-US" sz="1200" dirty="0" smtClean="0">
                <a:solidFill>
                  <a:schemeClr val="tx1"/>
                </a:solidFill>
              </a:rPr>
              <a:t>Raw </a:t>
            </a:r>
            <a:r>
              <a:rPr lang="en-GB" altLang="en-US" sz="1200" dirty="0">
                <a:solidFill>
                  <a:schemeClr val="tx1"/>
                </a:solidFill>
              </a:rPr>
              <a:t>material producers</a:t>
            </a:r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689" y="4077072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ZA" sz="1200" dirty="0" smtClean="0">
                <a:solidFill>
                  <a:schemeClr val="tx1"/>
                </a:solidFill>
              </a:rPr>
              <a:t>Fabric </a:t>
            </a:r>
            <a:r>
              <a:rPr lang="en-ZA" sz="1200" dirty="0">
                <a:solidFill>
                  <a:schemeClr val="tx1"/>
                </a:solidFill>
              </a:rPr>
              <a:t>manufactures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689" y="4725144"/>
            <a:ext cx="122413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ZA" sz="1200" dirty="0" smtClean="0">
                <a:solidFill>
                  <a:schemeClr val="tx1"/>
                </a:solidFill>
              </a:rPr>
              <a:t>Clothing manufactures</a:t>
            </a:r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7081" y="4304993"/>
            <a:ext cx="86943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ZA" sz="1200" dirty="0" smtClean="0">
                <a:solidFill>
                  <a:schemeClr val="tx1"/>
                </a:solidFill>
              </a:rPr>
              <a:t>Retailers </a:t>
            </a:r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7081" y="3582460"/>
            <a:ext cx="86943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ZA" sz="1200" dirty="0" smtClean="0">
                <a:solidFill>
                  <a:schemeClr val="tx1"/>
                </a:solidFill>
              </a:rPr>
              <a:t>Users</a:t>
            </a:r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28753" y="3942184"/>
            <a:ext cx="0" cy="144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flipV="1">
            <a:off x="1976825" y="4737039"/>
            <a:ext cx="630979" cy="210076"/>
            <a:chOff x="5793465" y="3645024"/>
            <a:chExt cx="1226807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793465" y="3645024"/>
              <a:ext cx="12268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020272" y="364502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03322"/>
            <a:ext cx="5327443" cy="358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>
            <a:off x="1328753" y="4509120"/>
            <a:ext cx="0" cy="227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>
            <a:stCxn id="7" idx="0"/>
          </p:cNvCxnSpPr>
          <p:nvPr/>
        </p:nvCxnSpPr>
        <p:spPr>
          <a:xfrm flipV="1">
            <a:off x="2771800" y="4014508"/>
            <a:ext cx="0" cy="29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Elbow Connector 1046"/>
          <p:cNvCxnSpPr>
            <a:stCxn id="6" idx="3"/>
            <a:endCxn id="8" idx="1"/>
          </p:cNvCxnSpPr>
          <p:nvPr/>
        </p:nvCxnSpPr>
        <p:spPr>
          <a:xfrm flipV="1">
            <a:off x="1976825" y="3798484"/>
            <a:ext cx="360256" cy="12506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b="1" dirty="0"/>
              <a:t>CONTEXT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4032448" cy="525658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r>
              <a:rPr lang="en-GB" sz="1600" dirty="0" smtClean="0"/>
              <a:t>Interventions </a:t>
            </a:r>
            <a:r>
              <a:rPr lang="en-GB" sz="1600" dirty="0"/>
              <a:t>to </a:t>
            </a:r>
            <a:r>
              <a:rPr lang="en-GB" sz="1600" dirty="0" smtClean="0"/>
              <a:t>improving  the </a:t>
            </a:r>
            <a:r>
              <a:rPr lang="en-GB" sz="1600" dirty="0"/>
              <a:t>textile industry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sz="1400" dirty="0" smtClean="0"/>
              <a:t>Trade and investment expansion with the United States, through the US’ African Growth and Opportunity Act (AGOA) signed.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sz="1400" dirty="0" smtClean="0">
                <a:solidFill>
                  <a:srgbClr val="003366"/>
                </a:solidFill>
              </a:rPr>
              <a:t>Trough </a:t>
            </a:r>
            <a:r>
              <a:rPr lang="en-GB" sz="1400" dirty="0">
                <a:solidFill>
                  <a:srgbClr val="003366"/>
                </a:solidFill>
              </a:rPr>
              <a:t>the </a:t>
            </a:r>
            <a:r>
              <a:rPr lang="en-GB" sz="1400" dirty="0" smtClean="0">
                <a:solidFill>
                  <a:srgbClr val="003366"/>
                </a:solidFill>
              </a:rPr>
              <a:t>DTI’s strategic </a:t>
            </a:r>
            <a:r>
              <a:rPr lang="en-GB" sz="1400" dirty="0">
                <a:solidFill>
                  <a:srgbClr val="003366"/>
                </a:solidFill>
              </a:rPr>
              <a:t>approach, initiated a Clothing Textile Customised Sector Programme (CSP) with the objective of ensuring the long term sustainability and competitiveness of the industry.</a:t>
            </a:r>
          </a:p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sz="1200" dirty="0" smtClean="0"/>
              <a:t>The CSP’s main </a:t>
            </a:r>
            <a:r>
              <a:rPr lang="en-GB" sz="1200" dirty="0"/>
              <a:t>objective is to assist </a:t>
            </a:r>
            <a:r>
              <a:rPr lang="en-GB" sz="1200" dirty="0" smtClean="0"/>
              <a:t>the industry </a:t>
            </a:r>
            <a:r>
              <a:rPr lang="en-GB" sz="1200" dirty="0"/>
              <a:t>in upgrading processes, products and people to re-position it so it can compete effectively against other low cost producing countries. </a:t>
            </a:r>
            <a:endParaRPr lang="en-GB" sz="1200" dirty="0" smtClean="0"/>
          </a:p>
          <a:p>
            <a:pPr marL="365760" lvl="1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endParaRPr lang="en-GB" sz="1500" dirty="0" smtClean="0"/>
          </a:p>
          <a:p>
            <a:pPr marL="365760" lvl="1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endParaRPr lang="en-GB" sz="1600" dirty="0"/>
          </a:p>
          <a:p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0091"/>
            <a:ext cx="7825383" cy="432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19888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Six pillars of the CSP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961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b="1" dirty="0"/>
              <a:t>CONTEXT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525658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sz="1500" dirty="0" smtClean="0"/>
              <a:t>The research is focused on the </a:t>
            </a:r>
            <a:r>
              <a:rPr lang="en-GB" sz="1400" dirty="0" smtClean="0"/>
              <a:t>CTCP  consisting of:</a:t>
            </a:r>
          </a:p>
          <a:p>
            <a:pPr marL="365760" lvl="1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endParaRPr lang="en-GB" sz="1400" dirty="0"/>
          </a:p>
          <a:p>
            <a:pPr marL="365760" lvl="1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endParaRPr lang="en-GB" sz="1500" dirty="0" smtClean="0"/>
          </a:p>
          <a:p>
            <a:pPr marL="365760" lvl="1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endParaRPr lang="en-GB" sz="1500" dirty="0"/>
          </a:p>
          <a:p>
            <a:pPr marL="365760" lvl="1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endParaRPr lang="en-GB" sz="1500" dirty="0" smtClean="0"/>
          </a:p>
          <a:p>
            <a:pPr marL="365760" lvl="1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endParaRPr lang="en-GB" sz="1500" dirty="0"/>
          </a:p>
          <a:p>
            <a:pPr marL="365760" lvl="1" indent="0"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  <a:defRPr/>
            </a:pPr>
            <a:endParaRPr lang="en-GB" sz="1500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defRPr/>
            </a:pPr>
            <a:r>
              <a:rPr lang="en-GB" sz="1600" dirty="0" smtClean="0"/>
              <a:t>The </a:t>
            </a:r>
            <a:r>
              <a:rPr lang="en-GB" sz="1600" dirty="0"/>
              <a:t>research aims to assess to what extent the CTCP meets its objectives to avoid the spray and pray approach where funding is hoped to solve the experienced challenges and </a:t>
            </a:r>
            <a:r>
              <a:rPr lang="en-GB" sz="1600" dirty="0" smtClean="0"/>
              <a:t>also to </a:t>
            </a:r>
            <a:r>
              <a:rPr lang="en-GB" sz="1600" dirty="0"/>
              <a:t>avoid fruitless and wasteful expenditure.</a:t>
            </a:r>
          </a:p>
          <a:p>
            <a:endParaRPr lang="en-Z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37853"/>
            <a:ext cx="5101697" cy="277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99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b="1" dirty="0" smtClean="0"/>
              <a:t>Research Objective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4873752"/>
          </a:xfrm>
        </p:spPr>
        <p:txBody>
          <a:bodyPr/>
          <a:lstStyle/>
          <a:p>
            <a:pPr algn="just"/>
            <a:r>
              <a:rPr lang="en-ZA" dirty="0"/>
              <a:t>The objective of the research is to evaluate the effectiveness of the Clothing and Textile Competitiveness Programme by conducting a case study on small, medium and large enterprises in three major provinces and recording the findings to provide possible recommendations on how the programme can be improved. </a:t>
            </a:r>
            <a:r>
              <a:rPr lang="en-ZA" dirty="0">
                <a:solidFill>
                  <a:srgbClr val="003366"/>
                </a:solidFill>
              </a:rPr>
              <a:t>The focus will be on the a) </a:t>
            </a:r>
            <a:r>
              <a:rPr lang="en-ZA" dirty="0" smtClean="0">
                <a:solidFill>
                  <a:srgbClr val="003366"/>
                </a:solidFill>
              </a:rPr>
              <a:t>productivity, b)innovation c</a:t>
            </a:r>
            <a:r>
              <a:rPr lang="en-ZA" dirty="0">
                <a:solidFill>
                  <a:srgbClr val="003366"/>
                </a:solidFill>
              </a:rPr>
              <a:t>) production incentive </a:t>
            </a:r>
            <a:r>
              <a:rPr lang="en-ZA" dirty="0" smtClean="0">
                <a:solidFill>
                  <a:srgbClr val="003366"/>
                </a:solidFill>
              </a:rPr>
              <a:t>metric.</a:t>
            </a:r>
            <a:endParaRPr lang="en-ZA" dirty="0">
              <a:solidFill>
                <a:srgbClr val="003366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695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RESEARCH FRAME WORK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618802" y="1333064"/>
            <a:ext cx="7824787" cy="4976256"/>
            <a:chOff x="1068388" y="1189038"/>
            <a:chExt cx="7824787" cy="4976256"/>
          </a:xfrm>
        </p:grpSpPr>
        <p:sp>
          <p:nvSpPr>
            <p:cNvPr id="6" name="Rectangle 5"/>
            <p:cNvSpPr/>
            <p:nvPr/>
          </p:nvSpPr>
          <p:spPr>
            <a:xfrm>
              <a:off x="1068388" y="2068513"/>
              <a:ext cx="1803400" cy="4963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ZA" sz="1200" dirty="0">
                <a:solidFill>
                  <a:srgbClr val="996633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4263" y="1189038"/>
              <a:ext cx="1722437" cy="639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ZA" sz="1200" dirty="0">
                  <a:solidFill>
                    <a:srgbClr val="003366"/>
                  </a:solidFill>
                </a:rPr>
                <a:t>Industrial Policy Action Plan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64121" y="3527855"/>
              <a:ext cx="1938337" cy="596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ZA" sz="1200" dirty="0">
                  <a:solidFill>
                    <a:srgbClr val="003366"/>
                  </a:solidFill>
                </a:rPr>
                <a:t>Assessment </a:t>
              </a:r>
              <a:r>
                <a:rPr lang="en-ZA" sz="1200" dirty="0" smtClean="0">
                  <a:solidFill>
                    <a:srgbClr val="003366"/>
                  </a:solidFill>
                </a:rPr>
                <a:t>Criteria for the effectiveness of CTCP </a:t>
              </a:r>
              <a:endParaRPr lang="en-ZA" sz="1200" dirty="0">
                <a:solidFill>
                  <a:srgbClr val="003366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60738" y="1189038"/>
              <a:ext cx="1243012" cy="8794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Production Incentive Programme</a:t>
              </a:r>
              <a:endParaRPr lang="en-ZA" sz="1200" dirty="0">
                <a:solidFill>
                  <a:srgbClr val="003366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5975" y="5340349"/>
              <a:ext cx="1449587" cy="824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Competitiveness Improvement </a:t>
              </a:r>
            </a:p>
            <a:p>
              <a:pPr algn="ctr">
                <a:defRPr/>
              </a:pPr>
              <a:r>
                <a:rPr lang="en-ZA" sz="1200" dirty="0">
                  <a:solidFill>
                    <a:srgbClr val="003366"/>
                  </a:solidFill>
                </a:rPr>
                <a:t>Programme</a:t>
              </a:r>
            </a:p>
            <a:p>
              <a:pPr algn="ctr">
                <a:defRPr/>
              </a:pPr>
              <a:endParaRPr lang="en-ZA" sz="1200" dirty="0">
                <a:solidFill>
                  <a:srgbClr val="996633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04113" y="2760663"/>
              <a:ext cx="1389062" cy="1241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ZA" sz="1200" dirty="0">
                  <a:solidFill>
                    <a:srgbClr val="003366"/>
                  </a:solidFill>
                </a:rPr>
                <a:t>Programme Effectiveness</a:t>
              </a:r>
            </a:p>
            <a:p>
              <a:pPr algn="ctr">
                <a:defRPr/>
              </a:pPr>
              <a:r>
                <a:rPr lang="en-ZA" sz="1200" dirty="0">
                  <a:solidFill>
                    <a:srgbClr val="003366"/>
                  </a:solidFill>
                </a:rPr>
                <a:t>Findings and Recommendations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9025" y="3525044"/>
              <a:ext cx="1793875" cy="566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ZA" sz="1200" dirty="0">
                  <a:solidFill>
                    <a:srgbClr val="003366"/>
                  </a:solidFill>
                </a:rPr>
                <a:t>Product Quality Theory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70575" y="3097213"/>
              <a:ext cx="1169988" cy="711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ZA" sz="1200" dirty="0">
                  <a:solidFill>
                    <a:srgbClr val="003366"/>
                  </a:solidFill>
                </a:rPr>
                <a:t>Evaluation Results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84263" y="4252620"/>
              <a:ext cx="1793875" cy="527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ZA" sz="1200" dirty="0" smtClean="0">
                  <a:solidFill>
                    <a:srgbClr val="003366"/>
                  </a:solidFill>
                </a:rPr>
                <a:t>Labour Policies</a:t>
              </a:r>
              <a:endParaRPr lang="en-ZA" sz="1200" dirty="0">
                <a:solidFill>
                  <a:srgbClr val="003366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77913" y="5013166"/>
              <a:ext cx="1793875" cy="5907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ZA" sz="1200" dirty="0">
                <a:solidFill>
                  <a:srgbClr val="003366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2801938" y="1547813"/>
              <a:ext cx="339725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32138" y="1547813"/>
              <a:ext cx="0" cy="3760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882900" y="4516145"/>
              <a:ext cx="263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71788" y="3826305"/>
              <a:ext cx="517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70797" y="3004880"/>
              <a:ext cx="2756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3"/>
            </p:cNvCxnSpPr>
            <p:nvPr/>
          </p:nvCxnSpPr>
          <p:spPr>
            <a:xfrm flipV="1">
              <a:off x="2871788" y="5308520"/>
              <a:ext cx="269875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2"/>
            </p:cNvCxnSpPr>
            <p:nvPr/>
          </p:nvCxnSpPr>
          <p:spPr>
            <a:xfrm>
              <a:off x="3982244" y="2068513"/>
              <a:ext cx="13494" cy="14593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0" idx="0"/>
            </p:cNvCxnSpPr>
            <p:nvPr/>
          </p:nvCxnSpPr>
          <p:spPr>
            <a:xfrm>
              <a:off x="4080768" y="4124755"/>
              <a:ext cx="1" cy="12155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95738" y="2349500"/>
              <a:ext cx="24606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080769" y="4868863"/>
              <a:ext cx="23755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7040563" y="3381375"/>
              <a:ext cx="463550" cy="79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6006777" y="2493526"/>
            <a:ext cx="0" cy="747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05983" y="3952439"/>
            <a:ext cx="794" cy="1060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623563" y="2164769"/>
            <a:ext cx="1825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ZA" altLang="en-US" sz="1200" dirty="0" smtClean="0">
                <a:solidFill>
                  <a:srgbClr val="003366"/>
                </a:solidFill>
                <a:latin typeface="+mj-lt"/>
              </a:rPr>
              <a:t>CTCP Programme </a:t>
            </a:r>
            <a:r>
              <a:rPr lang="en-ZA" altLang="en-US" sz="1200" dirty="0">
                <a:solidFill>
                  <a:srgbClr val="003366"/>
                </a:solidFill>
                <a:latin typeface="+mj-lt"/>
              </a:rPr>
              <a:t>Guidelines </a:t>
            </a:r>
          </a:p>
          <a:p>
            <a:pPr algn="ctr" eaLnBrk="1" hangingPunct="1"/>
            <a:r>
              <a:rPr lang="en-ZA" altLang="en-US" sz="1200" dirty="0" smtClean="0">
                <a:solidFill>
                  <a:srgbClr val="996633"/>
                </a:solidFill>
                <a:latin typeface="Arial Black" pitchFamily="34" charset="0"/>
              </a:rPr>
              <a:t> </a:t>
            </a:r>
            <a:endParaRPr lang="en-ZA" altLang="en-US" sz="1200" dirty="0">
              <a:solidFill>
                <a:srgbClr val="996633"/>
              </a:solidFill>
              <a:latin typeface="Arial Black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3563" y="2905899"/>
            <a:ext cx="1793875" cy="56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ZA" sz="1200" dirty="0">
                <a:solidFill>
                  <a:srgbClr val="003366"/>
                </a:solidFill>
              </a:rPr>
              <a:t>Theory on Production and Operations </a:t>
            </a:r>
            <a:r>
              <a:rPr lang="en-ZA" sz="1200" dirty="0" smtClean="0">
                <a:solidFill>
                  <a:srgbClr val="003366"/>
                </a:solidFill>
              </a:rPr>
              <a:t>Management</a:t>
            </a:r>
            <a:endParaRPr lang="en-ZA" sz="1200" dirty="0">
              <a:solidFill>
                <a:srgbClr val="00336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9241" y="5228838"/>
            <a:ext cx="178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ZA" sz="1200" dirty="0">
                <a:solidFill>
                  <a:srgbClr val="003366"/>
                </a:solidFill>
              </a:rPr>
              <a:t>Preliminary Research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RESEARCH FRAME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48737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ZA" altLang="en-US" dirty="0" smtClean="0">
                <a:solidFill>
                  <a:srgbClr val="003366"/>
                </a:solidFill>
                <a:ea typeface="ＭＳ Ｐゴシック" pitchFamily="34" charset="-128"/>
              </a:rPr>
              <a:t>A study on the effectiveness of the CTCP based on the relevant </a:t>
            </a:r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literature on the policy for industrial action </a:t>
            </a:r>
            <a:r>
              <a:rPr lang="en-ZA" altLang="en-US" dirty="0" smtClean="0">
                <a:solidFill>
                  <a:srgbClr val="003366"/>
                </a:solidFill>
                <a:ea typeface="ＭＳ Ｐゴシック" pitchFamily="34" charset="-128"/>
              </a:rPr>
              <a:t>plan and labour, guidelines on </a:t>
            </a:r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the production incentive </a:t>
            </a:r>
            <a:r>
              <a:rPr lang="en-ZA" altLang="en-US" dirty="0" smtClean="0">
                <a:solidFill>
                  <a:srgbClr val="003366"/>
                </a:solidFill>
                <a:ea typeface="ＭＳ Ｐゴシック" pitchFamily="34" charset="-128"/>
              </a:rPr>
              <a:t>programme and on </a:t>
            </a:r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the competitiveness improvement </a:t>
            </a:r>
            <a:r>
              <a:rPr lang="en-ZA" altLang="en-US" dirty="0" smtClean="0">
                <a:solidFill>
                  <a:srgbClr val="003366"/>
                </a:solidFill>
                <a:ea typeface="ＭＳ Ｐゴシック" pitchFamily="34" charset="-128"/>
              </a:rPr>
              <a:t>programme, theory on product quality, production and operations management as </a:t>
            </a:r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well as preliminary research through interviews with the stakeholders </a:t>
            </a:r>
            <a:r>
              <a:rPr lang="en-ZA" altLang="en-US" dirty="0" smtClean="0">
                <a:solidFill>
                  <a:srgbClr val="003366"/>
                </a:solidFill>
                <a:ea typeface="ＭＳ Ｐゴシック" pitchFamily="34" charset="-128"/>
              </a:rPr>
              <a:t>yields </a:t>
            </a:r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to </a:t>
            </a:r>
            <a:r>
              <a:rPr lang="en-ZA" altLang="en-US" dirty="0" smtClean="0">
                <a:solidFill>
                  <a:srgbClr val="003366"/>
                </a:solidFill>
                <a:ea typeface="ＭＳ Ｐゴシック" pitchFamily="34" charset="-128"/>
              </a:rPr>
              <a:t>the development of </a:t>
            </a:r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an assessment criteria</a:t>
            </a:r>
          </a:p>
          <a:p>
            <a:pPr algn="just"/>
            <a:r>
              <a:rPr lang="en-ZA" altLang="en-US" dirty="0">
                <a:ea typeface="ＭＳ Ｐゴシック" pitchFamily="34" charset="-128"/>
              </a:rPr>
              <a:t>by means which the effectiveness </a:t>
            </a:r>
            <a:r>
              <a:rPr lang="en-ZA" altLang="en-US" dirty="0" smtClean="0">
                <a:ea typeface="ＭＳ Ｐゴシック" pitchFamily="34" charset="-128"/>
              </a:rPr>
              <a:t>of CTCP  applied to small</a:t>
            </a:r>
            <a:r>
              <a:rPr lang="en-ZA" altLang="en-US" dirty="0">
                <a:ea typeface="ＭＳ Ｐゴシック" pitchFamily="34" charset="-128"/>
              </a:rPr>
              <a:t>, medium and large clothing and textile companies in the regions of Western Cape, </a:t>
            </a:r>
            <a:r>
              <a:rPr lang="en-ZA" altLang="en-US" dirty="0" err="1">
                <a:ea typeface="ＭＳ Ｐゴシック" pitchFamily="34" charset="-128"/>
              </a:rPr>
              <a:t>Kwa</a:t>
            </a:r>
            <a:r>
              <a:rPr lang="en-ZA" altLang="en-US" dirty="0">
                <a:ea typeface="ＭＳ Ｐゴシック" pitchFamily="34" charset="-128"/>
              </a:rPr>
              <a:t>-Zulu Natal and Gauteng </a:t>
            </a:r>
            <a:r>
              <a:rPr lang="en-ZA" altLang="en-US" dirty="0" smtClean="0">
                <a:ea typeface="ＭＳ Ｐゴシック" pitchFamily="34" charset="-128"/>
              </a:rPr>
              <a:t>can be evaluated</a:t>
            </a:r>
            <a:endParaRPr lang="en-ZA" altLang="en-US" dirty="0">
              <a:ea typeface="ＭＳ Ｐゴシック" pitchFamily="34" charset="-128"/>
            </a:endParaRPr>
          </a:p>
          <a:p>
            <a:pPr algn="just"/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e</a:t>
            </a:r>
            <a:r>
              <a:rPr lang="en-ZA" altLang="en-US" dirty="0" smtClean="0">
                <a:solidFill>
                  <a:srgbClr val="003366"/>
                </a:solidFill>
                <a:ea typeface="ＭＳ Ｐゴシック" pitchFamily="34" charset="-128"/>
              </a:rPr>
              <a:t>valuations </a:t>
            </a:r>
            <a:r>
              <a:rPr lang="en-ZA" altLang="en-US" dirty="0">
                <a:solidFill>
                  <a:srgbClr val="003366"/>
                </a:solidFill>
                <a:ea typeface="ＭＳ Ｐゴシック" pitchFamily="34" charset="-128"/>
              </a:rPr>
              <a:t>results  will be arrived </a:t>
            </a:r>
            <a:r>
              <a:rPr lang="en-ZA" altLang="en-US" dirty="0" smtClean="0">
                <a:solidFill>
                  <a:srgbClr val="003366"/>
                </a:solidFill>
                <a:ea typeface="ＭＳ Ｐゴシック" pitchFamily="34" charset="-128"/>
              </a:rPr>
              <a:t>at </a:t>
            </a:r>
            <a:endParaRPr lang="en-ZA" altLang="en-US" dirty="0">
              <a:solidFill>
                <a:srgbClr val="003366"/>
              </a:solidFill>
              <a:ea typeface="ＭＳ Ｐゴシック" pitchFamily="34" charset="-128"/>
            </a:endParaRPr>
          </a:p>
          <a:p>
            <a:pPr algn="just"/>
            <a:r>
              <a:rPr lang="en-ZA" altLang="en-US" dirty="0">
                <a:ea typeface="ＭＳ Ｐゴシック" pitchFamily="34" charset="-128"/>
              </a:rPr>
              <a:t>w</a:t>
            </a:r>
            <a:r>
              <a:rPr lang="en-ZA" altLang="en-US" dirty="0" smtClean="0">
                <a:ea typeface="ＭＳ Ｐゴシック" pitchFamily="34" charset="-128"/>
              </a:rPr>
              <a:t>hich will yield to the findings </a:t>
            </a:r>
            <a:r>
              <a:rPr lang="en-ZA" altLang="en-US" dirty="0">
                <a:ea typeface="ＭＳ Ｐゴシック" pitchFamily="34" charset="-128"/>
              </a:rPr>
              <a:t>of the evaluation results </a:t>
            </a:r>
            <a:r>
              <a:rPr lang="en-ZA" altLang="en-US" dirty="0" smtClean="0">
                <a:ea typeface="ＭＳ Ｐゴシック" pitchFamily="34" charset="-128"/>
              </a:rPr>
              <a:t>being reported on and used to </a:t>
            </a:r>
            <a:r>
              <a:rPr lang="en-ZA" altLang="en-US" dirty="0">
                <a:ea typeface="ＭＳ Ｐゴシック" pitchFamily="34" charset="-128"/>
              </a:rPr>
              <a:t>derive possible recommendations for improving </a:t>
            </a:r>
            <a:r>
              <a:rPr lang="en-ZA" altLang="en-US" dirty="0" smtClean="0">
                <a:ea typeface="ＭＳ Ｐゴシック" pitchFamily="34" charset="-128"/>
              </a:rPr>
              <a:t>the programme effectiveness .</a:t>
            </a:r>
            <a:endParaRPr lang="en-ZA" altLang="en-US" dirty="0">
              <a:ea typeface="ＭＳ Ｐゴシック" pitchFamily="34" charset="-128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397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en-ZA" altLang="en-US" dirty="0">
                <a:ea typeface="ＭＳ Ｐゴシック" pitchFamily="34" charset="-128"/>
              </a:rPr>
              <a:t>RESEARCH </a:t>
            </a:r>
            <a:r>
              <a:rPr lang="en-ZA" dirty="0" smtClean="0"/>
              <a:t>QUESTIONS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48737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ZA" altLang="en-US" dirty="0">
                <a:ea typeface="ＭＳ Ｐゴシック" pitchFamily="34" charset="-128"/>
              </a:rPr>
              <a:t>What criteria are relevant for evaluating the effectiveness of the CTCP?</a:t>
            </a:r>
          </a:p>
          <a:p>
            <a:pPr lvl="1">
              <a:defRPr/>
            </a:pPr>
            <a:r>
              <a:rPr lang="en-ZA" altLang="en-US" dirty="0">
                <a:ea typeface="ＭＳ Ｐゴシック" pitchFamily="34" charset="-128"/>
              </a:rPr>
              <a:t>What </a:t>
            </a:r>
            <a:r>
              <a:rPr lang="en-ZA" altLang="en-US" dirty="0" smtClean="0">
                <a:ea typeface="ＭＳ Ｐゴシック" pitchFamily="34" charset="-128"/>
              </a:rPr>
              <a:t>are the fundamental principles of the programme?</a:t>
            </a:r>
          </a:p>
          <a:p>
            <a:pPr marL="365760" lvl="1" indent="0">
              <a:buNone/>
              <a:defRPr/>
            </a:pPr>
            <a:endParaRPr lang="en-ZA" altLang="en-US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ZA" altLang="en-US" dirty="0" smtClean="0">
                <a:ea typeface="ＭＳ Ｐゴシック" pitchFamily="34" charset="-128"/>
              </a:rPr>
              <a:t>What is the measurement of the effectiveness of </a:t>
            </a:r>
            <a:r>
              <a:rPr lang="en-ZA" altLang="en-US" dirty="0">
                <a:ea typeface="ＭＳ Ｐゴシック" pitchFamily="34" charset="-128"/>
              </a:rPr>
              <a:t>the production incentive programme ?</a:t>
            </a:r>
          </a:p>
          <a:p>
            <a:pPr lvl="1">
              <a:defRPr/>
            </a:pPr>
            <a:r>
              <a:rPr lang="en-ZA" altLang="en-US" dirty="0">
                <a:ea typeface="ＭＳ Ｐゴシック" pitchFamily="34" charset="-128"/>
              </a:rPr>
              <a:t>What is the production </a:t>
            </a:r>
            <a:r>
              <a:rPr lang="en-ZA" altLang="en-US" dirty="0" smtClean="0">
                <a:ea typeface="ＭＳ Ｐゴシック" pitchFamily="34" charset="-128"/>
              </a:rPr>
              <a:t>incentive (PI) </a:t>
            </a:r>
            <a:r>
              <a:rPr lang="en-ZA" altLang="en-US" dirty="0">
                <a:ea typeface="ＭＳ Ｐゴシック" pitchFamily="34" charset="-128"/>
              </a:rPr>
              <a:t>metric formula based on? </a:t>
            </a:r>
            <a:endParaRPr lang="en-ZA" altLang="en-US" dirty="0" smtClean="0">
              <a:ea typeface="ＭＳ Ｐゴシック" pitchFamily="34" charset="-128"/>
            </a:endParaRPr>
          </a:p>
          <a:p>
            <a:pPr lvl="2">
              <a:defRPr/>
            </a:pPr>
            <a:r>
              <a:rPr lang="en-ZA" altLang="en-US" dirty="0" smtClean="0">
                <a:ea typeface="ＭＳ Ｐゴシック" pitchFamily="34" charset="-128"/>
              </a:rPr>
              <a:t>In </a:t>
            </a:r>
            <a:r>
              <a:rPr lang="en-ZA" altLang="en-US" dirty="0">
                <a:ea typeface="ＭＳ Ｐゴシック" pitchFamily="34" charset="-128"/>
              </a:rPr>
              <a:t>what way can its application be measured to all the company sizes</a:t>
            </a:r>
            <a:r>
              <a:rPr lang="en-ZA" altLang="en-US" dirty="0" smtClean="0">
                <a:ea typeface="ＭＳ Ｐゴシック" pitchFamily="34" charset="-128"/>
              </a:rPr>
              <a:t>?</a:t>
            </a:r>
          </a:p>
          <a:p>
            <a:pPr lvl="1">
              <a:defRPr/>
            </a:pPr>
            <a:r>
              <a:rPr lang="en-ZA" altLang="en-US" dirty="0" smtClean="0">
                <a:ea typeface="ＭＳ Ｐゴシック" pitchFamily="34" charset="-128"/>
              </a:rPr>
              <a:t>What is a measure of productivity?</a:t>
            </a:r>
            <a:endParaRPr lang="en-ZA" altLang="en-US" dirty="0">
              <a:ea typeface="ＭＳ Ｐゴシック" pitchFamily="34" charset="-128"/>
            </a:endParaRPr>
          </a:p>
          <a:p>
            <a:pPr>
              <a:defRPr/>
            </a:pPr>
            <a:endParaRPr lang="en-ZA" altLang="en-US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ZA" altLang="en-US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Z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6692</TotalTime>
  <Words>731</Words>
  <Application>Microsoft Macintosh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PowerPoint Presentation</vt:lpstr>
      <vt:lpstr>SCOPE</vt:lpstr>
      <vt:lpstr>CONTEXT</vt:lpstr>
      <vt:lpstr>CONTEXT</vt:lpstr>
      <vt:lpstr>CONTEXT</vt:lpstr>
      <vt:lpstr>Research Objective</vt:lpstr>
      <vt:lpstr>RESEARCH FRAME WORK</vt:lpstr>
      <vt:lpstr>RESEARCH FRAME WORK</vt:lpstr>
      <vt:lpstr>RESEARCH QUESTIONS</vt:lpstr>
      <vt:lpstr>RESEARCH QUESTIONS</vt:lpstr>
      <vt:lpstr>DEFINTIONS</vt:lpstr>
      <vt:lpstr>DELINIATION</vt:lpstr>
      <vt:lpstr>RESEARCH STRATEGY</vt:lpstr>
      <vt:lpstr>RESEARCH MATERIAL</vt:lpstr>
      <vt:lpstr>RESEARCH PLANNING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HOUSES</dc:title>
  <dc:creator>mmasindi</dc:creator>
  <cp:lastModifiedBy>Microsoft Office User</cp:lastModifiedBy>
  <cp:revision>124</cp:revision>
  <cp:lastPrinted>2015-08-07T07:32:29Z</cp:lastPrinted>
  <dcterms:created xsi:type="dcterms:W3CDTF">2014-09-02T06:15:31Z</dcterms:created>
  <dcterms:modified xsi:type="dcterms:W3CDTF">2016-02-24T16:36:22Z</dcterms:modified>
</cp:coreProperties>
</file>