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>
      <p:cViewPr>
        <p:scale>
          <a:sx n="76" d="100"/>
          <a:sy n="76" d="100"/>
        </p:scale>
        <p:origin x="-9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724400"/>
            <a:ext cx="86868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Chapter 11 - Establishing the Validity and Reliability of a Research Instrument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6781800" cy="1143000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315200" cy="36115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Validity and reliability is used differently in quantitative and qualitative research</a:t>
            </a:r>
          </a:p>
          <a:p>
            <a:r>
              <a:rPr lang="en-GB" dirty="0" smtClean="0"/>
              <a:t>Concepts of validity and reliability relate more to quantitative research</a:t>
            </a:r>
          </a:p>
          <a:p>
            <a:r>
              <a:rPr lang="en-GB" dirty="0" smtClean="0"/>
              <a:t>Validity refers to whether a research instrument measures what is set out to measure</a:t>
            </a:r>
          </a:p>
          <a:p>
            <a:r>
              <a:rPr lang="en-GB" dirty="0" smtClean="0"/>
              <a:t>Reliability refers to an instrument that produces consistent measurement each time</a:t>
            </a:r>
          </a:p>
          <a:p>
            <a:r>
              <a:rPr lang="en-GB" dirty="0" smtClean="0"/>
              <a:t>There are not set procedures for validity and reliability in qualitative research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9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6781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696200" cy="3962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concept of validity</a:t>
            </a:r>
          </a:p>
          <a:p>
            <a:r>
              <a:rPr lang="en-GB" dirty="0" smtClean="0"/>
              <a:t>Types of validity</a:t>
            </a:r>
          </a:p>
          <a:p>
            <a:r>
              <a:rPr lang="en-GB" dirty="0" smtClean="0"/>
              <a:t>The concept of reliability in quantitative research</a:t>
            </a:r>
          </a:p>
          <a:p>
            <a:r>
              <a:rPr lang="en-GB" dirty="0" smtClean="0"/>
              <a:t>Factors affecting the reliability of a research instrument</a:t>
            </a:r>
          </a:p>
          <a:p>
            <a:r>
              <a:rPr lang="en-GB" dirty="0" smtClean="0"/>
              <a:t>Methods of determining the reliability in quantitative research</a:t>
            </a:r>
          </a:p>
          <a:p>
            <a:r>
              <a:rPr lang="en-GB" dirty="0" smtClean="0"/>
              <a:t>Validity and reliability in qualitative research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6629400" cy="1143000"/>
          </a:xfrm>
        </p:spPr>
        <p:txBody>
          <a:bodyPr/>
          <a:lstStyle/>
          <a:p>
            <a:r>
              <a:rPr lang="en-GB" dirty="0" smtClean="0"/>
              <a:t>The concept of validity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467600" cy="3840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Validity is the ability of a research instrument to measure what it is designed to measure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i="1" dirty="0" smtClean="0"/>
              <a:t>“Validity is defined as the degree to which the researcher has measured what he has set out to measure” </a:t>
            </a:r>
            <a:r>
              <a:rPr lang="en-GB" dirty="0" smtClean="0"/>
              <a:t>(Smith 1991, 106)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“The commonest definition of validity is epitomised by the question: Are we measuring what we thing we are measuring?” </a:t>
            </a:r>
            <a:r>
              <a:rPr lang="en-GB" dirty="0" smtClean="0"/>
              <a:t>(</a:t>
            </a:r>
            <a:r>
              <a:rPr lang="en-GB" dirty="0" err="1" smtClean="0"/>
              <a:t>Kerlinger</a:t>
            </a:r>
            <a:r>
              <a:rPr lang="en-GB" dirty="0" smtClean="0"/>
              <a:t>, 1973, 457)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67056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Types of validity in quantitative research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76962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 smtClean="0"/>
              <a:t>Face and Content validity based on subjective logic</a:t>
            </a:r>
          </a:p>
          <a:p>
            <a:r>
              <a:rPr lang="en-GB" sz="1800" dirty="0" smtClean="0"/>
              <a:t>Face </a:t>
            </a:r>
            <a:r>
              <a:rPr lang="en-GB" sz="1800" dirty="0"/>
              <a:t>validity: Logic link between research instrument and </a:t>
            </a:r>
            <a:r>
              <a:rPr lang="en-GB" sz="1800" dirty="0" smtClean="0"/>
              <a:t>an research objective</a:t>
            </a:r>
          </a:p>
          <a:p>
            <a:r>
              <a:rPr lang="en-GB" sz="1800" dirty="0" smtClean="0"/>
              <a:t>Content validity: All aspects of the issue being measured</a:t>
            </a:r>
          </a:p>
          <a:p>
            <a:pPr marL="0" indent="0">
              <a:buNone/>
            </a:pPr>
            <a:r>
              <a:rPr lang="en-GB" sz="1800" b="1" dirty="0" smtClean="0"/>
              <a:t>Concurrent and Predictive validity based on types of comparison</a:t>
            </a:r>
          </a:p>
          <a:p>
            <a:r>
              <a:rPr lang="en-GB" sz="1800" dirty="0" smtClean="0"/>
              <a:t>Concurrent </a:t>
            </a:r>
            <a:r>
              <a:rPr lang="en-GB" sz="1800" dirty="0"/>
              <a:t>validity: </a:t>
            </a:r>
            <a:r>
              <a:rPr lang="en-GB" sz="1800" dirty="0" smtClean="0"/>
              <a:t>Judged by how well an instrument compares with a second assessment concurrently done (validity coefficient) </a:t>
            </a:r>
          </a:p>
          <a:p>
            <a:r>
              <a:rPr lang="en-GB" sz="1800" dirty="0" smtClean="0"/>
              <a:t>Predictive validity: Judged by the degree to which an instrument can forecast an outcome </a:t>
            </a:r>
          </a:p>
          <a:p>
            <a:pPr marL="0" indent="0">
              <a:buNone/>
            </a:pPr>
            <a:r>
              <a:rPr lang="en-GB" sz="1800" b="1" dirty="0" smtClean="0"/>
              <a:t>Construct validity based on statistical procedures</a:t>
            </a:r>
          </a:p>
          <a:p>
            <a:r>
              <a:rPr lang="en-GB" sz="1800" dirty="0" smtClean="0"/>
              <a:t>Construct validity: Statistical procedures establish the contribution of each important factor (construct)</a:t>
            </a: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4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7086600" cy="1143000"/>
          </a:xfrm>
        </p:spPr>
        <p:txBody>
          <a:bodyPr/>
          <a:lstStyle/>
          <a:p>
            <a:r>
              <a:rPr lang="en-GB" dirty="0" smtClean="0"/>
              <a:t>The concept of reliability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429000"/>
          </a:xfrm>
        </p:spPr>
        <p:txBody>
          <a:bodyPr/>
          <a:lstStyle/>
          <a:p>
            <a:r>
              <a:rPr lang="en-GB" sz="2400" dirty="0" smtClean="0"/>
              <a:t>The research tool is consistent, stable, predictable and accurate when used repeatedly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“ A scale or test is reliable to the extent that repeat measurements made by it under constant conditions will give the same result” (Moser &amp; </a:t>
            </a:r>
            <a:r>
              <a:rPr lang="en-GB" sz="2800" dirty="0" err="1" smtClean="0"/>
              <a:t>Kalton</a:t>
            </a:r>
            <a:r>
              <a:rPr lang="en-GB" sz="2800" dirty="0" smtClean="0"/>
              <a:t>, 1989, 353)</a:t>
            </a: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Factors affecting the reliability of a research instrument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57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wording of questions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physical setting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respondent’s </a:t>
            </a:r>
            <a:r>
              <a:rPr lang="en-US" dirty="0" smtClean="0"/>
              <a:t>mood</a:t>
            </a:r>
            <a:endParaRPr lang="en-GB" dirty="0"/>
          </a:p>
          <a:p>
            <a:pPr lvl="0"/>
            <a:r>
              <a:rPr lang="en-US" dirty="0"/>
              <a:t>The interviewer’s mood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nature of </a:t>
            </a:r>
            <a:r>
              <a:rPr lang="en-US" dirty="0" smtClean="0"/>
              <a:t>interaction</a:t>
            </a:r>
          </a:p>
          <a:p>
            <a:pPr lvl="0"/>
            <a:r>
              <a:rPr lang="en-US" dirty="0" smtClean="0"/>
              <a:t>The regression effect of an instrument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5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629400" cy="1143000"/>
          </a:xfrm>
        </p:spPr>
        <p:txBody>
          <a:bodyPr>
            <a:normAutofit/>
          </a:bodyPr>
          <a:lstStyle/>
          <a:p>
            <a:r>
              <a:rPr lang="en-GB" sz="3400" dirty="0"/>
              <a:t>Methods of determining the reliability in quantitative </a:t>
            </a:r>
            <a:r>
              <a:rPr lang="en-GB" sz="3400" dirty="0" smtClean="0"/>
              <a:t>research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84437"/>
            <a:ext cx="7391400" cy="345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External consistency procedures:</a:t>
            </a:r>
          </a:p>
          <a:p>
            <a:r>
              <a:rPr lang="en-GB" sz="2400" dirty="0" smtClean="0"/>
              <a:t>Test and retest ( the instrument is compared with itself)</a:t>
            </a:r>
          </a:p>
          <a:p>
            <a:r>
              <a:rPr lang="en-GB" sz="2400" dirty="0" smtClean="0"/>
              <a:t>Parallel forms of the same test (two instruments measure the same issue)</a:t>
            </a:r>
          </a:p>
          <a:p>
            <a:pPr marL="0" indent="0">
              <a:buNone/>
            </a:pPr>
            <a:r>
              <a:rPr lang="en-GB" sz="2400" dirty="0" smtClean="0"/>
              <a:t>Internal consistency procedures:</a:t>
            </a:r>
          </a:p>
          <a:p>
            <a:r>
              <a:rPr lang="en-GB" sz="2400" dirty="0" smtClean="0"/>
              <a:t>The split-half technique (if measuring attitudes statements are divided in half and scores are correlated)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0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Validity and reliability in qualitative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6858000" cy="368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Trustworthiness and authenticity </a:t>
            </a:r>
          </a:p>
          <a:p>
            <a:pPr marL="0" indent="0">
              <a:buNone/>
            </a:pPr>
            <a:r>
              <a:rPr lang="en-GB" dirty="0" smtClean="0"/>
              <a:t>Four indicators that reflect validity and reliability in qualitative research:</a:t>
            </a:r>
          </a:p>
          <a:p>
            <a:r>
              <a:rPr lang="en-GB" dirty="0" smtClean="0"/>
              <a:t>Credibility</a:t>
            </a:r>
          </a:p>
          <a:p>
            <a:r>
              <a:rPr lang="en-GB" dirty="0" smtClean="0"/>
              <a:t>Transferability</a:t>
            </a:r>
          </a:p>
          <a:p>
            <a:r>
              <a:rPr lang="en-GB" dirty="0" smtClean="0"/>
              <a:t>Dependability</a:t>
            </a:r>
          </a:p>
          <a:p>
            <a:r>
              <a:rPr lang="en-GB" dirty="0" err="1" smtClean="0"/>
              <a:t>Confirmability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8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Table 11.1 from </a:t>
            </a:r>
            <a:r>
              <a:rPr lang="en-GB" dirty="0" err="1" smtClean="0"/>
              <a:t>Trochim</a:t>
            </a:r>
            <a:r>
              <a:rPr lang="en-GB" dirty="0" smtClean="0"/>
              <a:t> and Donnell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367713" cy="277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91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549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6_Custom Design</vt:lpstr>
      <vt:lpstr>ranjit</vt:lpstr>
      <vt:lpstr>Custom Design</vt:lpstr>
      <vt:lpstr>Chapter 11 - Establishing the Validity and Reliability of a Research Instrument</vt:lpstr>
      <vt:lpstr>Topics covered</vt:lpstr>
      <vt:lpstr>The concept of validity</vt:lpstr>
      <vt:lpstr>Types of validity in quantitative research </vt:lpstr>
      <vt:lpstr>The concept of reliability</vt:lpstr>
      <vt:lpstr>Factors affecting the reliability of a research instrument</vt:lpstr>
      <vt:lpstr>Methods of determining the reliability in quantitative research</vt:lpstr>
      <vt:lpstr>Validity and reliability in qualitative research</vt:lpstr>
      <vt:lpstr> Table 11.1 from Trochim and Donnell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104</cp:revision>
  <dcterms:created xsi:type="dcterms:W3CDTF">2006-08-16T00:00:00Z</dcterms:created>
  <dcterms:modified xsi:type="dcterms:W3CDTF">2015-12-18T06:39:32Z</dcterms:modified>
</cp:coreProperties>
</file>