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  <p:sldMasterId id="2147483708" r:id="rId5"/>
    <p:sldMasterId id="2147483720" r:id="rId6"/>
  </p:sldMasterIdLst>
  <p:sldIdLst>
    <p:sldId id="256" r:id="rId7"/>
    <p:sldId id="257" r:id="rId8"/>
    <p:sldId id="260" r:id="rId9"/>
    <p:sldId id="264" r:id="rId10"/>
    <p:sldId id="258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6" d="100"/>
          <a:sy n="76" d="100"/>
        </p:scale>
        <p:origin x="-120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848872" cy="936104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12 - Selecting a Sample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6491064" cy="1143000"/>
          </a:xfrm>
        </p:spPr>
        <p:txBody>
          <a:bodyPr/>
          <a:lstStyle/>
          <a:p>
            <a:r>
              <a:rPr lang="en-GB" sz="3800" dirty="0" smtClean="0"/>
              <a:t>Specific random sampling designs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2608312"/>
            <a:ext cx="7509520" cy="2476872"/>
          </a:xfrm>
        </p:spPr>
        <p:txBody>
          <a:bodyPr>
            <a:normAutofit/>
          </a:bodyPr>
          <a:lstStyle/>
          <a:p>
            <a:r>
              <a:rPr lang="en-GB" dirty="0" smtClean="0"/>
              <a:t>Simple random sampling (SRS)</a:t>
            </a:r>
          </a:p>
          <a:p>
            <a:r>
              <a:rPr lang="en-GB" dirty="0" smtClean="0"/>
              <a:t>Stratified random </a:t>
            </a:r>
          </a:p>
          <a:p>
            <a:r>
              <a:rPr lang="en-GB" dirty="0" smtClean="0"/>
              <a:t>Cluster sampling</a:t>
            </a:r>
          </a:p>
          <a:p>
            <a:r>
              <a:rPr lang="en-GB" dirty="0" smtClean="0"/>
              <a:t>Systematic sampling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670708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Non-random/ non-probability sampling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2536304"/>
            <a:ext cx="7427168" cy="3124944"/>
          </a:xfrm>
        </p:spPr>
        <p:txBody>
          <a:bodyPr/>
          <a:lstStyle/>
          <a:p>
            <a:r>
              <a:rPr lang="en-GB" dirty="0" smtClean="0"/>
              <a:t>Quota sampling</a:t>
            </a:r>
          </a:p>
          <a:p>
            <a:r>
              <a:rPr lang="en-GB" dirty="0" smtClean="0"/>
              <a:t>Accidental sampling</a:t>
            </a:r>
          </a:p>
          <a:p>
            <a:r>
              <a:rPr lang="en-GB" dirty="0" smtClean="0"/>
              <a:t>Judgmental or purposive sampling</a:t>
            </a:r>
          </a:p>
          <a:p>
            <a:r>
              <a:rPr lang="en-GB" dirty="0" smtClean="0"/>
              <a:t>Expert sampling</a:t>
            </a:r>
          </a:p>
          <a:p>
            <a:r>
              <a:rPr lang="en-GB" dirty="0" smtClean="0"/>
              <a:t>Snowball sampling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89856"/>
            <a:ext cx="6480720" cy="1143000"/>
          </a:xfrm>
        </p:spPr>
        <p:txBody>
          <a:bodyPr/>
          <a:lstStyle/>
          <a:p>
            <a:r>
              <a:rPr lang="en-GB" dirty="0" smtClean="0"/>
              <a:t>Sample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272" y="2132856"/>
            <a:ext cx="7211144" cy="3993307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T</a:t>
            </a:r>
            <a:r>
              <a:rPr lang="en-US" sz="2800" i="1" dirty="0" smtClean="0"/>
              <a:t>he </a:t>
            </a:r>
            <a:r>
              <a:rPr lang="en-US" sz="2800" i="1" dirty="0"/>
              <a:t>greater the heterogeneity or diversity in what </a:t>
            </a:r>
            <a:r>
              <a:rPr lang="en-US" sz="2800" i="1" dirty="0" smtClean="0"/>
              <a:t>to be found out </a:t>
            </a:r>
            <a:r>
              <a:rPr lang="en-US" sz="2800" i="1" dirty="0"/>
              <a:t>about, the greater the number of respondents </a:t>
            </a:r>
            <a:r>
              <a:rPr lang="en-US" sz="2800" i="1" dirty="0" smtClean="0"/>
              <a:t>needed </a:t>
            </a:r>
            <a:r>
              <a:rPr lang="en-US" sz="2800" i="1" dirty="0"/>
              <a:t>to contact to reach </a:t>
            </a:r>
            <a:r>
              <a:rPr lang="en-US" sz="2800" i="1" dirty="0" smtClean="0"/>
              <a:t>saturation point.</a:t>
            </a:r>
          </a:p>
          <a:p>
            <a:pPr marL="0" indent="0">
              <a:buNone/>
            </a:pPr>
            <a:r>
              <a:rPr lang="en-US" sz="2800" i="1" dirty="0" smtClean="0"/>
              <a:t>Cause-effect studies need to consider:</a:t>
            </a:r>
          </a:p>
          <a:p>
            <a:r>
              <a:rPr lang="en-US" sz="2800" i="1" dirty="0" smtClean="0"/>
              <a:t>Level of confidence</a:t>
            </a:r>
          </a:p>
          <a:p>
            <a:r>
              <a:rPr lang="en-US" sz="2800" i="1" dirty="0" smtClean="0"/>
              <a:t>Degree of accuracy</a:t>
            </a:r>
          </a:p>
          <a:p>
            <a:r>
              <a:rPr lang="en-US" sz="2800" i="1" dirty="0" smtClean="0"/>
              <a:t>Level of variation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669674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Concept of saturation point in qualitative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7211144" cy="377728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Qualitative research uses non-probability sampling</a:t>
            </a:r>
          </a:p>
          <a:p>
            <a:pPr lvl="0"/>
            <a:r>
              <a:rPr lang="en-US" sz="2800" dirty="0" smtClean="0"/>
              <a:t>Collecting </a:t>
            </a:r>
            <a:r>
              <a:rPr lang="en-US" sz="2800" dirty="0"/>
              <a:t>information from a predetermined number of people </a:t>
            </a:r>
            <a:endParaRPr lang="en-US" sz="2800" dirty="0" smtClean="0"/>
          </a:p>
          <a:p>
            <a:pPr lvl="0"/>
            <a:r>
              <a:rPr lang="en-US" sz="2800" dirty="0" smtClean="0"/>
              <a:t>Sampling until saturation point is reached (no new information collected)</a:t>
            </a:r>
          </a:p>
          <a:p>
            <a:pPr lvl="0"/>
            <a:r>
              <a:rPr lang="en-US" sz="2800" dirty="0" smtClean="0"/>
              <a:t>Guided </a:t>
            </a:r>
            <a:r>
              <a:rPr lang="en-US" sz="2800" dirty="0"/>
              <a:t>by </a:t>
            </a:r>
            <a:r>
              <a:rPr lang="en-US" sz="2800" dirty="0" smtClean="0"/>
              <a:t>judgment </a:t>
            </a:r>
            <a:r>
              <a:rPr lang="en-US" sz="2800" dirty="0"/>
              <a:t>as to who is likely to provide </a:t>
            </a:r>
            <a:r>
              <a:rPr lang="en-US" sz="2800" dirty="0" smtClean="0"/>
              <a:t>the </a:t>
            </a:r>
            <a:r>
              <a:rPr lang="en-US" sz="2800" dirty="0"/>
              <a:t>‘best’ information.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061864"/>
            <a:ext cx="6624736" cy="1143000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6264"/>
            <a:ext cx="8229600" cy="3845024"/>
          </a:xfrm>
        </p:spPr>
        <p:txBody>
          <a:bodyPr/>
          <a:lstStyle/>
          <a:p>
            <a:r>
              <a:rPr lang="en-GB" dirty="0" smtClean="0"/>
              <a:t>Quantitative research wants to represent the sampling population which is best achieved through random sampling </a:t>
            </a:r>
          </a:p>
          <a:p>
            <a:endParaRPr lang="en-GB" dirty="0" smtClean="0"/>
          </a:p>
          <a:p>
            <a:r>
              <a:rPr lang="en-GB" dirty="0" smtClean="0"/>
              <a:t>Qualitative research uses non-random sampling with a purpose to collect the best information from the sample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6912768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80" y="2348880"/>
            <a:ext cx="7355160" cy="377728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Differences in sampling in quantitative and qualitative research</a:t>
            </a:r>
          </a:p>
          <a:p>
            <a:r>
              <a:rPr lang="en-GB" dirty="0" smtClean="0"/>
              <a:t>Definition of sampling terminology in quantitative research </a:t>
            </a:r>
          </a:p>
          <a:p>
            <a:r>
              <a:rPr lang="en-GB" dirty="0" smtClean="0"/>
              <a:t>Principles of sampling</a:t>
            </a:r>
          </a:p>
          <a:p>
            <a:r>
              <a:rPr lang="en-GB" dirty="0" smtClean="0"/>
              <a:t>Types of sampling</a:t>
            </a:r>
          </a:p>
          <a:p>
            <a:r>
              <a:rPr lang="en-GB" dirty="0" smtClean="0"/>
              <a:t>Sample size</a:t>
            </a:r>
          </a:p>
          <a:p>
            <a:r>
              <a:rPr lang="en-GB" dirty="0"/>
              <a:t>C</a:t>
            </a:r>
            <a:r>
              <a:rPr lang="en-GB" dirty="0" smtClean="0"/>
              <a:t>oncept of saturation point in qualitative research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61864"/>
            <a:ext cx="6768752" cy="1143000"/>
          </a:xfrm>
        </p:spPr>
        <p:txBody>
          <a:bodyPr>
            <a:noAutofit/>
          </a:bodyPr>
          <a:lstStyle/>
          <a:p>
            <a:r>
              <a:rPr lang="en-GB" sz="3400" dirty="0"/>
              <a:t>Differences in sampling in quantitative and qualitative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4040188" cy="639762"/>
          </a:xfrm>
        </p:spPr>
        <p:txBody>
          <a:bodyPr/>
          <a:lstStyle/>
          <a:p>
            <a:r>
              <a:rPr lang="en-GB" dirty="0" smtClean="0"/>
              <a:t>Quantitative research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12976"/>
            <a:ext cx="4040188" cy="2448272"/>
          </a:xfrm>
        </p:spPr>
        <p:txBody>
          <a:bodyPr/>
          <a:lstStyle/>
          <a:p>
            <a:r>
              <a:rPr lang="en-GB" dirty="0" smtClean="0"/>
              <a:t>Unbiased</a:t>
            </a:r>
          </a:p>
          <a:p>
            <a:r>
              <a:rPr lang="en-GB" dirty="0" smtClean="0"/>
              <a:t>Representative</a:t>
            </a:r>
          </a:p>
          <a:p>
            <a:r>
              <a:rPr lang="en-GB" dirty="0" smtClean="0"/>
              <a:t>Make inferences</a:t>
            </a:r>
          </a:p>
          <a:p>
            <a:r>
              <a:rPr lang="en-GB" dirty="0" smtClean="0"/>
              <a:t>Random samples</a:t>
            </a:r>
          </a:p>
          <a:p>
            <a:r>
              <a:rPr lang="en-GB" dirty="0" smtClean="0"/>
              <a:t>Large sample sizes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386" y="2573214"/>
            <a:ext cx="4041775" cy="639762"/>
          </a:xfrm>
        </p:spPr>
        <p:txBody>
          <a:bodyPr/>
          <a:lstStyle/>
          <a:p>
            <a:r>
              <a:rPr lang="en-GB" dirty="0" smtClean="0"/>
              <a:t>Qualitative research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82987"/>
            <a:ext cx="4041775" cy="2550269"/>
          </a:xfrm>
        </p:spPr>
        <p:txBody>
          <a:bodyPr/>
          <a:lstStyle/>
          <a:p>
            <a:r>
              <a:rPr lang="en-GB" dirty="0" smtClean="0"/>
              <a:t>Ease of access</a:t>
            </a:r>
          </a:p>
          <a:p>
            <a:r>
              <a:rPr lang="en-GB" dirty="0" smtClean="0"/>
              <a:t>Purpose driven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Information rich respondents</a:t>
            </a:r>
          </a:p>
          <a:p>
            <a:r>
              <a:rPr lang="en-GB" dirty="0" smtClean="0"/>
              <a:t>A few cases until saturation is reached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6491064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Figure 12.1 Principles of sampling</a:t>
            </a:r>
            <a:endParaRPr lang="en-GB" sz="3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49388"/>
            <a:ext cx="6791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676875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Sampling in quantitative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7211144" cy="3705275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 smtClean="0"/>
              <a:t>Sampling is the process of selecting a few (a sample) from a bigger group (the sampling population) to become the basis for predicting an outcome for the bigger group.</a:t>
            </a:r>
          </a:p>
          <a:p>
            <a:endParaRPr lang="en-GB" sz="2600" dirty="0"/>
          </a:p>
          <a:p>
            <a:r>
              <a:rPr lang="en-GB" sz="2600" dirty="0" smtClean="0"/>
              <a:t>Advantage: Researching a sample is easier</a:t>
            </a:r>
          </a:p>
          <a:p>
            <a:r>
              <a:rPr lang="en-GB" sz="2600" dirty="0" smtClean="0"/>
              <a:t>Disadvantage: The sample and the sampling population differ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6840760" cy="1143000"/>
          </a:xfrm>
        </p:spPr>
        <p:txBody>
          <a:bodyPr/>
          <a:lstStyle/>
          <a:p>
            <a:r>
              <a:rPr lang="en-GB" dirty="0" smtClean="0"/>
              <a:t>Sampling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571184" cy="3816424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Study population </a:t>
            </a:r>
            <a:r>
              <a:rPr lang="en-GB" dirty="0" smtClean="0"/>
              <a:t>is the group the sample is taken from</a:t>
            </a:r>
          </a:p>
          <a:p>
            <a:r>
              <a:rPr lang="en-GB" b="1" dirty="0" smtClean="0"/>
              <a:t>Sample size </a:t>
            </a:r>
            <a:r>
              <a:rPr lang="en-GB" dirty="0" smtClean="0"/>
              <a:t>refers to the number of items/people in the sample</a:t>
            </a:r>
          </a:p>
          <a:p>
            <a:r>
              <a:rPr lang="en-GB" b="1" dirty="0" smtClean="0"/>
              <a:t>Sampling frame </a:t>
            </a:r>
            <a:r>
              <a:rPr lang="en-GB" dirty="0" smtClean="0"/>
              <a:t>is a list of each item/person in the study population </a:t>
            </a:r>
          </a:p>
          <a:p>
            <a:r>
              <a:rPr lang="en-GB" b="1" dirty="0" smtClean="0"/>
              <a:t>Sample statistics </a:t>
            </a:r>
            <a:r>
              <a:rPr lang="en-GB" dirty="0" smtClean="0"/>
              <a:t>are the results found in the sample</a:t>
            </a:r>
          </a:p>
          <a:p>
            <a:r>
              <a:rPr lang="en-GB" b="1" dirty="0" smtClean="0"/>
              <a:t>Population parameter </a:t>
            </a:r>
            <a:r>
              <a:rPr lang="en-GB" dirty="0" smtClean="0"/>
              <a:t>are the estimates for the population from the sample statistics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6624736" cy="1143000"/>
          </a:xfrm>
        </p:spPr>
        <p:txBody>
          <a:bodyPr/>
          <a:lstStyle/>
          <a:p>
            <a:r>
              <a:rPr lang="en-GB" dirty="0" smtClean="0"/>
              <a:t>Principles of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7355160" cy="3600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There </a:t>
            </a:r>
            <a:r>
              <a:rPr lang="en-US" i="1" dirty="0"/>
              <a:t>will be a difference between the sample statistics and the true population mean, which is attributable to the selection of the units in the sample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 </a:t>
            </a:r>
            <a:r>
              <a:rPr lang="en-US" i="1" dirty="0"/>
              <a:t>greater the sample size, the more accurate the estimate of the true population mean.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 </a:t>
            </a:r>
            <a:r>
              <a:rPr lang="en-US" i="1" dirty="0"/>
              <a:t>greater the difference in the variable under study in a population, for a given sample size, the greater the difference between the sample statistics and the true population mean.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989856"/>
            <a:ext cx="634704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12.2 Types of sampling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90260"/>
            <a:ext cx="5472608" cy="393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6624736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Random/Probability sampling designs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715200" cy="36724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Each element in the sampling frame has an equal and independent chance of selection in the sample</a:t>
            </a:r>
          </a:p>
          <a:p>
            <a:pPr marL="0" indent="0">
              <a:buNone/>
            </a:pPr>
            <a:r>
              <a:rPr lang="en-GB" dirty="0" smtClean="0"/>
              <a:t>Advantages:</a:t>
            </a:r>
          </a:p>
          <a:p>
            <a:pPr lvl="0"/>
            <a:r>
              <a:rPr lang="en-US" dirty="0" smtClean="0"/>
              <a:t>Representative of the </a:t>
            </a:r>
            <a:r>
              <a:rPr lang="en-US" dirty="0"/>
              <a:t>total sampling </a:t>
            </a:r>
            <a:r>
              <a:rPr lang="en-US" dirty="0" smtClean="0"/>
              <a:t>population, the </a:t>
            </a:r>
            <a:r>
              <a:rPr lang="en-US" dirty="0"/>
              <a:t>inferences drawn from such samples can be </a:t>
            </a:r>
            <a:r>
              <a:rPr lang="en-US" dirty="0" err="1"/>
              <a:t>generalised</a:t>
            </a:r>
            <a:r>
              <a:rPr lang="en-US" dirty="0"/>
              <a:t> to the total sampling population.</a:t>
            </a:r>
            <a:endParaRPr lang="en-GB" dirty="0"/>
          </a:p>
          <a:p>
            <a:pPr lvl="0"/>
            <a:r>
              <a:rPr lang="en-US" dirty="0"/>
              <a:t>Some statistical tests based upon the theory of probability can be applied only to data collected from random samples.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623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3_Custom Design</vt:lpstr>
      <vt:lpstr>2_Custom Design</vt:lpstr>
      <vt:lpstr>1_Custom Design</vt:lpstr>
      <vt:lpstr>Custom Design</vt:lpstr>
      <vt:lpstr>ranjit</vt:lpstr>
      <vt:lpstr>4_Custom Design</vt:lpstr>
      <vt:lpstr>Chapter 12 - Selecting a Sample</vt:lpstr>
      <vt:lpstr>Topics covered</vt:lpstr>
      <vt:lpstr>Differences in sampling in quantitative and qualitative research</vt:lpstr>
      <vt:lpstr>Figure 12.1 Principles of sampling</vt:lpstr>
      <vt:lpstr>Sampling in quantitative research</vt:lpstr>
      <vt:lpstr>Sampling terminology</vt:lpstr>
      <vt:lpstr>Principles of Sampling</vt:lpstr>
      <vt:lpstr>Figure 12.2 Types of sampling</vt:lpstr>
      <vt:lpstr>Random/Probability sampling designs</vt:lpstr>
      <vt:lpstr>Specific random sampling designs</vt:lpstr>
      <vt:lpstr>Non-random/ non-probability sampling designs</vt:lpstr>
      <vt:lpstr>Sample size</vt:lpstr>
      <vt:lpstr>Concept of saturation point in qualitative research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Lupton, Robin</dc:creator>
  <cp:lastModifiedBy>Smita, Suchi</cp:lastModifiedBy>
  <cp:revision>21</cp:revision>
  <dcterms:created xsi:type="dcterms:W3CDTF">2013-11-06T15:26:07Z</dcterms:created>
  <dcterms:modified xsi:type="dcterms:W3CDTF">2015-12-18T06:40:49Z</dcterms:modified>
</cp:coreProperties>
</file>