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  <p:sldMasterId id="2147483732" r:id="rId2"/>
    <p:sldMasterId id="2147483720" r:id="rId3"/>
    <p:sldMasterId id="2147483696" r:id="rId4"/>
    <p:sldMasterId id="2147483684" r:id="rId5"/>
    <p:sldMasterId id="2147483672" r:id="rId6"/>
    <p:sldMasterId id="2147483660" r:id="rId7"/>
    <p:sldMasterId id="2147483708" r:id="rId8"/>
    <p:sldMasterId id="2147483756" r:id="rId9"/>
    <p:sldMasterId id="2147483768" r:id="rId10"/>
  </p:sldMasterIdLst>
  <p:notesMasterIdLst>
    <p:notesMasterId r:id="rId23"/>
  </p:notesMasterIdLst>
  <p:sldIdLst>
    <p:sldId id="256" r:id="rId11"/>
    <p:sldId id="257" r:id="rId12"/>
    <p:sldId id="258" r:id="rId13"/>
    <p:sldId id="27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713" autoAdjust="0"/>
  </p:normalViewPr>
  <p:slideViewPr>
    <p:cSldViewPr>
      <p:cViewPr>
        <p:scale>
          <a:sx n="77" d="100"/>
          <a:sy n="77" d="100"/>
        </p:scale>
        <p:origin x="-942" y="-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notesMaster" Target="notesMasters/notesMaster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793E69-B52C-4D53-AC28-72F45A20703E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B0DFB3-2CC6-450C-8362-D6FF1EF6480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5141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9EF19-953A-4594-B94E-01BB0C457D83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271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B4FDB-F5C7-4F28-98D9-8ABE552641EB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04397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11A3F7D-A53D-487A-9549-1D3E5F02E6B3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09A943A-6532-48F0-B2FB-6A64570EA91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CF33196-B88A-41E8-A951-C4A39EE3A901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CFE1356-8942-4EF6-9C85-DBC66D2775A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91CD904-1D3C-4CDD-9705-3E141C8DBDD0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DB510DA-028D-43A2-947A-4CC961D52F9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DD1892D-22BE-46CE-A556-4E366C6BCA1C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9B31020-1C4D-4690-94FC-76E3E5074DC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93AFD19-D334-4BFF-AEBF-1057065BB099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261567F-99B5-4822-939A-9BCA693FDE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F6924D2-66A7-41F2-AAED-08AF418CED01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405F81F-0F79-4069-B688-F347AEF3E0D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A9F7C8B-316C-444E-9957-3109FAAFD6B8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C42FE81-BA21-402D-A81E-170A02A028F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DFCB532-44E6-43B5-B94B-AB0B6CACDF0A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BFD5214-BC37-4C5A-A093-171235B784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21E65A2-F781-4DEE-83D1-C61BE097041F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6FD9EEE-7EAA-4FA1-98E3-9B366F3935E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020ADDF-B0E2-444C-96FF-301D89DCE9D4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54FD2EA-9655-4801-BF99-C77696F5AC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8D4F-3207-4E9A-B242-B4A5A0BBCBDD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001037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0F824F9-84B2-4644-9C62-131722A9F6BA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E793DD5-328F-4904-B3FE-B2FCA24532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DCD0-B709-4FF3-B4AB-67199C52B6DE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271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D6C08-55B0-4B44-831C-96A4071E9CDB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955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FF024-D431-4385-ADDC-63483ED95B52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016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3B222-8F1F-4F76-A125-54BC79498B6D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7768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8836A-FF5E-415E-9625-E426E6A57E7B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2427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C370-099E-4735-B172-3E33E39E5436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971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065F2-C47D-4D2B-B20D-776D0659E0D2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536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B64F8-18B1-4E2D-A60E-CB9BD755384D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0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DD60E-28CC-4D00-ABAC-60D43A39D2D5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955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44DC4-582E-4BD3-94D2-413DFA7BE1A7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8951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86E55-8EBB-4820-856F-B26C1719A69B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0439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A06BF-BC48-455C-AB45-E0DF2BD4ABAF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0010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D91DB-2235-45F7-AEF7-537509B91893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2711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3AAD-E854-4CC3-A564-2579F1A8F0B0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955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8D64-7C36-46CA-83ED-CB8F670718CD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0165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D87B0-8D92-4F74-BBA8-CA39F3035998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7768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EB52-4CA6-4B16-901F-5C1F996BF0E0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2427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A6505-EF54-4EE3-B860-31DE713CC9CB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971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A4FB9-C30B-488D-9555-392443957D27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53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44E68-C4BD-45FF-9D2F-D946A3B40FFB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0165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E546D-8D63-44EC-BB54-91A896F5F490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018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9F053-B4ED-4B68-868F-98C0E150A051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8951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40117-88D2-4ED1-91E5-BA30681975F7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0439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4C9EC-83DE-4336-AB52-BFB686959B47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00103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92CC-F6C6-4058-9B10-4040342630E3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authored by Stephanie Fleisher © SAGE publications Ltd 2014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2711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228D-6DCB-4993-B09B-1BB67A2AEA34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 smtClean="0"/>
              <a:t>authored by Stephanie Fleisher © SAGE publications Ltd 2014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1955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372C0-952A-4488-B854-F77F45E26A72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01652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EBF3-B54C-40B4-8D2B-033B2D45C3E9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77680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A157A-9B64-454C-89C0-E2E168345968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24276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5D76C-F5EF-4C73-864C-B6EC76BC9A65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9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1EFB0-5A19-40AE-B516-C2E09C24013F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77680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7136-1100-414E-BD23-732418C8DF5A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5362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7813C-1632-40A5-81AD-FFA835DF39BB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0180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EF9B-F627-4BA9-AC20-D9033C0F268C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89518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BA7F-D240-4697-8A7C-9B1B85B24D02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04397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DD50D-554B-4CD3-B393-8766D0926771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00103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6BEB3-4833-490F-B6D0-EF0F8FBC7043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27113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8485-F576-4D91-807D-7CA08C85BF97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955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38AEF-2700-4619-B58C-B53B113C2E4B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01652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DD6F-2B45-4278-A52D-1CFD8CE25DBE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77680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B6F0-E517-4DE8-8FE6-5FA193C523F8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242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A4086-BB29-424C-AB29-F380838A1905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24276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FB42-E1FB-4916-AF9C-D62AEF865B70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9716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1893D-097D-4BF3-B731-E06922AEA331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5362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EAD27-30E6-4C93-A79B-809AC839731D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0180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F7656-04A5-45F2-94B9-A820FF6A5710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89518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DBA98-BA64-45EE-9CE3-A2B8A318C831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04397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47227-89B7-4232-89E4-1ABA85B1A50C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00103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ABDE-16DC-4227-90FC-B5DF5B9E4BCF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27113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57D27-9D56-42DC-9D7B-E18E38AE97AB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955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E65A-B806-41E0-96C7-7ABE1E71C027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01652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43FFE-26EC-4F5E-B9F9-E2E30618E445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776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281B-2E52-4AC0-BEB8-B49DDA3F2E4C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9716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9D52-B035-42F5-B9C3-5F1DD398C7B4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24276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1FD5D-0C9F-44AE-9648-7EF0701E9B06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9716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3ABD3-CD2D-43B0-8562-305778B0B5D3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5362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FE36-CF73-4F25-A514-BFBB3049C257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0180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BF8C-2721-4380-93AB-995A7409EA54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89518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A013E-A611-492F-82C7-6C4CFCCCFC53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04397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410C-2F82-44CF-8247-BC010CDCB6F5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00103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4B834-4F1D-4685-8488-B34B47A57F7A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27113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B4537-D8F6-4433-9D7E-E3E41DCE23D7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955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3A34-999E-4E5E-B977-6A89243312CA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016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4B45-D2BB-4F79-AFBD-234F6E18C0AB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5362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B2ED8-9D5B-4E93-9B5A-7DB2416629A9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77680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D723-F480-4B0C-BD8B-023A01E3D0E5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24276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802D-6A5D-4839-AD1A-4966F4109B67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9716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6BB8D-5ECB-44F6-B7E8-1F1D31D8D959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5362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A5B53-EE8B-437B-B2F6-C758408DFF8E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0180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FC96D-7402-4DD3-838B-DF1B7600D854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89518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D5341-881E-40CD-89F3-D6A787F6974A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04397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5E97D-85C1-4BDE-A337-F396E912CB0B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00103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7CA5-2673-4802-8F96-12561EEF013D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27113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60E8D-10A7-4C96-ACEC-9A447B057F56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955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925CE-9EB7-4653-8F96-A7A89A7214D7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0180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9E54-0454-4DAF-806C-B12443666F82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01652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03BC8-C580-4851-A167-95155B493191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776803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48F9-139D-4AA2-AB92-8F061F2FBCE2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24276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2F317-CE84-40E2-ADFD-D6BE8DCEF526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9716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0F604-0861-4F7B-AA11-C8754476A65D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5362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9A3A-E474-4C79-9D76-6BE443A0CEAF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0180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BD595-38CF-4277-B244-5B7E514640BB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89518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2881-D40B-4566-8AB1-9895BC4114EE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04397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53990-0358-45A9-81FC-786EE2DABC85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00103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E8F92CC-F6C6-4058-9B10-4040342630E3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authored by Stephanie Fleisher © SAGE publications Ltd 2014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6C942-EF57-4629-9671-2189007225EB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89518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C1228D-6DCB-4993-B09B-1BB67A2AEA34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authored by Stephanie Fleisher © SAGE publications Ltd 2014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C372C0-952A-4488-B854-F77F45E26A72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19EBF3-B54C-40B4-8D2B-033B2D45C3E9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FA157A-9B64-454C-89C0-E2E168345968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B5D76C-F5EF-4C73-864C-B6EC76BC9A65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3A7136-1100-414E-BD23-732418C8DF5A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37813C-1632-40A5-81AD-FFA835DF39BB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68EF9B-F627-4BA9-AC20-D9033C0F268C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6BA7F-D240-4697-8A7C-9B1B85B24D02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A39C0-0CAA-4697-BCA7-6EEECA96CB15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655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2051" name="Picture 6" descr="Kumar_Research Methodology-02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612B4-BB07-4874-9562-BD0FD5243A7A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655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635FE-6B66-437F-BF05-7786D597D534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655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1228D-6DCB-4993-B09B-1BB67A2AEA34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655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0F4DD-05E1-4ED6-ADD3-95B5A34B75C3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655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F6711-C07D-4730-A58C-6399E0D5AEE5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655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9FC71-279E-452D-BCBA-3B2A13C0577A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655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A05DB-2550-4C3C-A12F-FF68F2DF54DD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655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E94A39C0-0CAA-4697-BCA7-6EEECA96CB15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29" name="Picture 6" descr="Kumar_Research Methodology-01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40" y="4797153"/>
            <a:ext cx="7740352" cy="1296144"/>
          </a:xfrm>
        </p:spPr>
        <p:txBody>
          <a:bodyPr/>
          <a:lstStyle/>
          <a:p>
            <a:pPr algn="l"/>
            <a:r>
              <a:rPr lang="en-GB" dirty="0" smtClean="0">
                <a:solidFill>
                  <a:schemeClr val="tx1"/>
                </a:solidFill>
              </a:rPr>
              <a:t>Chapter 13 - Writing a Research Proposal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79712" y="692696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 smtClean="0"/>
          </a:p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843808" y="6093296"/>
            <a:ext cx="370790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05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061864"/>
            <a:ext cx="6840760" cy="1143000"/>
          </a:xfrm>
        </p:spPr>
        <p:txBody>
          <a:bodyPr/>
          <a:lstStyle/>
          <a:p>
            <a:r>
              <a:rPr lang="en-GB" dirty="0" smtClean="0"/>
              <a:t>Objective of the study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64296"/>
            <a:ext cx="8229600" cy="2620888"/>
          </a:xfrm>
        </p:spPr>
        <p:txBody>
          <a:bodyPr/>
          <a:lstStyle/>
          <a:p>
            <a:r>
              <a:rPr lang="en-GB" sz="2800" dirty="0"/>
              <a:t>The objectives of the study should be clearly stated and specific in </a:t>
            </a:r>
            <a:r>
              <a:rPr lang="en-GB" sz="2800" dirty="0" smtClean="0"/>
              <a:t>nature</a:t>
            </a:r>
          </a:p>
          <a:p>
            <a:endParaRPr lang="en-GB" sz="2800" dirty="0" smtClean="0"/>
          </a:p>
          <a:p>
            <a:r>
              <a:rPr lang="en-GB" sz="2800" dirty="0" smtClean="0"/>
              <a:t>Hypotheses are not essential but can be listed in this section for a quantitative study</a:t>
            </a:r>
            <a:endParaRPr lang="en-GB" sz="2800" dirty="0"/>
          </a:p>
        </p:txBody>
      </p:sp>
      <p:sp>
        <p:nvSpPr>
          <p:cNvPr id="5" name="Rectangle 4"/>
          <p:cNvSpPr/>
          <p:nvPr/>
        </p:nvSpPr>
        <p:spPr>
          <a:xfrm>
            <a:off x="2843808" y="6093296"/>
            <a:ext cx="370790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980728"/>
            <a:ext cx="6696744" cy="1143000"/>
          </a:xfrm>
        </p:spPr>
        <p:txBody>
          <a:bodyPr/>
          <a:lstStyle/>
          <a:p>
            <a:r>
              <a:rPr lang="en-GB" dirty="0" smtClean="0"/>
              <a:t>Study design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2276872"/>
            <a:ext cx="6923112" cy="3456384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dirty="0"/>
              <a:t>Who makes up the study population?</a:t>
            </a:r>
            <a:endParaRPr lang="en-GB" dirty="0"/>
          </a:p>
          <a:p>
            <a:pPr lvl="0"/>
            <a:r>
              <a:rPr lang="en-GB" dirty="0" smtClean="0"/>
              <a:t>What sampling method will be used</a:t>
            </a:r>
            <a:r>
              <a:rPr lang="en-US" dirty="0" smtClean="0"/>
              <a:t>?</a:t>
            </a:r>
            <a:endParaRPr lang="en-GB" dirty="0"/>
          </a:p>
          <a:p>
            <a:pPr lvl="0"/>
            <a:r>
              <a:rPr lang="en-US" dirty="0"/>
              <a:t>How will </a:t>
            </a:r>
            <a:r>
              <a:rPr lang="en-US" dirty="0" smtClean="0"/>
              <a:t>the </a:t>
            </a:r>
            <a:r>
              <a:rPr lang="en-US" dirty="0"/>
              <a:t>selected </a:t>
            </a:r>
            <a:r>
              <a:rPr lang="en-US" dirty="0" smtClean="0"/>
              <a:t>sample be accessed?</a:t>
            </a:r>
            <a:endParaRPr lang="en-GB" dirty="0"/>
          </a:p>
          <a:p>
            <a:pPr lvl="0"/>
            <a:r>
              <a:rPr lang="en-US" dirty="0"/>
              <a:t>How will the sample’s consent to participate in the study be sought?</a:t>
            </a:r>
            <a:endParaRPr lang="en-GB" dirty="0"/>
          </a:p>
          <a:p>
            <a:pPr lvl="0"/>
            <a:r>
              <a:rPr lang="en-US" dirty="0"/>
              <a:t>How will the data be collected (e.g. by interview, questionnaire or observation)?</a:t>
            </a:r>
            <a:endParaRPr lang="en-GB" dirty="0"/>
          </a:p>
          <a:p>
            <a:pPr lvl="0"/>
            <a:r>
              <a:rPr lang="en-US" dirty="0" smtClean="0"/>
              <a:t>What other ethical issues need to be considered?</a:t>
            </a:r>
            <a:endParaRPr lang="en-GB" dirty="0"/>
          </a:p>
          <a:p>
            <a:pPr lvl="0"/>
            <a:r>
              <a:rPr lang="en-US" dirty="0" smtClean="0"/>
              <a:t>How will the data be </a:t>
            </a:r>
            <a:r>
              <a:rPr lang="en-US" dirty="0" err="1" smtClean="0"/>
              <a:t>analysed</a:t>
            </a:r>
            <a:r>
              <a:rPr lang="en-US" dirty="0" smtClean="0"/>
              <a:t>?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843808" y="6093296"/>
            <a:ext cx="370790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7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917848"/>
            <a:ext cx="6624736" cy="1143000"/>
          </a:xfrm>
        </p:spPr>
        <p:txBody>
          <a:bodyPr/>
          <a:lstStyle/>
          <a:p>
            <a:r>
              <a:rPr lang="en-GB" dirty="0" smtClean="0"/>
              <a:t>Additional sections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224" y="2132857"/>
            <a:ext cx="7283152" cy="3816424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/>
              <a:t>Proposed structure of the report: planning chapters around the topic </a:t>
            </a:r>
          </a:p>
          <a:p>
            <a:r>
              <a:rPr lang="en-GB" dirty="0" smtClean="0"/>
              <a:t>Problem and limitations: communicating problems that could be encountered, e.g. availability of data, access to the sample</a:t>
            </a:r>
          </a:p>
          <a:p>
            <a:r>
              <a:rPr lang="en-GB" dirty="0" smtClean="0"/>
              <a:t>Appendix: e.g. copy of research instrument, consent form, references</a:t>
            </a:r>
          </a:p>
          <a:p>
            <a:r>
              <a:rPr lang="en-GB" dirty="0" smtClean="0"/>
              <a:t>Work schedule: developing a timeline of events</a:t>
            </a:r>
          </a:p>
          <a:p>
            <a:r>
              <a:rPr lang="en-GB" dirty="0" smtClean="0"/>
              <a:t>Proposed  budget: list of costing</a:t>
            </a: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843808" y="6093296"/>
            <a:ext cx="370790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43808" y="6093296"/>
            <a:ext cx="370790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66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277888"/>
            <a:ext cx="6840760" cy="1143000"/>
          </a:xfrm>
        </p:spPr>
        <p:txBody>
          <a:bodyPr/>
          <a:lstStyle/>
          <a:p>
            <a:r>
              <a:rPr lang="en-GB" dirty="0" smtClean="0"/>
              <a:t>Topics covered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64296"/>
            <a:ext cx="8229600" cy="3052936"/>
          </a:xfrm>
        </p:spPr>
        <p:txBody>
          <a:bodyPr>
            <a:normAutofit/>
          </a:bodyPr>
          <a:lstStyle/>
          <a:p>
            <a:r>
              <a:rPr lang="en-GB" dirty="0" smtClean="0"/>
              <a:t>Purpose of a research proposal</a:t>
            </a:r>
          </a:p>
          <a:p>
            <a:r>
              <a:rPr lang="en-GB" dirty="0" smtClean="0"/>
              <a:t>Proposals </a:t>
            </a:r>
            <a:r>
              <a:rPr lang="en-GB" dirty="0"/>
              <a:t>in quantitative and qualitative or mixed methods </a:t>
            </a:r>
            <a:r>
              <a:rPr lang="en-GB" dirty="0" smtClean="0"/>
              <a:t>research</a:t>
            </a:r>
          </a:p>
          <a:p>
            <a:r>
              <a:rPr lang="en-GB" dirty="0"/>
              <a:t>Content of a research </a:t>
            </a:r>
            <a:r>
              <a:rPr lang="en-GB" dirty="0" smtClean="0"/>
              <a:t>proposal</a:t>
            </a:r>
          </a:p>
        </p:txBody>
      </p:sp>
      <p:sp>
        <p:nvSpPr>
          <p:cNvPr id="5" name="Rectangle 4"/>
          <p:cNvSpPr/>
          <p:nvPr/>
        </p:nvSpPr>
        <p:spPr>
          <a:xfrm>
            <a:off x="2843808" y="6093296"/>
            <a:ext cx="370790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4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33872"/>
            <a:ext cx="6563072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Purpose of a research proposal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92896"/>
            <a:ext cx="7499176" cy="3312368"/>
          </a:xfrm>
        </p:spPr>
        <p:txBody>
          <a:bodyPr/>
          <a:lstStyle/>
          <a:p>
            <a:pPr lvl="0"/>
            <a:r>
              <a:rPr lang="en-GB" sz="2800" dirty="0"/>
              <a:t>It is </a:t>
            </a:r>
            <a:r>
              <a:rPr lang="en-US" sz="2800" dirty="0"/>
              <a:t>an overall </a:t>
            </a:r>
            <a:r>
              <a:rPr lang="en-US" sz="2800" dirty="0" smtClean="0"/>
              <a:t>plan, structure </a:t>
            </a:r>
            <a:r>
              <a:rPr lang="en-US" sz="2800" dirty="0"/>
              <a:t>and strategy designed to obtain answers to the research </a:t>
            </a:r>
            <a:r>
              <a:rPr lang="en-US" sz="2800" dirty="0" smtClean="0"/>
              <a:t>questions</a:t>
            </a:r>
          </a:p>
          <a:p>
            <a:pPr lvl="0"/>
            <a:r>
              <a:rPr lang="en-GB" sz="2800" dirty="0" smtClean="0"/>
              <a:t>A document </a:t>
            </a:r>
            <a:r>
              <a:rPr lang="en-GB" sz="2800" dirty="0"/>
              <a:t>for scientific scrutiny for </a:t>
            </a:r>
            <a:r>
              <a:rPr lang="en-GB" sz="2800" dirty="0" smtClean="0"/>
              <a:t>others </a:t>
            </a:r>
            <a:r>
              <a:rPr lang="en-GB" sz="2800" dirty="0"/>
              <a:t>to judge the appropriateness </a:t>
            </a:r>
            <a:r>
              <a:rPr lang="en-GB" sz="2800" dirty="0" smtClean="0"/>
              <a:t>of the project</a:t>
            </a:r>
          </a:p>
          <a:p>
            <a:pPr lvl="0"/>
            <a:r>
              <a:rPr lang="en-GB" sz="2800" dirty="0" smtClean="0"/>
              <a:t>A </a:t>
            </a:r>
            <a:r>
              <a:rPr lang="en-GB" sz="2800" dirty="0"/>
              <a:t>reference document </a:t>
            </a:r>
            <a:r>
              <a:rPr lang="en-GB" sz="2800" dirty="0" smtClean="0"/>
              <a:t>as to how the research was/will be carried out</a:t>
            </a:r>
            <a:endParaRPr lang="en-GB" sz="2800" dirty="0"/>
          </a:p>
        </p:txBody>
      </p:sp>
      <p:sp>
        <p:nvSpPr>
          <p:cNvPr id="5" name="Rectangle 4"/>
          <p:cNvSpPr/>
          <p:nvPr/>
        </p:nvSpPr>
        <p:spPr>
          <a:xfrm>
            <a:off x="2843808" y="6093296"/>
            <a:ext cx="370790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47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205880"/>
            <a:ext cx="6984776" cy="1143000"/>
          </a:xfrm>
        </p:spPr>
        <p:txBody>
          <a:bodyPr>
            <a:noAutofit/>
          </a:bodyPr>
          <a:lstStyle/>
          <a:p>
            <a:r>
              <a:rPr lang="en-GB" sz="3400" dirty="0" smtClean="0"/>
              <a:t>Proposals in quantitative </a:t>
            </a:r>
            <a:r>
              <a:rPr lang="en-GB" sz="3400" dirty="0"/>
              <a:t>and </a:t>
            </a:r>
            <a:r>
              <a:rPr lang="en-GB" sz="3400" dirty="0" smtClean="0"/>
              <a:t>qualitative or mixed methods research</a:t>
            </a:r>
            <a:endParaRPr lang="en-GB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8904" y="2708920"/>
            <a:ext cx="7149480" cy="2304256"/>
          </a:xfrm>
        </p:spPr>
        <p:txBody>
          <a:bodyPr/>
          <a:lstStyle/>
          <a:p>
            <a:r>
              <a:rPr lang="en-GB" sz="2800" dirty="0" smtClean="0"/>
              <a:t>Follow the same structure</a:t>
            </a:r>
          </a:p>
          <a:p>
            <a:r>
              <a:rPr lang="en-GB" sz="2800" dirty="0" smtClean="0"/>
              <a:t>Differ in content</a:t>
            </a:r>
          </a:p>
          <a:p>
            <a:r>
              <a:rPr lang="en-GB" sz="2800" dirty="0" smtClean="0"/>
              <a:t>Differ in methodology</a:t>
            </a:r>
          </a:p>
          <a:p>
            <a:r>
              <a:rPr lang="en-GB" sz="2800" dirty="0" smtClean="0"/>
              <a:t>Differ in proposed methods</a:t>
            </a:r>
            <a:endParaRPr lang="en-GB" sz="2800" dirty="0"/>
          </a:p>
        </p:txBody>
      </p:sp>
      <p:sp>
        <p:nvSpPr>
          <p:cNvPr id="5" name="Rectangle 4"/>
          <p:cNvSpPr/>
          <p:nvPr/>
        </p:nvSpPr>
        <p:spPr>
          <a:xfrm>
            <a:off x="2843808" y="6093296"/>
            <a:ext cx="370790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3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1864"/>
            <a:ext cx="6563072" cy="1143000"/>
          </a:xfrm>
        </p:spPr>
        <p:txBody>
          <a:bodyPr/>
          <a:lstStyle/>
          <a:p>
            <a:r>
              <a:rPr lang="en-GB" sz="4000" dirty="0" smtClean="0"/>
              <a:t>Information about the study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20280"/>
            <a:ext cx="8229600" cy="3412976"/>
          </a:xfrm>
        </p:spPr>
        <p:txBody>
          <a:bodyPr>
            <a:normAutofit/>
          </a:bodyPr>
          <a:lstStyle/>
          <a:p>
            <a:r>
              <a:rPr lang="en-GB" sz="3000" dirty="0" smtClean="0"/>
              <a:t>What the research is proposing to do</a:t>
            </a:r>
          </a:p>
          <a:p>
            <a:endParaRPr lang="en-GB" sz="3000" dirty="0" smtClean="0"/>
          </a:p>
          <a:p>
            <a:r>
              <a:rPr lang="en-GB" sz="3000" dirty="0" smtClean="0"/>
              <a:t>How to find the answers to what is proposed</a:t>
            </a:r>
          </a:p>
          <a:p>
            <a:endParaRPr lang="en-GB" sz="3000" dirty="0" smtClean="0"/>
          </a:p>
          <a:p>
            <a:r>
              <a:rPr lang="en-GB" sz="3000" dirty="0" smtClean="0"/>
              <a:t>Why the proposed strategies of investigation were selected </a:t>
            </a:r>
            <a:endParaRPr lang="en-GB" sz="3000" dirty="0"/>
          </a:p>
        </p:txBody>
      </p:sp>
      <p:sp>
        <p:nvSpPr>
          <p:cNvPr id="5" name="Rectangle 4"/>
          <p:cNvSpPr/>
          <p:nvPr/>
        </p:nvSpPr>
        <p:spPr>
          <a:xfrm>
            <a:off x="2843808" y="6093296"/>
            <a:ext cx="370790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60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980728"/>
            <a:ext cx="6768752" cy="1143000"/>
          </a:xfrm>
        </p:spPr>
        <p:txBody>
          <a:bodyPr/>
          <a:lstStyle/>
          <a:p>
            <a:r>
              <a:rPr lang="en-GB" sz="4000" dirty="0" smtClean="0"/>
              <a:t>Content of a research proposa</a:t>
            </a:r>
            <a:r>
              <a:rPr lang="en-GB" sz="4000" dirty="0"/>
              <a:t>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4864"/>
            <a:ext cx="7571184" cy="3672408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en-US" dirty="0"/>
              <a:t>an introduction, including a brief literature </a:t>
            </a:r>
            <a:r>
              <a:rPr lang="en-US" dirty="0" smtClean="0"/>
              <a:t>review</a:t>
            </a:r>
            <a:endParaRPr lang="en-GB" dirty="0"/>
          </a:p>
          <a:p>
            <a:pPr lvl="0"/>
            <a:r>
              <a:rPr lang="en-US" dirty="0" smtClean="0"/>
              <a:t>theoretical framework that underpins the study</a:t>
            </a:r>
            <a:endParaRPr lang="en-GB" dirty="0"/>
          </a:p>
          <a:p>
            <a:pPr lvl="0"/>
            <a:r>
              <a:rPr lang="en-US" dirty="0"/>
              <a:t>conceptual framework which constitutes the basis of </a:t>
            </a:r>
            <a:r>
              <a:rPr lang="en-US" dirty="0" smtClean="0"/>
              <a:t>the study</a:t>
            </a:r>
            <a:endParaRPr lang="en-GB" dirty="0"/>
          </a:p>
          <a:p>
            <a:pPr lvl="0"/>
            <a:r>
              <a:rPr lang="en-US" dirty="0"/>
              <a:t>objectives or research questions of </a:t>
            </a:r>
            <a:r>
              <a:rPr lang="en-US" dirty="0" smtClean="0"/>
              <a:t>the study</a:t>
            </a:r>
            <a:endParaRPr lang="en-GB" dirty="0"/>
          </a:p>
          <a:p>
            <a:pPr lvl="0"/>
            <a:r>
              <a:rPr lang="en-US" dirty="0"/>
              <a:t>hypotheses to be tested, if </a:t>
            </a:r>
            <a:r>
              <a:rPr lang="en-US" dirty="0" smtClean="0"/>
              <a:t>applicable</a:t>
            </a:r>
            <a:endParaRPr lang="en-GB" dirty="0"/>
          </a:p>
          <a:p>
            <a:pPr lvl="0"/>
            <a:r>
              <a:rPr lang="en-US" dirty="0"/>
              <a:t>study design that </a:t>
            </a:r>
            <a:r>
              <a:rPr lang="en-US" dirty="0" smtClean="0"/>
              <a:t>is proposed to be adopted</a:t>
            </a:r>
            <a:endParaRPr lang="en-GB" dirty="0"/>
          </a:p>
          <a:p>
            <a:pPr lvl="0"/>
            <a:r>
              <a:rPr lang="en-US" dirty="0"/>
              <a:t>setting for </a:t>
            </a:r>
            <a:r>
              <a:rPr lang="en-US" dirty="0" smtClean="0"/>
              <a:t>the study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843808" y="6093296"/>
            <a:ext cx="370790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03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33872"/>
            <a:ext cx="6984776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Content of a research </a:t>
            </a:r>
            <a:r>
              <a:rPr lang="en-GB" dirty="0" smtClean="0"/>
              <a:t>proposal continued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7211144" cy="3672408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research instrument(s</a:t>
            </a:r>
            <a:r>
              <a:rPr lang="en-US" dirty="0" smtClean="0"/>
              <a:t>)</a:t>
            </a:r>
            <a:endParaRPr lang="en-GB" dirty="0"/>
          </a:p>
          <a:p>
            <a:pPr lvl="0"/>
            <a:r>
              <a:rPr lang="en-US" dirty="0"/>
              <a:t>sampling design and sample </a:t>
            </a:r>
            <a:r>
              <a:rPr lang="en-US" dirty="0" smtClean="0"/>
              <a:t>size</a:t>
            </a:r>
            <a:endParaRPr lang="en-GB" dirty="0"/>
          </a:p>
          <a:p>
            <a:pPr lvl="0"/>
            <a:r>
              <a:rPr lang="en-US" dirty="0"/>
              <a:t>ethical issues involved and how </a:t>
            </a:r>
            <a:r>
              <a:rPr lang="en-US" dirty="0" smtClean="0"/>
              <a:t>they will be dealt with</a:t>
            </a:r>
            <a:endParaRPr lang="en-GB" dirty="0"/>
          </a:p>
          <a:p>
            <a:pPr lvl="0"/>
            <a:r>
              <a:rPr lang="en-US" dirty="0"/>
              <a:t>data processing </a:t>
            </a:r>
            <a:r>
              <a:rPr lang="en-US" dirty="0" smtClean="0"/>
              <a:t>procedures</a:t>
            </a:r>
            <a:endParaRPr lang="en-GB" dirty="0"/>
          </a:p>
          <a:p>
            <a:pPr lvl="0"/>
            <a:r>
              <a:rPr lang="en-US" dirty="0"/>
              <a:t>proposed chapters of the </a:t>
            </a:r>
            <a:r>
              <a:rPr lang="en-US" dirty="0" smtClean="0"/>
              <a:t>report</a:t>
            </a:r>
            <a:endParaRPr lang="en-GB" dirty="0"/>
          </a:p>
          <a:p>
            <a:pPr lvl="0"/>
            <a:r>
              <a:rPr lang="en-US" dirty="0"/>
              <a:t>problems and limitations of the </a:t>
            </a:r>
            <a:r>
              <a:rPr lang="en-US" dirty="0" smtClean="0"/>
              <a:t>study</a:t>
            </a:r>
            <a:endParaRPr lang="en-GB" dirty="0"/>
          </a:p>
          <a:p>
            <a:pPr lvl="0"/>
            <a:r>
              <a:rPr lang="en-US" dirty="0"/>
              <a:t>proposed time-frame for the </a:t>
            </a:r>
            <a:r>
              <a:rPr lang="en-US" dirty="0" smtClean="0"/>
              <a:t>project</a:t>
            </a:r>
            <a:endParaRPr lang="en-GB" dirty="0"/>
          </a:p>
          <a:p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843808" y="6093296"/>
            <a:ext cx="370790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11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980728"/>
            <a:ext cx="6912768" cy="1143000"/>
          </a:xfrm>
        </p:spPr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6872"/>
            <a:ext cx="7355160" cy="3744416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dirty="0"/>
              <a:t>an overview of the main area under </a:t>
            </a:r>
            <a:r>
              <a:rPr lang="en-US" dirty="0" smtClean="0"/>
              <a:t>study</a:t>
            </a:r>
          </a:p>
          <a:p>
            <a:pPr lvl="0"/>
            <a:r>
              <a:rPr lang="en-US" dirty="0" smtClean="0"/>
              <a:t>a </a:t>
            </a:r>
            <a:r>
              <a:rPr lang="en-US" dirty="0"/>
              <a:t>historical perspective (development, growth, etc.) pertinent to the study </a:t>
            </a:r>
            <a:r>
              <a:rPr lang="en-US" dirty="0" smtClean="0"/>
              <a:t>area</a:t>
            </a:r>
            <a:endParaRPr lang="en-GB" dirty="0"/>
          </a:p>
          <a:p>
            <a:pPr lvl="0"/>
            <a:r>
              <a:rPr lang="en-US" dirty="0"/>
              <a:t>philosophical or ideological issues relating to the </a:t>
            </a:r>
            <a:r>
              <a:rPr lang="en-US" dirty="0" smtClean="0"/>
              <a:t>topic</a:t>
            </a:r>
            <a:endParaRPr lang="en-GB" dirty="0"/>
          </a:p>
          <a:p>
            <a:pPr lvl="0"/>
            <a:r>
              <a:rPr lang="en-US" dirty="0"/>
              <a:t>trends in terms of prevalence, if </a:t>
            </a:r>
            <a:r>
              <a:rPr lang="en-US" dirty="0" smtClean="0"/>
              <a:t>appropriate</a:t>
            </a:r>
            <a:endParaRPr lang="en-GB" dirty="0"/>
          </a:p>
          <a:p>
            <a:pPr lvl="0"/>
            <a:r>
              <a:rPr lang="en-US" dirty="0"/>
              <a:t>major theories, if </a:t>
            </a:r>
            <a:r>
              <a:rPr lang="en-US" dirty="0" smtClean="0"/>
              <a:t>any</a:t>
            </a:r>
            <a:endParaRPr lang="en-GB" dirty="0"/>
          </a:p>
          <a:p>
            <a:pPr lvl="0"/>
            <a:r>
              <a:rPr lang="en-US" dirty="0"/>
              <a:t>the main issues, problems and advances in the subject area under </a:t>
            </a:r>
            <a:r>
              <a:rPr lang="en-US" dirty="0" smtClean="0"/>
              <a:t>study</a:t>
            </a:r>
            <a:endParaRPr lang="en-GB" dirty="0"/>
          </a:p>
          <a:p>
            <a:pPr lvl="0"/>
            <a:r>
              <a:rPr lang="en-US" dirty="0"/>
              <a:t>important theoretical and practical issues relating to the central problem under </a:t>
            </a:r>
            <a:r>
              <a:rPr lang="en-US" dirty="0" smtClean="0"/>
              <a:t>study</a:t>
            </a:r>
            <a:endParaRPr lang="en-GB" dirty="0"/>
          </a:p>
          <a:p>
            <a:pPr lvl="0"/>
            <a:r>
              <a:rPr lang="en-US" dirty="0"/>
              <a:t>the main findings relating to the core issue(s</a:t>
            </a:r>
            <a:r>
              <a:rPr lang="en-US" dirty="0" smtClean="0"/>
              <a:t>)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843808" y="6093296"/>
            <a:ext cx="370790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31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908720"/>
            <a:ext cx="6768752" cy="1008112"/>
          </a:xfrm>
        </p:spPr>
        <p:txBody>
          <a:bodyPr/>
          <a:lstStyle/>
          <a:p>
            <a:r>
              <a:rPr lang="en-GB" dirty="0" smtClean="0"/>
              <a:t>The problem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916832"/>
            <a:ext cx="7344816" cy="4093915"/>
          </a:xfrm>
        </p:spPr>
        <p:txBody>
          <a:bodyPr>
            <a:noAutofit/>
          </a:bodyPr>
          <a:lstStyle/>
          <a:p>
            <a:pPr lvl="0"/>
            <a:r>
              <a:rPr lang="en-US" sz="2200" dirty="0"/>
              <a:t>I</a:t>
            </a:r>
            <a:r>
              <a:rPr lang="en-US" sz="2200" dirty="0" smtClean="0"/>
              <a:t>dentifying </a:t>
            </a:r>
            <a:r>
              <a:rPr lang="en-US" sz="2200" dirty="0"/>
              <a:t>the issues that are the basis of </a:t>
            </a:r>
            <a:r>
              <a:rPr lang="en-US" sz="2200" dirty="0" smtClean="0"/>
              <a:t>the study</a:t>
            </a:r>
            <a:endParaRPr lang="en-GB" sz="2200" dirty="0"/>
          </a:p>
          <a:p>
            <a:pPr lvl="0"/>
            <a:r>
              <a:rPr lang="en-US" sz="2200" dirty="0" smtClean="0"/>
              <a:t>Specifying </a:t>
            </a:r>
            <a:r>
              <a:rPr lang="en-US" sz="2200" dirty="0"/>
              <a:t>the various aspects/perspectives on these </a:t>
            </a:r>
            <a:r>
              <a:rPr lang="en-US" sz="2200" dirty="0" smtClean="0"/>
              <a:t>issues</a:t>
            </a:r>
            <a:endParaRPr lang="en-GB" sz="2200" dirty="0"/>
          </a:p>
          <a:p>
            <a:pPr lvl="0"/>
            <a:r>
              <a:rPr lang="en-US" sz="2200" dirty="0" smtClean="0"/>
              <a:t>Identifying </a:t>
            </a:r>
            <a:r>
              <a:rPr lang="en-US" sz="2200" dirty="0"/>
              <a:t>the main gaps in the existing body of </a:t>
            </a:r>
            <a:r>
              <a:rPr lang="en-US" sz="2200" dirty="0" smtClean="0"/>
              <a:t>knowledge</a:t>
            </a:r>
            <a:endParaRPr lang="en-GB" sz="2200" dirty="0"/>
          </a:p>
          <a:p>
            <a:pPr lvl="0"/>
            <a:r>
              <a:rPr lang="en-US" sz="2200" dirty="0" smtClean="0"/>
              <a:t>Raising </a:t>
            </a:r>
            <a:r>
              <a:rPr lang="en-US" sz="2200" dirty="0"/>
              <a:t>some of the main research questions that </a:t>
            </a:r>
            <a:r>
              <a:rPr lang="en-US" sz="2200" dirty="0" smtClean="0"/>
              <a:t>will be answered </a:t>
            </a:r>
            <a:r>
              <a:rPr lang="en-US" sz="2200" dirty="0"/>
              <a:t>through </a:t>
            </a:r>
            <a:r>
              <a:rPr lang="en-US" sz="2200" dirty="0" smtClean="0"/>
              <a:t>the study</a:t>
            </a:r>
            <a:endParaRPr lang="en-GB" sz="2200" dirty="0"/>
          </a:p>
          <a:p>
            <a:pPr lvl="0"/>
            <a:r>
              <a:rPr lang="en-US" sz="2200" dirty="0" smtClean="0"/>
              <a:t>Identifying </a:t>
            </a:r>
            <a:r>
              <a:rPr lang="en-US" sz="2200" dirty="0"/>
              <a:t>what the literature says concerning </a:t>
            </a:r>
            <a:r>
              <a:rPr lang="en-US" sz="2200" dirty="0" smtClean="0"/>
              <a:t>the research </a:t>
            </a:r>
            <a:r>
              <a:rPr lang="en-US" sz="2200" dirty="0"/>
              <a:t>questions, specifying the differences of opinion, if any, in the literature regarding these </a:t>
            </a:r>
            <a:r>
              <a:rPr lang="en-US" sz="2200" dirty="0" smtClean="0"/>
              <a:t>questions</a:t>
            </a:r>
            <a:endParaRPr lang="en-GB" sz="2200" dirty="0"/>
          </a:p>
          <a:p>
            <a:pPr lvl="0"/>
            <a:r>
              <a:rPr lang="en-US" sz="2200" dirty="0"/>
              <a:t>develop a rationale for </a:t>
            </a:r>
            <a:r>
              <a:rPr lang="en-US" sz="2200" dirty="0" smtClean="0"/>
              <a:t>the study </a:t>
            </a:r>
            <a:r>
              <a:rPr lang="en-US" sz="2200" dirty="0"/>
              <a:t>with particular reference to how </a:t>
            </a:r>
            <a:r>
              <a:rPr lang="en-US" sz="2200" dirty="0" smtClean="0"/>
              <a:t>the study </a:t>
            </a:r>
            <a:r>
              <a:rPr lang="en-US" sz="2200" dirty="0"/>
              <a:t>will fill the identified gaps in the existing body of </a:t>
            </a:r>
            <a:r>
              <a:rPr lang="en-US" sz="2200" dirty="0" smtClean="0"/>
              <a:t>knowledge</a:t>
            </a:r>
            <a:endParaRPr lang="en-GB" sz="2200" dirty="0"/>
          </a:p>
        </p:txBody>
      </p:sp>
      <p:sp>
        <p:nvSpPr>
          <p:cNvPr id="5" name="Rectangle 4"/>
          <p:cNvSpPr/>
          <p:nvPr/>
        </p:nvSpPr>
        <p:spPr>
          <a:xfrm>
            <a:off x="2843808" y="6093296"/>
            <a:ext cx="370790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8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6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ranj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665</Words>
  <Application>Microsoft Office PowerPoint</Application>
  <PresentationFormat>On-screen Show (4:3)</PresentationFormat>
  <Paragraphs>82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10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7_Custom Design</vt:lpstr>
      <vt:lpstr>6_Custom Design</vt:lpstr>
      <vt:lpstr>5_Custom Design</vt:lpstr>
      <vt:lpstr>3_Custom Design</vt:lpstr>
      <vt:lpstr>2_Custom Design</vt:lpstr>
      <vt:lpstr>1_Custom Design</vt:lpstr>
      <vt:lpstr>Custom Design</vt:lpstr>
      <vt:lpstr>4_Custom Design</vt:lpstr>
      <vt:lpstr>ranjit</vt:lpstr>
      <vt:lpstr>8_Custom Design</vt:lpstr>
      <vt:lpstr>Chapter 13 - Writing a Research Proposal</vt:lpstr>
      <vt:lpstr>Topics covered</vt:lpstr>
      <vt:lpstr>Purpose of a research proposal</vt:lpstr>
      <vt:lpstr>Proposals in quantitative and qualitative or mixed methods research</vt:lpstr>
      <vt:lpstr>Information about the study</vt:lpstr>
      <vt:lpstr>Content of a research proposal</vt:lpstr>
      <vt:lpstr>Content of a research proposal continued</vt:lpstr>
      <vt:lpstr>Introduction</vt:lpstr>
      <vt:lpstr>The problem</vt:lpstr>
      <vt:lpstr>Objective of the study</vt:lpstr>
      <vt:lpstr>Study design</vt:lpstr>
      <vt:lpstr>Additional sections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Lupton, Robin</dc:creator>
  <cp:lastModifiedBy>Smita, Suchi</cp:lastModifiedBy>
  <cp:revision>32</cp:revision>
  <dcterms:created xsi:type="dcterms:W3CDTF">2013-11-06T15:26:07Z</dcterms:created>
  <dcterms:modified xsi:type="dcterms:W3CDTF">2015-12-18T06:42:41Z</dcterms:modified>
</cp:coreProperties>
</file>