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60" r:id="rId6"/>
    <p:sldId id="275" r:id="rId7"/>
    <p:sldId id="277" r:id="rId8"/>
    <p:sldId id="261" r:id="rId9"/>
    <p:sldId id="262" r:id="rId10"/>
    <p:sldId id="264" r:id="rId11"/>
    <p:sldId id="274" r:id="rId12"/>
    <p:sldId id="265" r:id="rId13"/>
    <p:sldId id="267" r:id="rId14"/>
    <p:sldId id="268" r:id="rId15"/>
    <p:sldId id="270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77" d="100"/>
          <a:sy n="77" d="100"/>
        </p:scale>
        <p:origin x="-94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00600"/>
            <a:ext cx="7772400" cy="1470025"/>
          </a:xfrm>
        </p:spPr>
        <p:txBody>
          <a:bodyPr/>
          <a:lstStyle/>
          <a:p>
            <a:pPr algn="l"/>
            <a:r>
              <a:rPr lang="en-GB" dirty="0" smtClean="0"/>
              <a:t>Chapter 9 - Selecting Methods of Data Collection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Choose between interview schedule and questionnaire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32003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Consider the following:</a:t>
            </a:r>
          </a:p>
          <a:p>
            <a:r>
              <a:rPr lang="en-GB" dirty="0" smtClean="0"/>
              <a:t>The nature of the investigation</a:t>
            </a:r>
          </a:p>
          <a:p>
            <a:r>
              <a:rPr lang="en-GB" dirty="0" smtClean="0"/>
              <a:t>The geographical distribution of the study population</a:t>
            </a:r>
          </a:p>
          <a:p>
            <a:r>
              <a:rPr lang="en-GB" dirty="0" smtClean="0"/>
              <a:t>The type of study population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6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6781800" cy="1143000"/>
          </a:xfrm>
        </p:spPr>
        <p:txBody>
          <a:bodyPr>
            <a:noAutofit/>
          </a:bodyPr>
          <a:lstStyle/>
          <a:p>
            <a:r>
              <a:rPr lang="en-GB" sz="3600" dirty="0"/>
              <a:t>Strengths and weaknesses of questionnaires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3438"/>
            <a:ext cx="1524000" cy="639762"/>
          </a:xfrm>
        </p:spPr>
        <p:txBody>
          <a:bodyPr/>
          <a:lstStyle/>
          <a:p>
            <a:r>
              <a:rPr lang="en-GB" dirty="0" smtClean="0"/>
              <a:t>Strengths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505200" cy="3535362"/>
          </a:xfrm>
        </p:spPr>
        <p:txBody>
          <a:bodyPr/>
          <a:lstStyle/>
          <a:p>
            <a:r>
              <a:rPr lang="en-GB" sz="2200" dirty="0" smtClean="0"/>
              <a:t>Convenience:</a:t>
            </a:r>
            <a:endParaRPr lang="en-GB" sz="2200" dirty="0"/>
          </a:p>
          <a:p>
            <a:pPr lvl="1"/>
            <a:r>
              <a:rPr lang="en-GB" sz="1800" dirty="0"/>
              <a:t>Saves time</a:t>
            </a:r>
          </a:p>
          <a:p>
            <a:r>
              <a:rPr lang="en-GB" sz="2200" dirty="0"/>
              <a:t>Inexpensive:</a:t>
            </a:r>
          </a:p>
          <a:p>
            <a:pPr lvl="1"/>
            <a:r>
              <a:rPr lang="en-GB" sz="1800" dirty="0"/>
              <a:t>Saves human and financial resources</a:t>
            </a:r>
          </a:p>
          <a:p>
            <a:r>
              <a:rPr lang="en-GB" sz="2200" dirty="0"/>
              <a:t>Offer greater anonymity</a:t>
            </a:r>
          </a:p>
          <a:p>
            <a:pPr lvl="1"/>
            <a:r>
              <a:rPr lang="en-GB" sz="1800" dirty="0"/>
              <a:t>No face-to-face action</a:t>
            </a:r>
          </a:p>
          <a:p>
            <a:pPr lvl="1"/>
            <a:r>
              <a:rPr lang="en-GB" sz="1800" dirty="0"/>
              <a:t>Likelihood to obtain more accurate information on sensitive questions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2027238"/>
            <a:ext cx="2060575" cy="639762"/>
          </a:xfrm>
        </p:spPr>
        <p:txBody>
          <a:bodyPr/>
          <a:lstStyle/>
          <a:p>
            <a:r>
              <a:rPr lang="en-GB" dirty="0" smtClean="0"/>
              <a:t>Weaknesses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19400"/>
            <a:ext cx="3736975" cy="2895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Limited application</a:t>
            </a:r>
          </a:p>
          <a:p>
            <a:r>
              <a:rPr lang="en-GB" dirty="0"/>
              <a:t>Low response rate</a:t>
            </a:r>
          </a:p>
          <a:p>
            <a:r>
              <a:rPr lang="en-GB" dirty="0"/>
              <a:t>Self-selecting bias</a:t>
            </a:r>
          </a:p>
          <a:p>
            <a:r>
              <a:rPr lang="en-GB" dirty="0"/>
              <a:t>Lack of opportunity to clarify issues</a:t>
            </a:r>
          </a:p>
          <a:p>
            <a:r>
              <a:rPr lang="en-GB" dirty="0"/>
              <a:t>No opportunity for spontaneous responses</a:t>
            </a:r>
          </a:p>
          <a:p>
            <a:r>
              <a:rPr lang="en-GB" dirty="0"/>
              <a:t>Responses may be influenced by the response to other questions</a:t>
            </a:r>
          </a:p>
          <a:p>
            <a:r>
              <a:rPr lang="en-GB" dirty="0"/>
              <a:t>Others can influence the answers</a:t>
            </a:r>
          </a:p>
          <a:p>
            <a:r>
              <a:rPr lang="en-GB" dirty="0"/>
              <a:t>Responses cannot be supplemented with other </a:t>
            </a: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8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Advantages and disadvantages of interviews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79638"/>
            <a:ext cx="1828800" cy="639762"/>
          </a:xfrm>
        </p:spPr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5600"/>
            <a:ext cx="3202317" cy="3230562"/>
          </a:xfrm>
        </p:spPr>
        <p:txBody>
          <a:bodyPr/>
          <a:lstStyle/>
          <a:p>
            <a:r>
              <a:rPr lang="en-GB" sz="1800" dirty="0" smtClean="0"/>
              <a:t>More appropriate for complex situations</a:t>
            </a:r>
          </a:p>
          <a:p>
            <a:r>
              <a:rPr lang="en-GB" sz="1800" dirty="0" smtClean="0"/>
              <a:t>Useful for collecting in-depth information</a:t>
            </a:r>
          </a:p>
          <a:p>
            <a:r>
              <a:rPr lang="en-GB" sz="1800" dirty="0" smtClean="0"/>
              <a:t>Information can be supplemented</a:t>
            </a:r>
          </a:p>
          <a:p>
            <a:r>
              <a:rPr lang="en-GB" sz="1800" dirty="0" smtClean="0"/>
              <a:t>Questions can be explained</a:t>
            </a:r>
          </a:p>
          <a:p>
            <a:r>
              <a:rPr lang="en-GB" sz="1800" dirty="0" smtClean="0"/>
              <a:t>Has a wider application</a:t>
            </a:r>
            <a:endParaRPr lang="en-GB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209800"/>
            <a:ext cx="2286000" cy="639762"/>
          </a:xfrm>
        </p:spPr>
        <p:txBody>
          <a:bodyPr/>
          <a:lstStyle/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600"/>
            <a:ext cx="3203575" cy="3230562"/>
          </a:xfrm>
        </p:spPr>
        <p:txBody>
          <a:bodyPr/>
          <a:lstStyle/>
          <a:p>
            <a:r>
              <a:rPr lang="en-GB" sz="2200" dirty="0" smtClean="0"/>
              <a:t>Time consuming and expensive</a:t>
            </a:r>
          </a:p>
          <a:p>
            <a:r>
              <a:rPr lang="en-GB" sz="2200" dirty="0" smtClean="0"/>
              <a:t>Quality of data depends on</a:t>
            </a:r>
          </a:p>
          <a:p>
            <a:pPr lvl="1"/>
            <a:r>
              <a:rPr lang="en-GB" sz="1800" dirty="0"/>
              <a:t>Q</a:t>
            </a:r>
            <a:r>
              <a:rPr lang="en-GB" sz="1800" dirty="0" smtClean="0"/>
              <a:t>uality of interaction</a:t>
            </a:r>
          </a:p>
          <a:p>
            <a:pPr lvl="1"/>
            <a:r>
              <a:rPr lang="en-GB" sz="1800" dirty="0" smtClean="0"/>
              <a:t>Quality of interviewer</a:t>
            </a:r>
          </a:p>
          <a:p>
            <a:pPr lvl="1"/>
            <a:r>
              <a:rPr lang="en-GB" sz="1800" dirty="0" smtClean="0"/>
              <a:t>Could vary when multiple researchers are involved</a:t>
            </a:r>
          </a:p>
          <a:p>
            <a:r>
              <a:rPr lang="en-GB" sz="1800" dirty="0" smtClean="0"/>
              <a:t>Possibility of researcher bias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b="0" dirty="0" smtClean="0"/>
              <a:t>authored by Stephanie Fleischer © SAGE publications Ltd 2014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2803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705600" cy="1143000"/>
          </a:xfrm>
        </p:spPr>
        <p:txBody>
          <a:bodyPr/>
          <a:lstStyle/>
          <a:p>
            <a:r>
              <a:rPr lang="en-GB" dirty="0" smtClean="0"/>
              <a:t>Types of 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2" y="2179638"/>
            <a:ext cx="4040188" cy="639762"/>
          </a:xfrm>
        </p:spPr>
        <p:txBody>
          <a:bodyPr/>
          <a:lstStyle/>
          <a:p>
            <a:r>
              <a:rPr lang="en-GB" dirty="0" smtClean="0"/>
              <a:t>Open-ended 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1637"/>
            <a:ext cx="3354657" cy="3306763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Advantages: </a:t>
            </a:r>
          </a:p>
          <a:p>
            <a:pPr lvl="1"/>
            <a:r>
              <a:rPr lang="en-GB" sz="2200" dirty="0" smtClean="0"/>
              <a:t>Provide in-depth information</a:t>
            </a:r>
          </a:p>
          <a:p>
            <a:pPr lvl="1"/>
            <a:r>
              <a:rPr lang="en-GB" sz="2200" dirty="0" smtClean="0"/>
              <a:t>Greater variety of information</a:t>
            </a:r>
          </a:p>
          <a:p>
            <a:pPr lvl="1"/>
            <a:r>
              <a:rPr lang="en-GB" sz="2200" dirty="0" smtClean="0"/>
              <a:t>No investigator bias</a:t>
            </a:r>
          </a:p>
          <a:p>
            <a:pPr lvl="1"/>
            <a:endParaRPr lang="en-GB" dirty="0"/>
          </a:p>
          <a:p>
            <a:r>
              <a:rPr lang="en-GB" sz="2600" dirty="0"/>
              <a:t>Disadvantages</a:t>
            </a:r>
          </a:p>
          <a:p>
            <a:pPr lvl="1"/>
            <a:r>
              <a:rPr lang="en-GB" sz="2200" dirty="0" smtClean="0"/>
              <a:t>Analysis is more difficult if answers need to be classified</a:t>
            </a:r>
          </a:p>
          <a:p>
            <a:pPr lvl="1"/>
            <a:r>
              <a:rPr lang="en-GB" sz="2200" dirty="0" smtClean="0"/>
              <a:t>Loss of information if respondents cannot express themselves</a:t>
            </a:r>
          </a:p>
          <a:p>
            <a:pPr lvl="1"/>
            <a:r>
              <a:rPr lang="en-GB" sz="2200" dirty="0" smtClean="0"/>
              <a:t>Possible interviewer bias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9638"/>
            <a:ext cx="4041775" cy="639762"/>
          </a:xfrm>
        </p:spPr>
        <p:txBody>
          <a:bodyPr/>
          <a:lstStyle/>
          <a:p>
            <a:r>
              <a:rPr lang="en-GB" dirty="0" smtClean="0"/>
              <a:t>Closed questions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41637"/>
            <a:ext cx="3355975" cy="33067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Easy to answer </a:t>
            </a:r>
          </a:p>
          <a:p>
            <a:pPr lvl="1"/>
            <a:r>
              <a:rPr lang="en-GB" dirty="0" smtClean="0"/>
              <a:t>Easy to analyse due to ready-made categories</a:t>
            </a:r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Information lacks depths and variety</a:t>
            </a:r>
          </a:p>
          <a:p>
            <a:pPr lvl="1"/>
            <a:r>
              <a:rPr lang="en-GB" dirty="0" smtClean="0"/>
              <a:t>Greater possibility of investigator bias</a:t>
            </a:r>
          </a:p>
          <a:p>
            <a:pPr lvl="1"/>
            <a:r>
              <a:rPr lang="en-GB" dirty="0" smtClean="0"/>
              <a:t>Answers are selected from a list and may not reflect respondents opinion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b="0" dirty="0" smtClean="0"/>
              <a:t>authored by Stephanie Fleischer © SAGE publications Ltd 2014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2429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6934200" cy="914400"/>
          </a:xfrm>
        </p:spPr>
        <p:txBody>
          <a:bodyPr/>
          <a:lstStyle/>
          <a:p>
            <a:r>
              <a:rPr lang="en-GB" sz="4000" dirty="0" smtClean="0"/>
              <a:t>Formulating effective questions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3124199"/>
          </a:xfrm>
        </p:spPr>
        <p:txBody>
          <a:bodyPr/>
          <a:lstStyle/>
          <a:p>
            <a:r>
              <a:rPr lang="en-GB" dirty="0" smtClean="0"/>
              <a:t>Use easy and every day language</a:t>
            </a:r>
          </a:p>
          <a:p>
            <a:r>
              <a:rPr lang="en-GB" dirty="0" smtClean="0"/>
              <a:t>Avoid ambiguous questions</a:t>
            </a:r>
          </a:p>
          <a:p>
            <a:r>
              <a:rPr lang="en-GB" dirty="0" smtClean="0"/>
              <a:t>Avoid double-barrelled questions</a:t>
            </a:r>
          </a:p>
          <a:p>
            <a:r>
              <a:rPr lang="en-GB" dirty="0" smtClean="0"/>
              <a:t>Avoid leading questions</a:t>
            </a:r>
          </a:p>
          <a:p>
            <a:r>
              <a:rPr lang="en-GB" dirty="0" smtClean="0"/>
              <a:t>Avoid questions based on assumptions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5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69342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Constructing a research instrument in quantitative research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239000" cy="3200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Personal and sensitive questions</a:t>
            </a:r>
          </a:p>
          <a:p>
            <a:r>
              <a:rPr lang="en-GB" sz="2400" dirty="0" smtClean="0"/>
              <a:t>The order of the questions</a:t>
            </a:r>
          </a:p>
          <a:p>
            <a:r>
              <a:rPr lang="en-GB" sz="2400" dirty="0" smtClean="0"/>
              <a:t>Pre-testing a research instrument</a:t>
            </a:r>
          </a:p>
          <a:p>
            <a:r>
              <a:rPr lang="en-GB" sz="2400" dirty="0" smtClean="0"/>
              <a:t>Pre-requisites for data collection:</a:t>
            </a:r>
          </a:p>
          <a:p>
            <a:pPr lvl="1"/>
            <a:r>
              <a:rPr lang="en-GB" sz="2400" dirty="0" smtClean="0"/>
              <a:t>Motivation to share required information</a:t>
            </a:r>
          </a:p>
          <a:p>
            <a:pPr lvl="1"/>
            <a:r>
              <a:rPr lang="en-GB" sz="2400" dirty="0" smtClean="0"/>
              <a:t>Clear understanding of the questions</a:t>
            </a:r>
          </a:p>
          <a:p>
            <a:pPr lvl="1"/>
            <a:r>
              <a:rPr lang="en-GB" sz="2400" dirty="0" smtClean="0"/>
              <a:t>Possession of the required information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8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Methods of data collection in qualitative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391400" cy="3657600"/>
          </a:xfrm>
        </p:spPr>
        <p:txBody>
          <a:bodyPr/>
          <a:lstStyle/>
          <a:p>
            <a:r>
              <a:rPr lang="en-GB" dirty="0" smtClean="0"/>
              <a:t>Unstructured interviews</a:t>
            </a:r>
          </a:p>
          <a:p>
            <a:r>
              <a:rPr lang="en-GB" dirty="0" smtClean="0"/>
              <a:t>In-depth interviews</a:t>
            </a:r>
          </a:p>
          <a:p>
            <a:r>
              <a:rPr lang="en-GB" dirty="0" smtClean="0"/>
              <a:t>Focus group interviews</a:t>
            </a:r>
          </a:p>
          <a:p>
            <a:r>
              <a:rPr lang="en-GB" dirty="0" smtClean="0"/>
              <a:t>Narratives</a:t>
            </a:r>
          </a:p>
          <a:p>
            <a:r>
              <a:rPr lang="en-GB" dirty="0" smtClean="0"/>
              <a:t>Oral histories</a:t>
            </a:r>
          </a:p>
          <a:p>
            <a:r>
              <a:rPr lang="en-GB" dirty="0" smtClean="0"/>
              <a:t>Observation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Collecting data using secondary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086600" cy="38862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Government or corporate websites</a:t>
            </a:r>
          </a:p>
          <a:p>
            <a:r>
              <a:rPr lang="en-GB" dirty="0" smtClean="0"/>
              <a:t>Earlier research</a:t>
            </a:r>
          </a:p>
          <a:p>
            <a:r>
              <a:rPr lang="en-GB" dirty="0" smtClean="0"/>
              <a:t>Personal records</a:t>
            </a:r>
          </a:p>
          <a:p>
            <a:r>
              <a:rPr lang="en-GB" dirty="0" smtClean="0"/>
              <a:t>Mass media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Possible problems of secondary data:</a:t>
            </a:r>
          </a:p>
          <a:p>
            <a:r>
              <a:rPr lang="en-GB" dirty="0" smtClean="0"/>
              <a:t>Validity and reliability</a:t>
            </a:r>
          </a:p>
          <a:p>
            <a:r>
              <a:rPr lang="en-GB" dirty="0" smtClean="0"/>
              <a:t>Personal bias</a:t>
            </a:r>
          </a:p>
          <a:p>
            <a:r>
              <a:rPr lang="en-GB" dirty="0" smtClean="0"/>
              <a:t>Availability</a:t>
            </a:r>
          </a:p>
          <a:p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3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6781800" cy="9144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696200" cy="4114800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 smtClean="0"/>
              <a:t>Differences in methods of </a:t>
            </a:r>
            <a:r>
              <a:rPr lang="en-GB" sz="3600" dirty="0"/>
              <a:t>collecting </a:t>
            </a:r>
            <a:r>
              <a:rPr lang="en-GB" sz="3600" dirty="0" smtClean="0"/>
              <a:t>data</a:t>
            </a:r>
          </a:p>
          <a:p>
            <a:r>
              <a:rPr lang="en-GB" sz="3600" dirty="0" smtClean="0"/>
              <a:t>Major sources of information gathering</a:t>
            </a:r>
          </a:p>
          <a:p>
            <a:r>
              <a:rPr lang="en-GB" sz="3600" dirty="0" smtClean="0"/>
              <a:t>Collecting data using primary sources</a:t>
            </a:r>
          </a:p>
          <a:p>
            <a:pPr lvl="1"/>
            <a:r>
              <a:rPr lang="en-GB" sz="3400" dirty="0" smtClean="0"/>
              <a:t>Observation</a:t>
            </a:r>
          </a:p>
          <a:p>
            <a:pPr lvl="1"/>
            <a:r>
              <a:rPr lang="en-GB" sz="3400" dirty="0" smtClean="0"/>
              <a:t>The interview</a:t>
            </a:r>
          </a:p>
          <a:p>
            <a:pPr lvl="1"/>
            <a:r>
              <a:rPr lang="en-GB" sz="3400" dirty="0" smtClean="0"/>
              <a:t>The questionnaire</a:t>
            </a:r>
          </a:p>
          <a:p>
            <a:pPr lvl="1"/>
            <a:r>
              <a:rPr lang="en-GB" sz="3400" dirty="0" smtClean="0"/>
              <a:t>Advantages and disadvantages</a:t>
            </a:r>
          </a:p>
          <a:p>
            <a:pPr lvl="1"/>
            <a:r>
              <a:rPr lang="en-GB" sz="3400" dirty="0" smtClean="0"/>
              <a:t>Types of questions</a:t>
            </a:r>
          </a:p>
          <a:p>
            <a:pPr lvl="1"/>
            <a:r>
              <a:rPr lang="en-GB" sz="3400" dirty="0" smtClean="0"/>
              <a:t>Formulating effective questions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600" dirty="0"/>
              <a:t>Constructing a research instrument in quantitative research</a:t>
            </a:r>
          </a:p>
          <a:p>
            <a:r>
              <a:rPr lang="en-GB" sz="3600" dirty="0" smtClean="0"/>
              <a:t>Methods of data collection in qualitative research</a:t>
            </a:r>
          </a:p>
          <a:p>
            <a:r>
              <a:rPr lang="en-GB" sz="3600" dirty="0" smtClean="0"/>
              <a:t>Collecting data using secondary sources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43000"/>
            <a:ext cx="7162800" cy="1295400"/>
          </a:xfrm>
        </p:spPr>
        <p:txBody>
          <a:bodyPr>
            <a:noAutofit/>
          </a:bodyPr>
          <a:lstStyle/>
          <a:p>
            <a:r>
              <a:rPr lang="en-GB" sz="3000" dirty="0"/>
              <a:t>Differences in methods of collecting data in quantitative, qualitative and mixed methods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3152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smtClean="0"/>
              <a:t>Quantitative, qualitative or mixed methods classification depends on the answers to the following questions:</a:t>
            </a:r>
          </a:p>
          <a:p>
            <a:pPr lvl="0"/>
            <a:r>
              <a:rPr lang="en-US" sz="2200" dirty="0"/>
              <a:t>What philosophical </a:t>
            </a:r>
            <a:r>
              <a:rPr lang="en-US" sz="2200" dirty="0" smtClean="0"/>
              <a:t>approach </a:t>
            </a:r>
            <a:r>
              <a:rPr lang="en-US" sz="2200" dirty="0"/>
              <a:t>is underpinning </a:t>
            </a:r>
            <a:r>
              <a:rPr lang="en-US" sz="2200" dirty="0" smtClean="0"/>
              <a:t>the research approach?</a:t>
            </a:r>
            <a:endParaRPr lang="en-GB" sz="2200" dirty="0"/>
          </a:p>
          <a:p>
            <a:pPr lvl="0"/>
            <a:r>
              <a:rPr lang="en-US" sz="2200" dirty="0"/>
              <a:t>How was the information collected? Was </a:t>
            </a:r>
            <a:r>
              <a:rPr lang="en-US" sz="2200" dirty="0" smtClean="0"/>
              <a:t>the format structured </a:t>
            </a:r>
            <a:r>
              <a:rPr lang="en-US" sz="2200" dirty="0"/>
              <a:t>or unstructured/flexible </a:t>
            </a:r>
            <a:r>
              <a:rPr lang="en-US" sz="2200" dirty="0" smtClean="0"/>
              <a:t>or </a:t>
            </a:r>
            <a:r>
              <a:rPr lang="en-US" sz="2200" dirty="0"/>
              <a:t>a combination of the both?</a:t>
            </a:r>
            <a:endParaRPr lang="en-GB" sz="2200" dirty="0"/>
          </a:p>
          <a:p>
            <a:pPr lvl="0"/>
            <a:r>
              <a:rPr lang="en-US" sz="2200" dirty="0"/>
              <a:t>Were the questions or issues discussed during data collection predetermined or developed during data collection</a:t>
            </a:r>
            <a:r>
              <a:rPr lang="en-US" sz="2200" dirty="0" smtClean="0"/>
              <a:t>?</a:t>
            </a:r>
            <a:endParaRPr lang="en-GB" sz="2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6934200" cy="1295400"/>
          </a:xfrm>
        </p:spPr>
        <p:txBody>
          <a:bodyPr>
            <a:noAutofit/>
          </a:bodyPr>
          <a:lstStyle/>
          <a:p>
            <a:r>
              <a:rPr lang="en-GB" sz="3000" dirty="0"/>
              <a:t>Differences in methods of collecting data in quantitative, qualitative and mixed methods </a:t>
            </a:r>
            <a:r>
              <a:rPr lang="en-GB" sz="3000" dirty="0" smtClean="0"/>
              <a:t>research continued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37337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How was the information gathered recorded? Was it in a descriptive, narrative, categorical, quantitative form or on a scale?</a:t>
            </a:r>
            <a:endParaRPr lang="en-GB" sz="2400" dirty="0"/>
          </a:p>
          <a:p>
            <a:pPr lvl="0"/>
            <a:r>
              <a:rPr lang="en-US" sz="2400" dirty="0"/>
              <a:t>How was the information </a:t>
            </a:r>
            <a:r>
              <a:rPr lang="en-US" sz="2400" dirty="0" err="1"/>
              <a:t>analysed</a:t>
            </a:r>
            <a:r>
              <a:rPr lang="en-US" sz="2400" dirty="0"/>
              <a:t>? Was it a descriptive, categorical or numerical analysis?</a:t>
            </a:r>
            <a:endParaRPr lang="en-GB" sz="2400" dirty="0"/>
          </a:p>
          <a:p>
            <a:pPr lvl="0"/>
            <a:r>
              <a:rPr lang="en-US" sz="2400" dirty="0"/>
              <a:t>How will the findings be communicated? In a descriptive or analytical manner?</a:t>
            </a:r>
            <a:endParaRPr lang="en-GB" sz="2400" dirty="0"/>
          </a:p>
          <a:p>
            <a:pPr lvl="0"/>
            <a:r>
              <a:rPr lang="en-US" sz="2400" dirty="0"/>
              <a:t>How many different methods were used in undertaking the study?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5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0"/>
            <a:ext cx="6934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Insert Figure 9.1 Methods of data collection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88948"/>
            <a:ext cx="5334000" cy="413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29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Major sources of information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229600" cy="2819400"/>
          </a:xfrm>
        </p:spPr>
        <p:txBody>
          <a:bodyPr/>
          <a:lstStyle/>
          <a:p>
            <a:r>
              <a:rPr lang="en-GB" sz="3000" b="1" dirty="0" smtClean="0"/>
              <a:t>Primary data: </a:t>
            </a:r>
            <a:r>
              <a:rPr lang="en-GB" sz="3000" dirty="0" smtClean="0"/>
              <a:t>The researcher undertakes the data collection</a:t>
            </a:r>
          </a:p>
          <a:p>
            <a:endParaRPr lang="en-GB" sz="3000" dirty="0" smtClean="0"/>
          </a:p>
          <a:p>
            <a:r>
              <a:rPr lang="en-GB" sz="3000" b="1" dirty="0" smtClean="0"/>
              <a:t>Secondary data: </a:t>
            </a:r>
            <a:r>
              <a:rPr lang="en-GB" sz="3000" dirty="0" smtClean="0"/>
              <a:t>The data is already available and can be reanalysed</a:t>
            </a:r>
            <a:endParaRPr lang="en-GB" sz="3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7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6781800" cy="838200"/>
          </a:xfrm>
        </p:spPr>
        <p:txBody>
          <a:bodyPr>
            <a:normAutofit/>
          </a:bodyPr>
          <a:lstStyle/>
          <a:p>
            <a:r>
              <a:rPr lang="en-GB" dirty="0" smtClean="0"/>
              <a:t>Observation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315200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Watching and listening to interactions</a:t>
            </a:r>
          </a:p>
          <a:p>
            <a:pPr lvl="1"/>
            <a:r>
              <a:rPr lang="en-GB" dirty="0" smtClean="0"/>
              <a:t>Participant observation</a:t>
            </a:r>
          </a:p>
          <a:p>
            <a:pPr lvl="1"/>
            <a:r>
              <a:rPr lang="en-GB" dirty="0" smtClean="0"/>
              <a:t>Non-participant observation</a:t>
            </a:r>
          </a:p>
          <a:p>
            <a:pPr lvl="1"/>
            <a:r>
              <a:rPr lang="en-GB" dirty="0" smtClean="0"/>
              <a:t>Natural</a:t>
            </a:r>
          </a:p>
          <a:p>
            <a:pPr lvl="1"/>
            <a:r>
              <a:rPr lang="en-GB" dirty="0" smtClean="0"/>
              <a:t>Controlled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Recording of observations: </a:t>
            </a:r>
          </a:p>
          <a:p>
            <a:pPr lvl="2"/>
            <a:r>
              <a:rPr lang="en-GB" dirty="0" smtClean="0"/>
              <a:t>Narrative recording</a:t>
            </a:r>
          </a:p>
          <a:p>
            <a:pPr lvl="2"/>
            <a:r>
              <a:rPr lang="en-GB" dirty="0" smtClean="0"/>
              <a:t>Categorical recording</a:t>
            </a:r>
          </a:p>
          <a:p>
            <a:pPr lvl="2"/>
            <a:r>
              <a:rPr lang="en-GB" dirty="0" smtClean="0"/>
              <a:t>Recording on electronic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Effects that could affect observations:</a:t>
            </a:r>
          </a:p>
          <a:p>
            <a:pPr lvl="2"/>
            <a:r>
              <a:rPr lang="en-GB" dirty="0" smtClean="0"/>
              <a:t>Hawthorne effect: Participants are aware of the observation and change their behaviour </a:t>
            </a:r>
          </a:p>
          <a:p>
            <a:pPr lvl="2"/>
            <a:r>
              <a:rPr lang="en-GB" dirty="0" smtClean="0"/>
              <a:t>Elevation effect: Researcher over-uses a particular scale for recording</a:t>
            </a:r>
          </a:p>
          <a:p>
            <a:pPr lvl="2"/>
            <a:r>
              <a:rPr lang="en-GB" dirty="0" smtClean="0"/>
              <a:t>Halo effect: Researcher bias towards a particular participant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2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6705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The interview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Questioning people</a:t>
            </a:r>
          </a:p>
          <a:p>
            <a:pPr lvl="1"/>
            <a:r>
              <a:rPr lang="en-GB" dirty="0" smtClean="0"/>
              <a:t>Unstructured interviews: Freedom in structure, content, wording and order of questions</a:t>
            </a:r>
          </a:p>
          <a:p>
            <a:pPr lvl="1"/>
            <a:r>
              <a:rPr lang="en-GB" dirty="0" smtClean="0"/>
              <a:t>Structured interviews: Interview schedule predetermines the questions, wording and order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6934200" cy="1143000"/>
          </a:xfrm>
        </p:spPr>
        <p:txBody>
          <a:bodyPr/>
          <a:lstStyle/>
          <a:p>
            <a:r>
              <a:rPr lang="en-GB" dirty="0" smtClean="0"/>
              <a:t>The questionnaire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924800" cy="3352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Written list of questions completed by the respondent</a:t>
            </a:r>
          </a:p>
          <a:p>
            <a:pPr lvl="1"/>
            <a:r>
              <a:rPr lang="en-GB" dirty="0"/>
              <a:t>Mail or postal questionnaire (covering letter)</a:t>
            </a:r>
          </a:p>
          <a:p>
            <a:pPr lvl="1"/>
            <a:r>
              <a:rPr lang="en-GB" dirty="0"/>
              <a:t>Collective administration</a:t>
            </a:r>
          </a:p>
          <a:p>
            <a:pPr lvl="1"/>
            <a:r>
              <a:rPr lang="en-GB" dirty="0"/>
              <a:t>Online questionnaire</a:t>
            </a:r>
          </a:p>
          <a:p>
            <a:pPr lvl="1"/>
            <a:r>
              <a:rPr lang="en-GB" dirty="0"/>
              <a:t>Administration in a public place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3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859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6_Custom Design</vt:lpstr>
      <vt:lpstr>ranjit</vt:lpstr>
      <vt:lpstr>Custom Design</vt:lpstr>
      <vt:lpstr>Chapter 9 - Selecting Methods of Data Collection</vt:lpstr>
      <vt:lpstr>Topics covered</vt:lpstr>
      <vt:lpstr>Differences in methods of collecting data in quantitative, qualitative and mixed methods research</vt:lpstr>
      <vt:lpstr>Differences in methods of collecting data in quantitative, qualitative and mixed methods research continued</vt:lpstr>
      <vt:lpstr>Insert Figure 9.1 Methods of data collection</vt:lpstr>
      <vt:lpstr>Major sources of information gathering</vt:lpstr>
      <vt:lpstr>Observation</vt:lpstr>
      <vt:lpstr>The interview</vt:lpstr>
      <vt:lpstr>The questionnaire</vt:lpstr>
      <vt:lpstr>Choose between interview schedule and questionnaire</vt:lpstr>
      <vt:lpstr>Strengths and weaknesses of questionnaires</vt:lpstr>
      <vt:lpstr>Advantages and disadvantages of interviews</vt:lpstr>
      <vt:lpstr>Types of questions</vt:lpstr>
      <vt:lpstr>Formulating effective questions</vt:lpstr>
      <vt:lpstr>Constructing a research instrument in quantitative research</vt:lpstr>
      <vt:lpstr>Methods of data collection in qualitative research</vt:lpstr>
      <vt:lpstr>Collecting data using secondary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92</cp:revision>
  <dcterms:created xsi:type="dcterms:W3CDTF">2006-08-16T00:00:00Z</dcterms:created>
  <dcterms:modified xsi:type="dcterms:W3CDTF">2015-12-18T06:37:51Z</dcterms:modified>
</cp:coreProperties>
</file>