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  <p:sldMasterId id="2147483708" r:id="rId5"/>
    <p:sldMasterId id="2147483720" r:id="rId6"/>
  </p:sldMasterIdLst>
  <p:sldIdLst>
    <p:sldId id="256" r:id="rId7"/>
    <p:sldId id="257" r:id="rId8"/>
    <p:sldId id="258" r:id="rId9"/>
    <p:sldId id="264" r:id="rId10"/>
    <p:sldId id="259" r:id="rId11"/>
    <p:sldId id="260" r:id="rId12"/>
    <p:sldId id="261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76" d="100"/>
          <a:sy n="76" d="100"/>
        </p:scale>
        <p:origin x="-120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725144"/>
            <a:ext cx="8640960" cy="1470025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Chapter 14 - Considering Ethical Issues in Data Collection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6696744" cy="1143000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7499176" cy="374441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Conducting research requires considering ethical issues</a:t>
            </a:r>
          </a:p>
          <a:p>
            <a:r>
              <a:rPr lang="en-GB" dirty="0" smtClean="0"/>
              <a:t>Researchers have to adhere to a code of conduct developed by professional practice</a:t>
            </a:r>
          </a:p>
          <a:p>
            <a:r>
              <a:rPr lang="en-GB" dirty="0" smtClean="0"/>
              <a:t>Ethical issues relate to participants, researchers and sponsoring organisation involved in the research study</a:t>
            </a:r>
          </a:p>
          <a:p>
            <a:r>
              <a:rPr lang="en-GB" dirty="0" smtClean="0"/>
              <a:t>Ethical issues need to be addressed in the research process to prevent harm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6696744" cy="1143000"/>
          </a:xfrm>
        </p:spPr>
        <p:txBody>
          <a:bodyPr/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2204864"/>
            <a:ext cx="7283152" cy="392129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 concept of ethics</a:t>
            </a:r>
            <a:endParaRPr lang="en-GB" dirty="0"/>
          </a:p>
          <a:p>
            <a:r>
              <a:rPr lang="en-GB" dirty="0" smtClean="0"/>
              <a:t>Stakeholders in research</a:t>
            </a:r>
          </a:p>
          <a:p>
            <a:r>
              <a:rPr lang="en-GB" dirty="0" smtClean="0"/>
              <a:t>Ethical issues to consider concerning research participants</a:t>
            </a:r>
          </a:p>
          <a:p>
            <a:r>
              <a:rPr lang="en-GB" dirty="0" smtClean="0"/>
              <a:t>Ethical issues to consider relating to the researcher</a:t>
            </a:r>
          </a:p>
          <a:p>
            <a:r>
              <a:rPr lang="en-GB" dirty="0"/>
              <a:t>Ethical issues regarding the sponsoring </a:t>
            </a:r>
            <a:r>
              <a:rPr lang="en-GB" dirty="0" smtClean="0"/>
              <a:t>organisation</a:t>
            </a:r>
          </a:p>
          <a:p>
            <a:r>
              <a:rPr lang="en-GB" dirty="0" smtClean="0"/>
              <a:t>Ethical issues in collecting data from secondary 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7067128" cy="1143000"/>
          </a:xfrm>
        </p:spPr>
        <p:txBody>
          <a:bodyPr/>
          <a:lstStyle/>
          <a:p>
            <a:r>
              <a:rPr lang="en-GB" dirty="0" smtClean="0"/>
              <a:t>The concept of ethics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8272"/>
            <a:ext cx="8229600" cy="3701008"/>
          </a:xfrm>
        </p:spPr>
        <p:txBody>
          <a:bodyPr/>
          <a:lstStyle/>
          <a:p>
            <a:r>
              <a:rPr lang="en-GB" dirty="0" smtClean="0"/>
              <a:t>Code of conduct on how to conduct research appropriately</a:t>
            </a:r>
          </a:p>
          <a:p>
            <a:r>
              <a:rPr lang="en-GB" dirty="0" smtClean="0"/>
              <a:t>Differs between disciplines and professions</a:t>
            </a:r>
          </a:p>
          <a:p>
            <a:pPr lvl="1"/>
            <a:r>
              <a:rPr lang="en-GB" dirty="0" smtClean="0"/>
              <a:t>What are these principles of conduct?</a:t>
            </a:r>
          </a:p>
          <a:p>
            <a:pPr lvl="1"/>
            <a:r>
              <a:rPr lang="en-GB" dirty="0" smtClean="0"/>
              <a:t>Who determines them?</a:t>
            </a:r>
          </a:p>
          <a:p>
            <a:pPr lvl="1"/>
            <a:r>
              <a:rPr lang="en-GB" dirty="0" smtClean="0"/>
              <a:t>In whose judgement must they be considered appropriate?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1061864"/>
            <a:ext cx="6563072" cy="1143000"/>
          </a:xfrm>
        </p:spPr>
        <p:txBody>
          <a:bodyPr/>
          <a:lstStyle/>
          <a:p>
            <a:r>
              <a:rPr lang="en-GB" dirty="0" smtClean="0"/>
              <a:t>Concept of ethics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4296"/>
            <a:ext cx="8229600" cy="32689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Code of ethics addresses ethical practice to avoid:</a:t>
            </a:r>
          </a:p>
          <a:p>
            <a:pPr lvl="1"/>
            <a:r>
              <a:rPr lang="en-GB" dirty="0"/>
              <a:t>Causing harm to individuals</a:t>
            </a:r>
          </a:p>
          <a:p>
            <a:pPr lvl="1"/>
            <a:r>
              <a:rPr lang="en-GB" dirty="0"/>
              <a:t>Breaching confidentiality</a:t>
            </a:r>
          </a:p>
          <a:p>
            <a:pPr lvl="1"/>
            <a:r>
              <a:rPr lang="en-GB" dirty="0"/>
              <a:t>Using information improperly</a:t>
            </a:r>
          </a:p>
          <a:p>
            <a:pPr lvl="1"/>
            <a:r>
              <a:rPr lang="en-GB" dirty="0"/>
              <a:t>Introducing </a:t>
            </a:r>
            <a:r>
              <a:rPr lang="en-GB" dirty="0" smtClean="0"/>
              <a:t>bias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6851104" cy="1143000"/>
          </a:xfrm>
        </p:spPr>
        <p:txBody>
          <a:bodyPr/>
          <a:lstStyle/>
          <a:p>
            <a:r>
              <a:rPr lang="en-GB" dirty="0" smtClean="0"/>
              <a:t>Stakeholders in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4296"/>
            <a:ext cx="8229600" cy="312494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Ethical issues need to be considered for all stakeholders involved in a research study:</a:t>
            </a:r>
          </a:p>
          <a:p>
            <a:r>
              <a:rPr lang="en-GB" dirty="0" smtClean="0"/>
              <a:t>The research participants or subjects</a:t>
            </a:r>
          </a:p>
          <a:p>
            <a:r>
              <a:rPr lang="en-GB" dirty="0" smtClean="0"/>
              <a:t>The researcher</a:t>
            </a:r>
          </a:p>
          <a:p>
            <a:r>
              <a:rPr lang="en-GB" dirty="0" smtClean="0"/>
              <a:t>The funding body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05880"/>
            <a:ext cx="6696744" cy="1143000"/>
          </a:xfrm>
        </p:spPr>
        <p:txBody>
          <a:bodyPr>
            <a:normAutofit/>
          </a:bodyPr>
          <a:lstStyle/>
          <a:p>
            <a:r>
              <a:rPr lang="en-GB" sz="3400" dirty="0" smtClean="0"/>
              <a:t>Ethical issues to consider concerning research participants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8312"/>
            <a:ext cx="8229600" cy="3268960"/>
          </a:xfrm>
        </p:spPr>
        <p:txBody>
          <a:bodyPr/>
          <a:lstStyle/>
          <a:p>
            <a:r>
              <a:rPr lang="en-GB" sz="2800" dirty="0" smtClean="0"/>
              <a:t>Collecting information</a:t>
            </a:r>
          </a:p>
          <a:p>
            <a:r>
              <a:rPr lang="en-GB" sz="2800" dirty="0" smtClean="0"/>
              <a:t>Seeking informed consent</a:t>
            </a:r>
          </a:p>
          <a:p>
            <a:r>
              <a:rPr lang="en-GB" sz="2800" dirty="0" smtClean="0"/>
              <a:t>Providing incentives</a:t>
            </a:r>
          </a:p>
          <a:p>
            <a:r>
              <a:rPr lang="en-GB" sz="2800" dirty="0" smtClean="0"/>
              <a:t>Seeking sensitive information</a:t>
            </a:r>
          </a:p>
          <a:p>
            <a:r>
              <a:rPr lang="en-GB" sz="2800" dirty="0" smtClean="0"/>
              <a:t>The possibility of causing harm to participants</a:t>
            </a:r>
          </a:p>
          <a:p>
            <a:r>
              <a:rPr lang="en-GB" sz="2800" dirty="0" smtClean="0"/>
              <a:t>Maintaining confidentiality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61864"/>
            <a:ext cx="6696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Ethical issues to consider relating to the researcher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4296"/>
            <a:ext cx="8229600" cy="3268960"/>
          </a:xfrm>
        </p:spPr>
        <p:txBody>
          <a:bodyPr/>
          <a:lstStyle/>
          <a:p>
            <a:r>
              <a:rPr lang="en-GB" dirty="0" smtClean="0"/>
              <a:t>Avoiding bias</a:t>
            </a:r>
          </a:p>
          <a:p>
            <a:r>
              <a:rPr lang="en-GB" dirty="0" smtClean="0"/>
              <a:t>Provision or deprivation of a treatment</a:t>
            </a:r>
          </a:p>
          <a:p>
            <a:r>
              <a:rPr lang="en-GB" dirty="0" smtClean="0"/>
              <a:t>Using inappropriate research methodology</a:t>
            </a:r>
          </a:p>
          <a:p>
            <a:r>
              <a:rPr lang="en-GB" dirty="0" smtClean="0"/>
              <a:t>Incorrect reporting</a:t>
            </a:r>
          </a:p>
          <a:p>
            <a:r>
              <a:rPr lang="en-GB" dirty="0" smtClean="0"/>
              <a:t>Inappropriate use of the information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649106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Ethical issues regarding the sponsoring organisation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8313"/>
            <a:ext cx="8229600" cy="1756791"/>
          </a:xfrm>
        </p:spPr>
        <p:txBody>
          <a:bodyPr/>
          <a:lstStyle/>
          <a:p>
            <a:r>
              <a:rPr lang="en-GB" dirty="0" smtClean="0"/>
              <a:t>Restrictions imposed by the sponsoring organisation</a:t>
            </a:r>
          </a:p>
          <a:p>
            <a:r>
              <a:rPr lang="en-GB" dirty="0" smtClean="0"/>
              <a:t>The misuse of information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6707088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Ethical issues in collecting data from secondary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32" y="2420888"/>
            <a:ext cx="7499176" cy="3600400"/>
          </a:xfrm>
        </p:spPr>
        <p:txBody>
          <a:bodyPr/>
          <a:lstStyle/>
          <a:p>
            <a:r>
              <a:rPr lang="en-GB" sz="3000" dirty="0" smtClean="0"/>
              <a:t>Plagiarism</a:t>
            </a:r>
          </a:p>
          <a:p>
            <a:r>
              <a:rPr lang="en-GB" sz="3000" dirty="0" smtClean="0"/>
              <a:t>Informed consent</a:t>
            </a:r>
          </a:p>
          <a:p>
            <a:r>
              <a:rPr lang="en-GB" sz="3000" dirty="0" err="1" smtClean="0"/>
              <a:t>Mispresentation</a:t>
            </a:r>
            <a:r>
              <a:rPr lang="en-GB" sz="3000" dirty="0" smtClean="0"/>
              <a:t> of data</a:t>
            </a:r>
          </a:p>
          <a:p>
            <a:r>
              <a:rPr lang="en-GB" sz="3000" dirty="0" smtClean="0"/>
              <a:t>Misinterpretation of data</a:t>
            </a:r>
          </a:p>
          <a:p>
            <a:r>
              <a:rPr lang="en-GB" sz="3000" dirty="0" smtClean="0"/>
              <a:t>Disclosing data source</a:t>
            </a:r>
          </a:p>
          <a:p>
            <a:r>
              <a:rPr lang="en-GB" sz="3000" dirty="0" smtClean="0"/>
              <a:t>Using data collected by covert means</a:t>
            </a:r>
            <a:endParaRPr lang="en-GB" sz="30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370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3_Custom Design</vt:lpstr>
      <vt:lpstr>2_Custom Design</vt:lpstr>
      <vt:lpstr>1_Custom Design</vt:lpstr>
      <vt:lpstr>Custom Design</vt:lpstr>
      <vt:lpstr>ranjit</vt:lpstr>
      <vt:lpstr>4_Custom Design</vt:lpstr>
      <vt:lpstr>Chapter 14 - Considering Ethical Issues in Data Collection</vt:lpstr>
      <vt:lpstr>Topics covered</vt:lpstr>
      <vt:lpstr>The concept of ethics</vt:lpstr>
      <vt:lpstr>Concept of ethics continued</vt:lpstr>
      <vt:lpstr>Stakeholders in research</vt:lpstr>
      <vt:lpstr>Ethical issues to consider concerning research participants</vt:lpstr>
      <vt:lpstr>Ethical issues to consider relating to the researcher</vt:lpstr>
      <vt:lpstr>Ethical issues regarding the sponsoring organisation</vt:lpstr>
      <vt:lpstr>Ethical issues in collecting data from secondary data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Lupton, Robin</dc:creator>
  <cp:lastModifiedBy>Smita, Suchi</cp:lastModifiedBy>
  <cp:revision>39</cp:revision>
  <dcterms:created xsi:type="dcterms:W3CDTF">2013-11-06T15:26:07Z</dcterms:created>
  <dcterms:modified xsi:type="dcterms:W3CDTF">2015-12-18T06:43:45Z</dcterms:modified>
</cp:coreProperties>
</file>