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84" r:id="rId2"/>
    <p:sldMasterId id="2147483672" r:id="rId3"/>
    <p:sldMasterId id="2147483660" r:id="rId4"/>
    <p:sldMasterId id="2147483708" r:id="rId5"/>
    <p:sldMasterId id="2147483720" r:id="rId6"/>
  </p:sldMasterIdLst>
  <p:sldIdLst>
    <p:sldId id="256" r:id="rId7"/>
    <p:sldId id="257" r:id="rId8"/>
    <p:sldId id="259" r:id="rId9"/>
    <p:sldId id="258" r:id="rId10"/>
    <p:sldId id="260" r:id="rId11"/>
    <p:sldId id="261" r:id="rId12"/>
    <p:sldId id="262" r:id="rId13"/>
    <p:sldId id="267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5" autoAdjust="0"/>
    <p:restoredTop sz="94660"/>
  </p:normalViewPr>
  <p:slideViewPr>
    <p:cSldViewPr>
      <p:cViewPr>
        <p:scale>
          <a:sx n="76" d="100"/>
          <a:sy n="76" d="100"/>
        </p:scale>
        <p:origin x="-1218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711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5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165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68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0439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010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BEDE81-55A2-4819-A869-C2190FCD59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427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11A3F7D-A53D-487A-9549-1D3E5F02E6B3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09A943A-6532-48F0-B2FB-6A64570EA9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CF33196-B88A-41E8-A951-C4A39EE3A901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CFE1356-8942-4EF6-9C85-DBC66D2775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91CD904-1D3C-4CDD-9705-3E141C8DBDD0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DB510DA-028D-43A2-947A-4CC961D52F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DD1892D-22BE-46CE-A556-4E366C6BCA1C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9B31020-1C4D-4690-94FC-76E3E5074D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971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93AFD19-D334-4BFF-AEBF-1057065BB099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261567F-99B5-4822-939A-9BCA693FDE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F6924D2-66A7-41F2-AAED-08AF418CED01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405F81F-0F79-4069-B688-F347AEF3E0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A9F7C8B-316C-444E-9957-3109FAAFD6B8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C42FE81-BA21-402D-A81E-170A02A028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DFCB532-44E6-43B5-B94B-AB0B6CACDF0A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BFD5214-BC37-4C5A-A093-171235B784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21E65A2-F781-4DEE-83D1-C61BE097041F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6FD9EEE-7EAA-4FA1-98E3-9B366F3935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020ADDF-B0E2-444C-96FF-301D89DCE9D4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54FD2EA-9655-4801-BF99-C77696F5AC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0F824F9-84B2-4644-9C62-131722A9F6BA}" type="datetimeFigureOut">
              <a:rPr lang="en-US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E793DD5-328F-4904-B3FE-B2FCA2453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9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A8499B8B-8797-4135-8BDC-019529E8623A}" type="datetimeFigureOut">
              <a:rPr lang="en-GB" smtClean="0"/>
              <a:pPr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16CD24C-D855-40F1-BE80-684296DCDA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29" name="Picture 6" descr="Kumar_Research Methodology-01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2051" name="Picture 6" descr="Kumar_Research Methodology-02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4941168"/>
            <a:ext cx="7772400" cy="864096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tx1"/>
                </a:solidFill>
              </a:rPr>
              <a:t>Chapter 15 - Processing Data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05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205880"/>
            <a:ext cx="684076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PART II: Methods </a:t>
            </a:r>
            <a:r>
              <a:rPr lang="en-GB" dirty="0"/>
              <a:t>for processing data in qualitative </a:t>
            </a:r>
            <a:r>
              <a:rPr lang="en-GB" dirty="0" smtClean="0"/>
              <a:t>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80320"/>
            <a:ext cx="8229600" cy="3124944"/>
          </a:xfrm>
        </p:spPr>
        <p:txBody>
          <a:bodyPr/>
          <a:lstStyle/>
          <a:p>
            <a:r>
              <a:rPr lang="en-GB" sz="2800" dirty="0" smtClean="0"/>
              <a:t>Developing a narrative to describe the situation, episode, event or instance</a:t>
            </a:r>
          </a:p>
          <a:p>
            <a:r>
              <a:rPr lang="en-GB" sz="2800" dirty="0" smtClean="0"/>
              <a:t>Identify main themes that emerge from the field notes or transcriptions</a:t>
            </a:r>
          </a:p>
          <a:p>
            <a:r>
              <a:rPr lang="en-GB" sz="2800" dirty="0" smtClean="0"/>
              <a:t>In addition also quantify the frequency of occurrence of main themes in order to provide their prevalence</a:t>
            </a:r>
            <a:endParaRPr lang="en-GB" sz="2800" dirty="0"/>
          </a:p>
        </p:txBody>
      </p:sp>
      <p:sp>
        <p:nvSpPr>
          <p:cNvPr id="4" name="Rectangle 3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744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349896"/>
            <a:ext cx="6696744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Content analysis in qualitative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52328"/>
            <a:ext cx="8229600" cy="2980928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 smtClean="0"/>
              <a:t>Process of content analysis: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Identifying the main themes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Assigning codes to the main themes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Classifying responses under the main themes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Integrating themes and responses into the text of the report</a:t>
            </a:r>
            <a:endParaRPr lang="en-GB" sz="2800" dirty="0"/>
          </a:p>
        </p:txBody>
      </p:sp>
      <p:sp>
        <p:nvSpPr>
          <p:cNvPr id="5" name="Rectangle 4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726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33872"/>
            <a:ext cx="6840760" cy="1143000"/>
          </a:xfrm>
        </p:spPr>
        <p:txBody>
          <a:bodyPr/>
          <a:lstStyle/>
          <a:p>
            <a:r>
              <a:rPr lang="en-GB" dirty="0" smtClean="0"/>
              <a:t>Computers in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36912"/>
            <a:ext cx="8229600" cy="31683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Statistical packages such as SPSS or SAS can help to organise numerical data and to understand it</a:t>
            </a:r>
          </a:p>
          <a:p>
            <a:r>
              <a:rPr lang="en-GB" sz="2800" dirty="0" smtClean="0"/>
              <a:t>Computers can help to aggregate and display data</a:t>
            </a:r>
          </a:p>
          <a:p>
            <a:r>
              <a:rPr lang="en-GB" sz="2800" dirty="0" smtClean="0"/>
              <a:t>Word processing is useful in qualitative research</a:t>
            </a:r>
          </a:p>
          <a:p>
            <a:r>
              <a:rPr lang="en-GB" sz="2800" dirty="0" err="1" smtClean="0"/>
              <a:t>ATLAS.ti</a:t>
            </a:r>
            <a:r>
              <a:rPr lang="en-GB" sz="2800" dirty="0" smtClean="0"/>
              <a:t> and </a:t>
            </a:r>
            <a:r>
              <a:rPr lang="en-GB" sz="2800" dirty="0" err="1" smtClean="0"/>
              <a:t>Nvivo</a:t>
            </a:r>
            <a:r>
              <a:rPr lang="en-GB" sz="2800" dirty="0" smtClean="0"/>
              <a:t> software help to handle large volumes of written information</a:t>
            </a:r>
          </a:p>
          <a:p>
            <a:endParaRPr lang="en-GB" sz="2800" dirty="0" smtClean="0"/>
          </a:p>
          <a:p>
            <a:endParaRPr lang="en-GB" sz="2800" dirty="0"/>
          </a:p>
        </p:txBody>
      </p:sp>
      <p:sp>
        <p:nvSpPr>
          <p:cNvPr id="4" name="Rectangle 3"/>
          <p:cNvSpPr/>
          <p:nvPr/>
        </p:nvSpPr>
        <p:spPr>
          <a:xfrm>
            <a:off x="2843808" y="6093296"/>
            <a:ext cx="37079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16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17848"/>
            <a:ext cx="6696744" cy="1143000"/>
          </a:xfrm>
        </p:spPr>
        <p:txBody>
          <a:bodyPr/>
          <a:lstStyle/>
          <a:p>
            <a:r>
              <a:rPr lang="en-GB" dirty="0" smtClean="0"/>
              <a:t>Topics covered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224" y="2060847"/>
            <a:ext cx="7499176" cy="3816425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Part 1: Methods for processing data in quantitative research</a:t>
            </a:r>
          </a:p>
          <a:p>
            <a:pPr lvl="1"/>
            <a:r>
              <a:rPr lang="en-GB" dirty="0" smtClean="0"/>
              <a:t>Coding</a:t>
            </a:r>
          </a:p>
          <a:p>
            <a:pPr lvl="1"/>
            <a:r>
              <a:rPr lang="en-GB" dirty="0" smtClean="0"/>
              <a:t>Analysis</a:t>
            </a:r>
            <a:endParaRPr lang="en-GB" dirty="0"/>
          </a:p>
          <a:p>
            <a:r>
              <a:rPr lang="en-GB" dirty="0" smtClean="0"/>
              <a:t>Part 2: Methods for processing data in qualitative researcher</a:t>
            </a:r>
          </a:p>
          <a:p>
            <a:pPr lvl="1"/>
            <a:r>
              <a:rPr lang="en-GB" dirty="0" smtClean="0"/>
              <a:t>Content analysis in qualitative research</a:t>
            </a:r>
          </a:p>
          <a:p>
            <a:r>
              <a:rPr lang="en-GB" dirty="0" smtClean="0"/>
              <a:t>Computers in research</a:t>
            </a:r>
          </a:p>
        </p:txBody>
      </p:sp>
      <p:sp>
        <p:nvSpPr>
          <p:cNvPr id="5" name="Rectangle 4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4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848"/>
            <a:ext cx="6491064" cy="1143000"/>
          </a:xfrm>
        </p:spPr>
        <p:txBody>
          <a:bodyPr>
            <a:normAutofit/>
          </a:bodyPr>
          <a:lstStyle/>
          <a:p>
            <a:r>
              <a:rPr lang="en-GB" sz="3400" dirty="0" smtClean="0"/>
              <a:t>Figure 15.1 Steps in data processing</a:t>
            </a:r>
            <a:endParaRPr lang="en-GB" sz="3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132856"/>
            <a:ext cx="6192687" cy="3943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41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6563072" cy="1143000"/>
          </a:xfrm>
        </p:spPr>
        <p:txBody>
          <a:bodyPr>
            <a:normAutofit/>
          </a:bodyPr>
          <a:lstStyle/>
          <a:p>
            <a:r>
              <a:rPr lang="en-GB" sz="3400" dirty="0" smtClean="0"/>
              <a:t>PART I: Methods </a:t>
            </a:r>
            <a:r>
              <a:rPr lang="en-GB" sz="3400" dirty="0"/>
              <a:t>for processing data in quantitative </a:t>
            </a:r>
            <a:r>
              <a:rPr lang="en-GB" sz="3400" dirty="0" smtClean="0"/>
              <a:t>research</a:t>
            </a:r>
            <a:endParaRPr lang="en-GB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48880"/>
            <a:ext cx="8352928" cy="3456385"/>
          </a:xfrm>
        </p:spPr>
        <p:txBody>
          <a:bodyPr>
            <a:noAutofit/>
          </a:bodyPr>
          <a:lstStyle/>
          <a:p>
            <a:r>
              <a:rPr lang="en-GB" sz="2400" dirty="0" smtClean="0"/>
              <a:t>The raw data need to be edited or cleaned for analysis to check for completeness</a:t>
            </a:r>
          </a:p>
          <a:p>
            <a:r>
              <a:rPr lang="en-GB" sz="2400" dirty="0" smtClean="0"/>
              <a:t>Problems can be minimised by:</a:t>
            </a:r>
          </a:p>
          <a:p>
            <a:pPr lvl="1"/>
            <a:r>
              <a:rPr lang="en-GB" sz="2400" dirty="0" smtClean="0"/>
              <a:t>By inference</a:t>
            </a:r>
          </a:p>
          <a:p>
            <a:pPr lvl="1"/>
            <a:r>
              <a:rPr lang="en-GB" sz="2400" dirty="0" smtClean="0"/>
              <a:t>By recall</a:t>
            </a:r>
          </a:p>
          <a:p>
            <a:pPr lvl="1"/>
            <a:r>
              <a:rPr lang="en-GB" sz="2400" dirty="0" smtClean="0"/>
              <a:t>By going back to the respondents</a:t>
            </a:r>
          </a:p>
          <a:p>
            <a:r>
              <a:rPr lang="en-GB" sz="2400" dirty="0" smtClean="0"/>
              <a:t>Checking </a:t>
            </a:r>
            <a:r>
              <a:rPr lang="en-GB" sz="2400" dirty="0"/>
              <a:t>all answers to one question/variable</a:t>
            </a:r>
          </a:p>
          <a:p>
            <a:r>
              <a:rPr lang="en-GB" sz="2400" dirty="0" smtClean="0"/>
              <a:t>Checking </a:t>
            </a:r>
            <a:r>
              <a:rPr lang="en-GB" sz="2400" dirty="0"/>
              <a:t>all responses given to all questions by </a:t>
            </a:r>
            <a:r>
              <a:rPr lang="en-GB" sz="2400" dirty="0" smtClean="0"/>
              <a:t>one respondents </a:t>
            </a:r>
            <a:endParaRPr lang="en-GB" sz="2400" dirty="0"/>
          </a:p>
        </p:txBody>
      </p:sp>
      <p:sp>
        <p:nvSpPr>
          <p:cNvPr id="5" name="Rectangle 4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13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052736"/>
            <a:ext cx="6048672" cy="864096"/>
          </a:xfrm>
        </p:spPr>
        <p:txBody>
          <a:bodyPr/>
          <a:lstStyle/>
          <a:p>
            <a:r>
              <a:rPr lang="en-GB" dirty="0" smtClean="0"/>
              <a:t>Coding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248" y="2060848"/>
            <a:ext cx="7139136" cy="4065315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The way a variable has been measured</a:t>
            </a:r>
          </a:p>
          <a:p>
            <a:pPr lvl="1"/>
            <a:r>
              <a:rPr lang="en-GB" dirty="0" smtClean="0"/>
              <a:t>Nominal</a:t>
            </a:r>
          </a:p>
          <a:p>
            <a:pPr lvl="1"/>
            <a:r>
              <a:rPr lang="en-GB" dirty="0" smtClean="0"/>
              <a:t>Ordinal</a:t>
            </a:r>
          </a:p>
          <a:p>
            <a:pPr lvl="1"/>
            <a:r>
              <a:rPr lang="en-GB" dirty="0" smtClean="0"/>
              <a:t>Ratio/interval</a:t>
            </a:r>
          </a:p>
          <a:p>
            <a:r>
              <a:rPr lang="en-GB" dirty="0" smtClean="0"/>
              <a:t>Numerical values will be used to describe the data</a:t>
            </a:r>
          </a:p>
          <a:p>
            <a:pPr lvl="1"/>
            <a:r>
              <a:rPr lang="en-GB" dirty="0" smtClean="0"/>
              <a:t>Quantitative (numerical) responses</a:t>
            </a:r>
          </a:p>
          <a:p>
            <a:pPr lvl="1"/>
            <a:r>
              <a:rPr lang="en-GB" dirty="0" smtClean="0"/>
              <a:t>Categorical responses</a:t>
            </a:r>
          </a:p>
          <a:p>
            <a:pPr lvl="1"/>
            <a:r>
              <a:rPr lang="en-GB" dirty="0" smtClean="0"/>
              <a:t>Descriptive responses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409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989856"/>
            <a:ext cx="6840760" cy="1143000"/>
          </a:xfrm>
        </p:spPr>
        <p:txBody>
          <a:bodyPr/>
          <a:lstStyle/>
          <a:p>
            <a:r>
              <a:rPr lang="en-GB" dirty="0" smtClean="0"/>
              <a:t>Steps of coding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240" y="2492896"/>
            <a:ext cx="7427168" cy="269289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Developing a code book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Pre-testing the code book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Coding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Verifying the coded data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95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980728"/>
            <a:ext cx="6696744" cy="792088"/>
          </a:xfrm>
        </p:spPr>
        <p:txBody>
          <a:bodyPr/>
          <a:lstStyle/>
          <a:p>
            <a:r>
              <a:rPr lang="en-GB" sz="4000" dirty="0" smtClean="0"/>
              <a:t>Figure 15.5 respondent 81</a:t>
            </a:r>
            <a:endParaRPr lang="en-GB" sz="4000" dirty="0"/>
          </a:p>
        </p:txBody>
      </p:sp>
      <p:sp>
        <p:nvSpPr>
          <p:cNvPr id="3" name="Rectangle 2"/>
          <p:cNvSpPr/>
          <p:nvPr/>
        </p:nvSpPr>
        <p:spPr>
          <a:xfrm>
            <a:off x="2843808" y="6093296"/>
            <a:ext cx="37079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988840"/>
            <a:ext cx="3024336" cy="3778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309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989856"/>
            <a:ext cx="6624736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Fig. 15.7 An example of coded data on a code sheet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420888"/>
            <a:ext cx="8820472" cy="3159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395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061864"/>
            <a:ext cx="6768752" cy="1143000"/>
          </a:xfrm>
        </p:spPr>
        <p:txBody>
          <a:bodyPr/>
          <a:lstStyle/>
          <a:p>
            <a:r>
              <a:rPr lang="en-GB" dirty="0" smtClean="0"/>
              <a:t>Analysing the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7355160" cy="3528392"/>
          </a:xfrm>
        </p:spPr>
        <p:txBody>
          <a:bodyPr/>
          <a:lstStyle/>
          <a:p>
            <a:r>
              <a:rPr lang="en-GB" sz="2800" dirty="0" smtClean="0"/>
              <a:t>Developing a frame of analysis</a:t>
            </a:r>
          </a:p>
          <a:p>
            <a:r>
              <a:rPr lang="en-GB" sz="2800" dirty="0" smtClean="0"/>
              <a:t>Analysing data manually or using a computer software: frequency distributions, percentages, means, etc.</a:t>
            </a:r>
          </a:p>
          <a:p>
            <a:r>
              <a:rPr lang="en-GB" sz="2800" dirty="0" smtClean="0"/>
              <a:t>Examining the relationship between variables</a:t>
            </a:r>
            <a:endParaRPr lang="en-GB" sz="2800" dirty="0"/>
          </a:p>
          <a:p>
            <a:r>
              <a:rPr lang="en-GB" sz="2800" dirty="0"/>
              <a:t>Other statistical </a:t>
            </a:r>
            <a:r>
              <a:rPr lang="en-GB" sz="2800" dirty="0" smtClean="0"/>
              <a:t>procedures</a:t>
            </a:r>
          </a:p>
          <a:p>
            <a:r>
              <a:rPr lang="en-GB" sz="2800" dirty="0" smtClean="0"/>
              <a:t>Objectives of the study need to be addressed</a:t>
            </a:r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6" name="Rectangle 5"/>
          <p:cNvSpPr/>
          <p:nvPr/>
        </p:nvSpPr>
        <p:spPr>
          <a:xfrm>
            <a:off x="2843808" y="6093296"/>
            <a:ext cx="3707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authored by Stephanie Fleischer © SAGE publications Ltd 2014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039777"/>
      </p:ext>
    </p:extLst>
  </p:cSld>
  <p:clrMapOvr>
    <a:masterClrMapping/>
  </p:clrMapOvr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ranj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456</Words>
  <Application>Microsoft Office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3_Custom Design</vt:lpstr>
      <vt:lpstr>2_Custom Design</vt:lpstr>
      <vt:lpstr>1_Custom Design</vt:lpstr>
      <vt:lpstr>Custom Design</vt:lpstr>
      <vt:lpstr>ranjit</vt:lpstr>
      <vt:lpstr>4_Custom Design</vt:lpstr>
      <vt:lpstr>Chapter 15 - Processing Data</vt:lpstr>
      <vt:lpstr>Topics covered</vt:lpstr>
      <vt:lpstr>Figure 15.1 Steps in data processing</vt:lpstr>
      <vt:lpstr>PART I: Methods for processing data in quantitative research</vt:lpstr>
      <vt:lpstr>Coding</vt:lpstr>
      <vt:lpstr>Steps of coding</vt:lpstr>
      <vt:lpstr>Figure 15.5 respondent 81</vt:lpstr>
      <vt:lpstr>Fig. 15.7 An example of coded data on a code sheet</vt:lpstr>
      <vt:lpstr>Analysing the data</vt:lpstr>
      <vt:lpstr>PART II: Methods for processing data in qualitative research</vt:lpstr>
      <vt:lpstr>Content analysis in qualitative research</vt:lpstr>
      <vt:lpstr>Computers in research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Lupton, Robin</dc:creator>
  <cp:lastModifiedBy>Smita, Suchi</cp:lastModifiedBy>
  <cp:revision>55</cp:revision>
  <dcterms:created xsi:type="dcterms:W3CDTF">2013-11-06T15:26:07Z</dcterms:created>
  <dcterms:modified xsi:type="dcterms:W3CDTF">2015-12-18T06:45:26Z</dcterms:modified>
</cp:coreProperties>
</file>