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84" r:id="rId2"/>
    <p:sldMasterId id="2147483672" r:id="rId3"/>
    <p:sldMasterId id="2147483660" r:id="rId4"/>
    <p:sldMasterId id="2147483708" r:id="rId5"/>
    <p:sldMasterId id="2147483720" r:id="rId6"/>
  </p:sldMasterIdLst>
  <p:sldIdLst>
    <p:sldId id="256" r:id="rId7"/>
    <p:sldId id="257" r:id="rId8"/>
    <p:sldId id="258" r:id="rId9"/>
    <p:sldId id="259" r:id="rId10"/>
    <p:sldId id="260" r:id="rId11"/>
    <p:sldId id="261" r:id="rId12"/>
    <p:sldId id="267" r:id="rId13"/>
    <p:sldId id="262" r:id="rId14"/>
    <p:sldId id="264" r:id="rId15"/>
    <p:sldId id="265"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6" d="100"/>
          <a:sy n="76" d="100"/>
        </p:scale>
        <p:origin x="-120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60227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7690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7800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602271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8019557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41501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05977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50424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89297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155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2070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8019557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1119895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769043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78001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602271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8019557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4150165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059776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504242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892971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155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415016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207018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1119895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7690439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78001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6022711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80195571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4150165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0597768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5042427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8929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2059776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15536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20701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11198951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769043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780010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CBEDE81-55A2-4819-A869-C2190FCD5937}"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8" name="Footer Placeholder 4"/>
          <p:cNvSpPr>
            <a:spLocks noGrp="1"/>
          </p:cNvSpPr>
          <p:nvPr>
            <p:ph type="ftr" sz="quarter" idx="11"/>
          </p:nvPr>
        </p:nvSpPr>
        <p:spPr/>
        <p:txBody>
          <a:bodyPr/>
          <a:lstStyle>
            <a:lvl1pPr>
              <a:defRPr/>
            </a:lvl1pPr>
          </a:lstStyle>
          <a:p>
            <a:endParaRPr lang="en-GB"/>
          </a:p>
        </p:txBody>
      </p:sp>
      <p:sp>
        <p:nvSpPr>
          <p:cNvPr id="9"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5042427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4" name="Footer Placeholder 4"/>
          <p:cNvSpPr>
            <a:spLocks noGrp="1"/>
          </p:cNvSpPr>
          <p:nvPr>
            <p:ph type="ftr" sz="quarter" idx="11"/>
          </p:nvPr>
        </p:nvSpPr>
        <p:spPr/>
        <p:txBody>
          <a:bodyPr/>
          <a:lstStyle>
            <a:lvl1pPr>
              <a:defRPr/>
            </a:lvl1pPr>
          </a:lstStyle>
          <a:p>
            <a:endParaRPr lang="en-GB"/>
          </a:p>
        </p:txBody>
      </p:sp>
      <p:sp>
        <p:nvSpPr>
          <p:cNvPr id="5"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3" name="Footer Placeholder 4"/>
          <p:cNvSpPr>
            <a:spLocks noGrp="1"/>
          </p:cNvSpPr>
          <p:nvPr>
            <p:ph type="ftr" sz="quarter" idx="11"/>
          </p:nvPr>
        </p:nvSpPr>
        <p:spPr/>
        <p:txBody>
          <a:bodyPr/>
          <a:lstStyle>
            <a:lvl1pPr>
              <a:defRPr/>
            </a:lvl1pPr>
          </a:lstStyle>
          <a:p>
            <a:endParaRPr lang="en-GB"/>
          </a:p>
        </p:txBody>
      </p:sp>
      <p:sp>
        <p:nvSpPr>
          <p:cNvPr id="4"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16CD24C-D855-40F1-BE80-684296DCDAB9}" type="slidenum">
              <a:rPr lang="en-GB" smtClean="0"/>
              <a:pPr/>
              <a:t>‹#›</a:t>
            </a:fld>
            <a:endParaRPr 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11A3F7D-A53D-487A-9549-1D3E5F02E6B3}"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09A943A-6532-48F0-B2FB-6A64570EA912}"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CF33196-B88A-41E8-A951-C4A39EE3A901}"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CFE1356-8942-4EF6-9C85-DBC66D2775AE}"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91CD904-1D3C-4CDD-9705-3E141C8DBDD0}"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DB510DA-028D-43A2-947A-4CC961D52F9D}" type="slidenum">
              <a:rPr lang="en-US"/>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DD1892D-22BE-46CE-A556-4E366C6BCA1C}" type="datetimeFigureOut">
              <a:rPr lang="en-US"/>
              <a:pPr/>
              <a:t>12/18/2015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B31020-1C4D-4690-94FC-76E3E5074DC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892971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93AFD19-D334-4BFF-AEBF-1057065BB099}" type="datetimeFigureOut">
              <a:rPr lang="en-US"/>
              <a:pPr/>
              <a:t>12/18/2015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261567F-99B5-4822-939A-9BCA693FDED1}"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F6924D2-66A7-41F2-AAED-08AF418CED01}" type="datetimeFigureOut">
              <a:rPr lang="en-US"/>
              <a:pPr/>
              <a:t>12/18/2015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405F81F-0F79-4069-B688-F347AEF3E0D5}"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A9F7C8B-316C-444E-9957-3109FAAFD6B8}" type="datetimeFigureOut">
              <a:rPr lang="en-US"/>
              <a:pPr/>
              <a:t>12/18/2015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C42FE81-BA21-402D-A81E-170A02A028F0}"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DFCB532-44E6-43B5-B94B-AB0B6CACDF0A}" type="datetimeFigureOut">
              <a:rPr lang="en-US"/>
              <a:pPr/>
              <a:t>12/18/2015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BFD5214-BC37-4C5A-A093-171235B784F6}" type="slidenum">
              <a:rPr lang="en-US"/>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21E65A2-F781-4DEE-83D1-C61BE097041F}" type="datetimeFigureOut">
              <a:rPr lang="en-US"/>
              <a:pPr/>
              <a:t>12/18/2015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6FD9EEE-7EAA-4FA1-98E3-9B366F3935E9}" type="slidenum">
              <a:rPr lang="en-US"/>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020ADDF-B0E2-444C-96FF-301D89DCE9D4}"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54FD2EA-9655-4801-BF99-C77696F5ACD9}"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0F824F9-84B2-4644-9C62-131722A9F6BA}" type="datetimeFigureOut">
              <a:rPr lang="en-US"/>
              <a:pPr/>
              <a:t>12/18/2015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E793DD5-328F-4904-B3FE-B2FCA245324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3155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32070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99B8B-8797-4135-8BDC-019529E8623A}" type="datetimeFigureOut">
              <a:rPr lang="en-GB" smtClean="0"/>
              <a:pPr/>
              <a:t>18/12/2015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6CD24C-D855-40F1-BE80-684296DCDAB9}" type="slidenum">
              <a:rPr lang="en-GB" smtClean="0"/>
              <a:pPr/>
              <a:t>‹#›</a:t>
            </a:fld>
            <a:endParaRPr lang="en-GB"/>
          </a:p>
        </p:txBody>
      </p:sp>
    </p:spTree>
    <p:extLst>
      <p:ext uri="{BB962C8B-B14F-4D97-AF65-F5344CB8AC3E}">
        <p14:creationId xmlns:p14="http://schemas.microsoft.com/office/powerpoint/2010/main" val="11198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CD24C-D855-40F1-BE80-684296DCDAB9}" type="slidenum">
              <a:rPr lang="en-GB" smtClean="0"/>
              <a:pPr/>
              <a:t>‹#›</a:t>
            </a:fld>
            <a:endParaRPr lang="en-GB"/>
          </a:p>
        </p:txBody>
      </p:sp>
    </p:spTree>
    <p:extLst>
      <p:ext uri="{BB962C8B-B14F-4D97-AF65-F5344CB8AC3E}">
        <p14:creationId xmlns:p14="http://schemas.microsoft.com/office/powerpoint/2010/main" val="27136558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CD24C-D855-40F1-BE80-684296DCDAB9}" type="slidenum">
              <a:rPr lang="en-GB" smtClean="0"/>
              <a:pPr/>
              <a:t>‹#›</a:t>
            </a:fld>
            <a:endParaRPr lang="en-GB"/>
          </a:p>
        </p:txBody>
      </p:sp>
    </p:spTree>
    <p:extLst>
      <p:ext uri="{BB962C8B-B14F-4D97-AF65-F5344CB8AC3E}">
        <p14:creationId xmlns:p14="http://schemas.microsoft.com/office/powerpoint/2010/main" val="27136558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CD24C-D855-40F1-BE80-684296DCDAB9}" type="slidenum">
              <a:rPr lang="en-GB" smtClean="0"/>
              <a:pPr/>
              <a:t>‹#›</a:t>
            </a:fld>
            <a:endParaRPr lang="en-GB"/>
          </a:p>
        </p:txBody>
      </p:sp>
    </p:spTree>
    <p:extLst>
      <p:ext uri="{BB962C8B-B14F-4D97-AF65-F5344CB8AC3E}">
        <p14:creationId xmlns:p14="http://schemas.microsoft.com/office/powerpoint/2010/main" val="2713655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CD24C-D855-40F1-BE80-684296DCDAB9}" type="slidenum">
              <a:rPr lang="en-GB" smtClean="0"/>
              <a:pPr/>
              <a:t>‹#›</a:t>
            </a:fld>
            <a:endParaRPr lang="en-GB"/>
          </a:p>
        </p:txBody>
      </p:sp>
    </p:spTree>
    <p:extLst>
      <p:ext uri="{BB962C8B-B14F-4D97-AF65-F5344CB8AC3E}">
        <p14:creationId xmlns:p14="http://schemas.microsoft.com/office/powerpoint/2010/main" val="2713655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A8499B8B-8797-4135-8BDC-019529E8623A}" type="datetimeFigureOut">
              <a:rPr lang="en-GB" smtClean="0"/>
              <a:pPr/>
              <a:t>18/12/2015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16CD24C-D855-40F1-BE80-684296DCDAB9}" type="slidenum">
              <a:rPr lang="en-GB" smtClean="0"/>
              <a:pPr/>
              <a:t>‹#›</a:t>
            </a:fld>
            <a:endParaRPr lang="en-GB"/>
          </a:p>
        </p:txBody>
      </p:sp>
      <p:pic>
        <p:nvPicPr>
          <p:cNvPr id="1029" name="Picture 6" descr="Kumar_Research Methodology-01.jpg"/>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1" name="Picture 6" descr="Kumar_Research Methodology-02.jpg"/>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00" y="4869160"/>
            <a:ext cx="7772400" cy="864095"/>
          </a:xfrm>
        </p:spPr>
        <p:txBody>
          <a:bodyPr/>
          <a:lstStyle/>
          <a:p>
            <a:pPr algn="l"/>
            <a:r>
              <a:rPr lang="en-GB" dirty="0" smtClean="0">
                <a:solidFill>
                  <a:schemeClr val="tx1"/>
                </a:solidFill>
              </a:rPr>
              <a:t>Chapter 16 - Displaying Data</a:t>
            </a:r>
            <a:endParaRPr lang="en-GB" dirty="0">
              <a:solidFill>
                <a:schemeClr val="tx1"/>
              </a:solidFill>
            </a:endParaRPr>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485052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89856"/>
            <a:ext cx="6480720" cy="1143000"/>
          </a:xfrm>
        </p:spPr>
        <p:txBody>
          <a:bodyPr/>
          <a:lstStyle/>
          <a:p>
            <a:r>
              <a:rPr lang="en-GB" dirty="0" smtClean="0"/>
              <a:t>More charts</a:t>
            </a:r>
            <a:endParaRPr lang="en-GB" dirty="0"/>
          </a:p>
        </p:txBody>
      </p:sp>
      <p:sp>
        <p:nvSpPr>
          <p:cNvPr id="3" name="Content Placeholder 2"/>
          <p:cNvSpPr>
            <a:spLocks noGrp="1"/>
          </p:cNvSpPr>
          <p:nvPr>
            <p:ph idx="1"/>
          </p:nvPr>
        </p:nvSpPr>
        <p:spPr>
          <a:xfrm>
            <a:off x="457200" y="2320280"/>
            <a:ext cx="8229600" cy="3556992"/>
          </a:xfrm>
        </p:spPr>
        <p:txBody>
          <a:bodyPr/>
          <a:lstStyle/>
          <a:p>
            <a:r>
              <a:rPr lang="en-GB" dirty="0" smtClean="0"/>
              <a:t>Insert Fig 16.10 The line diagram or trend curve (top left hand side)</a:t>
            </a:r>
          </a:p>
          <a:p>
            <a:r>
              <a:rPr lang="en-GB" dirty="0" smtClean="0"/>
              <a:t>Insert Fig 16.11 The area chart (bottom left hand side)</a:t>
            </a:r>
          </a:p>
          <a:p>
            <a:r>
              <a:rPr lang="en-GB" dirty="0" smtClean="0"/>
              <a:t>Insert Fig 16.12 The </a:t>
            </a:r>
            <a:r>
              <a:rPr lang="en-GB" dirty="0" err="1" smtClean="0"/>
              <a:t>scattergram</a:t>
            </a:r>
            <a:r>
              <a:rPr lang="en-GB" dirty="0" smtClean="0"/>
              <a:t> (on right hand side)</a:t>
            </a:r>
            <a:endParaRPr lang="en-GB" dirty="0"/>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56811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89856"/>
            <a:ext cx="6696744" cy="1143000"/>
          </a:xfrm>
        </p:spPr>
        <p:txBody>
          <a:bodyPr/>
          <a:lstStyle/>
          <a:p>
            <a:r>
              <a:rPr lang="en-GB" dirty="0" smtClean="0"/>
              <a:t>Statistical measures</a:t>
            </a:r>
            <a:endParaRPr lang="en-GB" dirty="0"/>
          </a:p>
        </p:txBody>
      </p:sp>
      <p:sp>
        <p:nvSpPr>
          <p:cNvPr id="3" name="Content Placeholder 2"/>
          <p:cNvSpPr>
            <a:spLocks noGrp="1"/>
          </p:cNvSpPr>
          <p:nvPr>
            <p:ph idx="1"/>
          </p:nvPr>
        </p:nvSpPr>
        <p:spPr>
          <a:xfrm>
            <a:off x="889248" y="2060848"/>
            <a:ext cx="7139136" cy="4065315"/>
          </a:xfrm>
        </p:spPr>
        <p:txBody>
          <a:bodyPr>
            <a:normAutofit lnSpcReduction="10000"/>
          </a:bodyPr>
          <a:lstStyle/>
          <a:p>
            <a:r>
              <a:rPr lang="en-GB" dirty="0" smtClean="0"/>
              <a:t>Dependent on:</a:t>
            </a:r>
          </a:p>
          <a:p>
            <a:pPr lvl="1"/>
            <a:r>
              <a:rPr lang="en-GB" dirty="0" smtClean="0"/>
              <a:t>Type of data</a:t>
            </a:r>
          </a:p>
          <a:p>
            <a:pPr lvl="1"/>
            <a:r>
              <a:rPr lang="en-GB" dirty="0" smtClean="0"/>
              <a:t>Knowledge of statistics</a:t>
            </a:r>
          </a:p>
          <a:p>
            <a:pPr lvl="1"/>
            <a:r>
              <a:rPr lang="en-GB" dirty="0" smtClean="0"/>
              <a:t>Purpose of communicating the results</a:t>
            </a:r>
          </a:p>
          <a:p>
            <a:r>
              <a:rPr lang="en-GB" dirty="0" err="1" smtClean="0"/>
              <a:t>Descriptives</a:t>
            </a:r>
            <a:r>
              <a:rPr lang="en-GB" dirty="0" smtClean="0"/>
              <a:t> statistics such as mean, mode, median</a:t>
            </a:r>
          </a:p>
          <a:p>
            <a:r>
              <a:rPr lang="en-GB" dirty="0" smtClean="0"/>
              <a:t>Inferential statistics like ANOVA, factor analysis or multiple regression</a:t>
            </a:r>
            <a:endParaRPr lang="en-GB" dirty="0"/>
          </a:p>
        </p:txBody>
      </p:sp>
      <p:sp>
        <p:nvSpPr>
          <p:cNvPr id="4" name="Rectangle 3"/>
          <p:cNvSpPr/>
          <p:nvPr/>
        </p:nvSpPr>
        <p:spPr>
          <a:xfrm>
            <a:off x="2843808" y="6093296"/>
            <a:ext cx="3707904" cy="261610"/>
          </a:xfrm>
          <a:prstGeom prst="rect">
            <a:avLst/>
          </a:prstGeom>
        </p:spPr>
        <p:txBody>
          <a:bodyPr wrap="square">
            <a:spAutoFit/>
          </a:bodyPr>
          <a:lstStyle/>
          <a:p>
            <a:endParaRPr lang="en-GB" sz="1100" dirty="0">
              <a:solidFill>
                <a:schemeClr val="tx1">
                  <a:lumMod val="50000"/>
                  <a:lumOff val="50000"/>
                </a:schemeClr>
              </a:solidFill>
            </a:endParaRPr>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23518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61864"/>
            <a:ext cx="6840760" cy="1143000"/>
          </a:xfrm>
        </p:spPr>
        <p:txBody>
          <a:bodyPr/>
          <a:lstStyle/>
          <a:p>
            <a:r>
              <a:rPr lang="en-GB" dirty="0" smtClean="0"/>
              <a:t>Topics covered</a:t>
            </a:r>
            <a:endParaRPr lang="en-GB" dirty="0"/>
          </a:p>
        </p:txBody>
      </p:sp>
      <p:sp>
        <p:nvSpPr>
          <p:cNvPr id="3" name="Content Placeholder 2"/>
          <p:cNvSpPr>
            <a:spLocks noGrp="1"/>
          </p:cNvSpPr>
          <p:nvPr>
            <p:ph idx="1"/>
          </p:nvPr>
        </p:nvSpPr>
        <p:spPr>
          <a:xfrm>
            <a:off x="457200" y="2464296"/>
            <a:ext cx="8229600" cy="3556992"/>
          </a:xfrm>
        </p:spPr>
        <p:txBody>
          <a:bodyPr>
            <a:normAutofit/>
          </a:bodyPr>
          <a:lstStyle/>
          <a:p>
            <a:r>
              <a:rPr lang="en-GB" dirty="0" smtClean="0"/>
              <a:t>Methods of communicating and displaying analysed data </a:t>
            </a:r>
          </a:p>
          <a:p>
            <a:r>
              <a:rPr lang="en-GB" dirty="0" smtClean="0"/>
              <a:t>Text</a:t>
            </a:r>
          </a:p>
          <a:p>
            <a:r>
              <a:rPr lang="en-GB" dirty="0" smtClean="0"/>
              <a:t>Presenting data in tables</a:t>
            </a:r>
          </a:p>
          <a:p>
            <a:r>
              <a:rPr lang="en-GB" dirty="0" smtClean="0"/>
              <a:t>Types of graphs</a:t>
            </a:r>
          </a:p>
          <a:p>
            <a:r>
              <a:rPr lang="en-GB" dirty="0" smtClean="0"/>
              <a:t>Statistical measures</a:t>
            </a:r>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15846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89856"/>
            <a:ext cx="6768752" cy="1143000"/>
          </a:xfrm>
        </p:spPr>
        <p:txBody>
          <a:bodyPr>
            <a:normAutofit fontScale="90000"/>
          </a:bodyPr>
          <a:lstStyle/>
          <a:p>
            <a:r>
              <a:rPr lang="en-GB" dirty="0" smtClean="0"/>
              <a:t>Methods of communicating and displaying data</a:t>
            </a:r>
            <a:endParaRPr lang="en-GB" dirty="0"/>
          </a:p>
        </p:txBody>
      </p:sp>
      <p:sp>
        <p:nvSpPr>
          <p:cNvPr id="3" name="Content Placeholder 2"/>
          <p:cNvSpPr>
            <a:spLocks noGrp="1"/>
          </p:cNvSpPr>
          <p:nvPr>
            <p:ph idx="1"/>
          </p:nvPr>
        </p:nvSpPr>
        <p:spPr>
          <a:xfrm>
            <a:off x="457200" y="2276872"/>
            <a:ext cx="7355160" cy="3744416"/>
          </a:xfrm>
        </p:spPr>
        <p:txBody>
          <a:bodyPr>
            <a:normAutofit fontScale="85000" lnSpcReduction="20000"/>
          </a:bodyPr>
          <a:lstStyle/>
          <a:p>
            <a:r>
              <a:rPr lang="en-GB" dirty="0" smtClean="0"/>
              <a:t>Presenting findings to the reader in a clear way using:</a:t>
            </a:r>
          </a:p>
          <a:p>
            <a:pPr lvl="1"/>
            <a:r>
              <a:rPr lang="en-GB" dirty="0" smtClean="0"/>
              <a:t>Text</a:t>
            </a:r>
          </a:p>
          <a:p>
            <a:pPr lvl="1"/>
            <a:r>
              <a:rPr lang="en-GB" dirty="0" smtClean="0"/>
              <a:t>Tables</a:t>
            </a:r>
          </a:p>
          <a:p>
            <a:pPr lvl="1"/>
            <a:r>
              <a:rPr lang="en-GB" dirty="0" smtClean="0"/>
              <a:t>Graphs </a:t>
            </a:r>
          </a:p>
          <a:p>
            <a:pPr lvl="1"/>
            <a:r>
              <a:rPr lang="en-GB" dirty="0" smtClean="0"/>
              <a:t>Statistical measures</a:t>
            </a:r>
          </a:p>
          <a:p>
            <a:r>
              <a:rPr lang="en-GB" dirty="0" smtClean="0"/>
              <a:t>Analytical style with factual information for quantitative results</a:t>
            </a:r>
          </a:p>
          <a:p>
            <a:r>
              <a:rPr lang="en-GB" dirty="0"/>
              <a:t>Descriptive and narrative writing </a:t>
            </a:r>
            <a:r>
              <a:rPr lang="en-GB" dirty="0" smtClean="0"/>
              <a:t>style for qualitative findings</a:t>
            </a:r>
            <a:endParaRPr lang="en-GB" dirty="0"/>
          </a:p>
          <a:p>
            <a:endParaRPr lang="en-GB" dirty="0"/>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19216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32" y="980728"/>
            <a:ext cx="6660232" cy="1143000"/>
          </a:xfrm>
        </p:spPr>
        <p:txBody>
          <a:bodyPr/>
          <a:lstStyle/>
          <a:p>
            <a:r>
              <a:rPr lang="en-GB" dirty="0" smtClean="0"/>
              <a:t>Text</a:t>
            </a:r>
            <a:endParaRPr lang="en-GB" dirty="0"/>
          </a:p>
        </p:txBody>
      </p:sp>
      <p:sp>
        <p:nvSpPr>
          <p:cNvPr id="3" name="Content Placeholder 2"/>
          <p:cNvSpPr>
            <a:spLocks noGrp="1"/>
          </p:cNvSpPr>
          <p:nvPr>
            <p:ph idx="1"/>
          </p:nvPr>
        </p:nvSpPr>
        <p:spPr>
          <a:xfrm>
            <a:off x="611560" y="2204864"/>
            <a:ext cx="6995120" cy="3777283"/>
          </a:xfrm>
        </p:spPr>
        <p:txBody>
          <a:bodyPr>
            <a:normAutofit fontScale="85000" lnSpcReduction="20000"/>
          </a:bodyPr>
          <a:lstStyle/>
          <a:p>
            <a:pPr marL="0" indent="0">
              <a:buNone/>
            </a:pPr>
            <a:r>
              <a:rPr lang="en-US" dirty="0" smtClean="0"/>
              <a:t>“</a:t>
            </a:r>
            <a:r>
              <a:rPr lang="en-US" i="1" dirty="0" smtClean="0"/>
              <a:t>The </a:t>
            </a:r>
            <a:r>
              <a:rPr lang="en-US" i="1" dirty="0"/>
              <a:t>language of well-written documents helps to communicate information effectively. Language is also the means by which writers create the tone or register of a publication and establish relationships with their readers. For these relationships to be productive, the language the writer uses must take full account of the diversity of knowledge, interests and sensitivities within the audience</a:t>
            </a:r>
            <a:r>
              <a:rPr lang="en-US" i="1" dirty="0" smtClean="0"/>
              <a:t>.” </a:t>
            </a:r>
          </a:p>
          <a:p>
            <a:pPr marL="0" indent="0">
              <a:buNone/>
            </a:pPr>
            <a:r>
              <a:rPr lang="en-US" sz="3000" dirty="0" smtClean="0"/>
              <a:t>Commonwealth of Australia </a:t>
            </a:r>
            <a:r>
              <a:rPr lang="en-US" sz="3000" i="1" dirty="0"/>
              <a:t>Style Manual </a:t>
            </a:r>
            <a:r>
              <a:rPr lang="en-US" sz="3000" dirty="0"/>
              <a:t>(2002: 49)</a:t>
            </a:r>
            <a:endParaRPr lang="en-GB" sz="3000" dirty="0"/>
          </a:p>
          <a:p>
            <a:endParaRPr lang="en-GB" dirty="0"/>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2133813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9856"/>
            <a:ext cx="7344816" cy="1143000"/>
          </a:xfrm>
        </p:spPr>
        <p:txBody>
          <a:bodyPr/>
          <a:lstStyle/>
          <a:p>
            <a:r>
              <a:rPr lang="en-GB" dirty="0" smtClean="0"/>
              <a:t>Presenting data in tables</a:t>
            </a:r>
            <a:endParaRPr lang="en-GB" dirty="0"/>
          </a:p>
        </p:txBody>
      </p:sp>
      <p:sp>
        <p:nvSpPr>
          <p:cNvPr id="3" name="Content Placeholder 2"/>
          <p:cNvSpPr>
            <a:spLocks noGrp="1"/>
          </p:cNvSpPr>
          <p:nvPr>
            <p:ph idx="1"/>
          </p:nvPr>
        </p:nvSpPr>
        <p:spPr>
          <a:xfrm>
            <a:off x="673224" y="2276872"/>
            <a:ext cx="6995120" cy="3849291"/>
          </a:xfrm>
        </p:spPr>
        <p:txBody>
          <a:bodyPr/>
          <a:lstStyle/>
          <a:p>
            <a:r>
              <a:rPr lang="en-GB" sz="2800" dirty="0" smtClean="0"/>
              <a:t>Most common method to accurately and effectively present analysed data </a:t>
            </a:r>
          </a:p>
          <a:p>
            <a:r>
              <a:rPr lang="en-GB" sz="2800" dirty="0" smtClean="0"/>
              <a:t>Frequency tables (</a:t>
            </a:r>
            <a:r>
              <a:rPr lang="en-GB" sz="2800" dirty="0" err="1" smtClean="0"/>
              <a:t>univariate</a:t>
            </a:r>
            <a:r>
              <a:rPr lang="en-GB" sz="2800" dirty="0" smtClean="0"/>
              <a:t>, one variable)</a:t>
            </a:r>
          </a:p>
          <a:p>
            <a:r>
              <a:rPr lang="en-GB" sz="2800" dirty="0" smtClean="0"/>
              <a:t>Cross tabulations (bivariate, two variables)</a:t>
            </a:r>
          </a:p>
          <a:p>
            <a:r>
              <a:rPr lang="en-GB" sz="2800" dirty="0" smtClean="0"/>
              <a:t>Multivariate containing information about more than two variables</a:t>
            </a:r>
          </a:p>
          <a:p>
            <a:r>
              <a:rPr lang="en-GB" sz="2800" dirty="0" smtClean="0"/>
              <a:t>Use of percentages to interpret the data presented</a:t>
            </a:r>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681136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17848"/>
            <a:ext cx="6912768" cy="998984"/>
          </a:xfrm>
        </p:spPr>
        <p:txBody>
          <a:bodyPr/>
          <a:lstStyle/>
          <a:p>
            <a:r>
              <a:rPr lang="en-GB" dirty="0" smtClean="0"/>
              <a:t>16.1 structure of a table</a:t>
            </a:r>
            <a:endParaRPr lang="en-GB" dirty="0"/>
          </a:p>
        </p:txBody>
      </p:sp>
      <p:pic>
        <p:nvPicPr>
          <p:cNvPr id="1026" name="Picture 2"/>
          <p:cNvPicPr>
            <a:picLocks noGrp="1" noChangeAspect="1" noChangeArrowheads="1"/>
          </p:cNvPicPr>
          <p:nvPr>
            <p:ph idx="1"/>
          </p:nvPr>
        </p:nvPicPr>
        <p:blipFill>
          <a:blip r:embed="rId2" cstate="print"/>
          <a:stretch>
            <a:fillRect/>
          </a:stretch>
        </p:blipFill>
        <p:spPr bwMode="auto">
          <a:xfrm>
            <a:off x="1830545" y="1988840"/>
            <a:ext cx="4829687" cy="3986749"/>
          </a:xfrm>
          <a:prstGeom prst="rect">
            <a:avLst/>
          </a:prstGeom>
          <a:noFill/>
          <a:ln w="9525">
            <a:noFill/>
            <a:miter lim="800000"/>
            <a:headEnd/>
            <a:tailEnd/>
          </a:ln>
        </p:spPr>
      </p:pic>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7648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989856"/>
            <a:ext cx="6707088" cy="1143000"/>
          </a:xfrm>
        </p:spPr>
        <p:txBody>
          <a:bodyPr/>
          <a:lstStyle/>
          <a:p>
            <a:r>
              <a:rPr lang="en-GB" dirty="0" smtClean="0"/>
              <a:t>Types of percentages</a:t>
            </a:r>
            <a:endParaRPr lang="en-GB" dirty="0"/>
          </a:p>
        </p:txBody>
      </p:sp>
      <p:sp>
        <p:nvSpPr>
          <p:cNvPr id="3" name="Content Placeholder 2"/>
          <p:cNvSpPr>
            <a:spLocks noGrp="1"/>
          </p:cNvSpPr>
          <p:nvPr>
            <p:ph sz="half" idx="1"/>
          </p:nvPr>
        </p:nvSpPr>
        <p:spPr>
          <a:xfrm>
            <a:off x="745232" y="2420888"/>
            <a:ext cx="3308176" cy="3705275"/>
          </a:xfrm>
        </p:spPr>
        <p:txBody>
          <a:bodyPr/>
          <a:lstStyle/>
          <a:p>
            <a:r>
              <a:rPr lang="en-GB" dirty="0"/>
              <a:t>Row percentage</a:t>
            </a:r>
          </a:p>
          <a:p>
            <a:r>
              <a:rPr lang="en-GB" dirty="0"/>
              <a:t>Column percentage</a:t>
            </a:r>
          </a:p>
          <a:p>
            <a:r>
              <a:rPr lang="en-GB" dirty="0"/>
              <a:t>Total percentage</a:t>
            </a:r>
          </a:p>
          <a:p>
            <a:endParaRPr lang="en-GB" dirty="0"/>
          </a:p>
        </p:txBody>
      </p:sp>
      <p:sp>
        <p:nvSpPr>
          <p:cNvPr id="4" name="Content Placeholder 3"/>
          <p:cNvSpPr>
            <a:spLocks noGrp="1"/>
          </p:cNvSpPr>
          <p:nvPr>
            <p:ph sz="half" idx="2"/>
          </p:nvPr>
        </p:nvSpPr>
        <p:spPr>
          <a:xfrm>
            <a:off x="4936232" y="2420888"/>
            <a:ext cx="3308176" cy="3705275"/>
          </a:xfrm>
        </p:spPr>
        <p:txBody>
          <a:bodyPr/>
          <a:lstStyle/>
          <a:p>
            <a:pPr marL="0" indent="0">
              <a:buNone/>
            </a:pPr>
            <a:r>
              <a:rPr lang="en-GB" dirty="0" smtClean="0"/>
              <a:t>Insert Fig 16.3 Respondents by attitude toward uranium mining and age (cross tabulation – hypothetical data)</a:t>
            </a:r>
            <a:endParaRPr lang="en-GB" dirty="0"/>
          </a:p>
        </p:txBody>
      </p:sp>
      <p:sp>
        <p:nvSpPr>
          <p:cNvPr id="7" name="Rectangle 6"/>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1138005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989856"/>
            <a:ext cx="6635080" cy="998984"/>
          </a:xfrm>
        </p:spPr>
        <p:txBody>
          <a:bodyPr/>
          <a:lstStyle/>
          <a:p>
            <a:r>
              <a:rPr lang="en-GB" sz="4000" dirty="0" smtClean="0"/>
              <a:t>Types of graphs</a:t>
            </a:r>
            <a:endParaRPr lang="en-GB" sz="4000" dirty="0"/>
          </a:p>
        </p:txBody>
      </p:sp>
      <p:sp>
        <p:nvSpPr>
          <p:cNvPr id="3" name="Content Placeholder 2"/>
          <p:cNvSpPr>
            <a:spLocks noGrp="1"/>
          </p:cNvSpPr>
          <p:nvPr>
            <p:ph idx="1"/>
          </p:nvPr>
        </p:nvSpPr>
        <p:spPr>
          <a:xfrm>
            <a:off x="1609328" y="1988840"/>
            <a:ext cx="6059016" cy="4137323"/>
          </a:xfrm>
        </p:spPr>
        <p:txBody>
          <a:bodyPr>
            <a:normAutofit fontScale="85000" lnSpcReduction="20000"/>
          </a:bodyPr>
          <a:lstStyle/>
          <a:p>
            <a:r>
              <a:rPr lang="en-GB" dirty="0" smtClean="0"/>
              <a:t>Histogram</a:t>
            </a:r>
          </a:p>
          <a:p>
            <a:r>
              <a:rPr lang="en-GB" dirty="0" smtClean="0"/>
              <a:t>Bar chart</a:t>
            </a:r>
          </a:p>
          <a:p>
            <a:r>
              <a:rPr lang="en-GB" dirty="0" smtClean="0"/>
              <a:t>100 per cent bar chart</a:t>
            </a:r>
          </a:p>
          <a:p>
            <a:r>
              <a:rPr lang="en-GB" dirty="0" smtClean="0"/>
              <a:t>Frequency polygon</a:t>
            </a:r>
          </a:p>
          <a:p>
            <a:r>
              <a:rPr lang="en-GB" dirty="0" smtClean="0"/>
              <a:t>Cumulative frequency polygon</a:t>
            </a:r>
          </a:p>
          <a:p>
            <a:r>
              <a:rPr lang="en-GB" dirty="0" smtClean="0"/>
              <a:t>Stem-and leaf display</a:t>
            </a:r>
          </a:p>
          <a:p>
            <a:r>
              <a:rPr lang="en-GB" dirty="0" smtClean="0"/>
              <a:t>Pie charts</a:t>
            </a:r>
          </a:p>
          <a:p>
            <a:r>
              <a:rPr lang="en-GB" dirty="0" smtClean="0"/>
              <a:t>Line diagram or trend curve</a:t>
            </a:r>
          </a:p>
          <a:p>
            <a:r>
              <a:rPr lang="en-GB" dirty="0" smtClean="0"/>
              <a:t>Area chart</a:t>
            </a:r>
          </a:p>
          <a:p>
            <a:r>
              <a:rPr lang="en-GB" dirty="0" err="1" smtClean="0"/>
              <a:t>Scattergram</a:t>
            </a:r>
            <a:endParaRPr lang="en-GB" dirty="0"/>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35954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216" y="989856"/>
            <a:ext cx="6491064" cy="1143000"/>
          </a:xfrm>
        </p:spPr>
        <p:txBody>
          <a:bodyPr>
            <a:normAutofit/>
          </a:bodyPr>
          <a:lstStyle/>
          <a:p>
            <a:r>
              <a:rPr lang="en-GB" dirty="0" smtClean="0"/>
              <a:t>Different charts</a:t>
            </a:r>
            <a:endParaRPr lang="en-GB" dirty="0"/>
          </a:p>
        </p:txBody>
      </p:sp>
      <p:sp>
        <p:nvSpPr>
          <p:cNvPr id="3" name="Content Placeholder 2"/>
          <p:cNvSpPr>
            <a:spLocks noGrp="1"/>
          </p:cNvSpPr>
          <p:nvPr>
            <p:ph idx="1"/>
          </p:nvPr>
        </p:nvSpPr>
        <p:spPr>
          <a:xfrm>
            <a:off x="601216" y="2204864"/>
            <a:ext cx="7211144" cy="3888432"/>
          </a:xfrm>
        </p:spPr>
        <p:txBody>
          <a:bodyPr/>
          <a:lstStyle/>
          <a:p>
            <a:r>
              <a:rPr lang="en-GB" sz="2800" dirty="0"/>
              <a:t>Insert Fig 16.4 The stacked bar </a:t>
            </a:r>
            <a:r>
              <a:rPr lang="en-GB" sz="2800" dirty="0" smtClean="0"/>
              <a:t>chart (top left hand side)</a:t>
            </a:r>
          </a:p>
          <a:p>
            <a:r>
              <a:rPr lang="en-GB" sz="2800" dirty="0" smtClean="0"/>
              <a:t>Insert Fig 16.5 The 100 per cent bar chart (bottom left hand side)</a:t>
            </a:r>
          </a:p>
          <a:p>
            <a:r>
              <a:rPr lang="en-GB" sz="2800" dirty="0" smtClean="0"/>
              <a:t>Insert Fig 16.7 the cumulative frequency polygon (top right hand side)</a:t>
            </a:r>
          </a:p>
          <a:p>
            <a:r>
              <a:rPr lang="en-GB" sz="2800" dirty="0" smtClean="0"/>
              <a:t>Insert 16.9 Two- and three-dimensional pie charts (bottom right hand side)</a:t>
            </a:r>
            <a:endParaRPr lang="en-GB" sz="2800" dirty="0"/>
          </a:p>
        </p:txBody>
      </p:sp>
      <p:sp>
        <p:nvSpPr>
          <p:cNvPr id="5" name="Rectangle 4"/>
          <p:cNvSpPr/>
          <p:nvPr/>
        </p:nvSpPr>
        <p:spPr>
          <a:xfrm>
            <a:off x="2843808" y="6093296"/>
            <a:ext cx="3707904" cy="430887"/>
          </a:xfrm>
          <a:prstGeom prst="rect">
            <a:avLst/>
          </a:prstGeom>
        </p:spPr>
        <p:txBody>
          <a:bodyPr wrap="square">
            <a:spAutoFit/>
          </a:bodyPr>
          <a:lstStyle/>
          <a:p>
            <a:pPr algn="ctr"/>
            <a:r>
              <a:rPr lang="en-GB" sz="1100" dirty="0" smtClean="0">
                <a:solidFill>
                  <a:schemeClr val="tx1">
                    <a:lumMod val="50000"/>
                    <a:lumOff val="50000"/>
                  </a:schemeClr>
                </a:solidFill>
              </a:rPr>
              <a:t>authored by Stephanie Fleischer © SAGE publications Ltd 2014</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3571800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ranj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647</TotalTime>
  <Words>474</Words>
  <Application>Microsoft Office PowerPoint</Application>
  <PresentationFormat>On-screen Show (4:3)</PresentationFormat>
  <Paragraphs>68</Paragraphs>
  <Slides>11</Slides>
  <Notes>0</Notes>
  <HiddenSlides>0</HiddenSlides>
  <MMClips>0</MMClips>
  <ScaleCrop>false</ScaleCrop>
  <HeadingPairs>
    <vt:vector size="4" baseType="variant">
      <vt:variant>
        <vt:lpstr>Theme</vt:lpstr>
      </vt:variant>
      <vt:variant>
        <vt:i4>6</vt:i4>
      </vt:variant>
      <vt:variant>
        <vt:lpstr>Slide Titles</vt:lpstr>
      </vt:variant>
      <vt:variant>
        <vt:i4>11</vt:i4>
      </vt:variant>
    </vt:vector>
  </HeadingPairs>
  <TitlesOfParts>
    <vt:vector size="17" baseType="lpstr">
      <vt:lpstr>3_Custom Design</vt:lpstr>
      <vt:lpstr>2_Custom Design</vt:lpstr>
      <vt:lpstr>1_Custom Design</vt:lpstr>
      <vt:lpstr>Custom Design</vt:lpstr>
      <vt:lpstr>ranjit</vt:lpstr>
      <vt:lpstr>4_Custom Design</vt:lpstr>
      <vt:lpstr>Chapter 16 - Displaying Data</vt:lpstr>
      <vt:lpstr>Topics covered</vt:lpstr>
      <vt:lpstr>Methods of communicating and displaying data</vt:lpstr>
      <vt:lpstr>Text</vt:lpstr>
      <vt:lpstr>Presenting data in tables</vt:lpstr>
      <vt:lpstr>16.1 structure of a table</vt:lpstr>
      <vt:lpstr>Types of percentages</vt:lpstr>
      <vt:lpstr>Types of graphs</vt:lpstr>
      <vt:lpstr>Different charts</vt:lpstr>
      <vt:lpstr>More charts</vt:lpstr>
      <vt:lpstr>Statistical measures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Lupton, Robin</dc:creator>
  <cp:lastModifiedBy>Smita, Suchi</cp:lastModifiedBy>
  <cp:revision>60</cp:revision>
  <dcterms:created xsi:type="dcterms:W3CDTF">2013-11-06T15:26:07Z</dcterms:created>
  <dcterms:modified xsi:type="dcterms:W3CDTF">2015-12-18T06:46:36Z</dcterms:modified>
</cp:coreProperties>
</file>