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84" r:id="rId2"/>
    <p:sldMasterId id="2147483672" r:id="rId3"/>
    <p:sldMasterId id="2147483660" r:id="rId4"/>
    <p:sldMasterId id="2147483708" r:id="rId5"/>
    <p:sldMasterId id="2147483720" r:id="rId6"/>
  </p:sldMasterIdLst>
  <p:sldIdLst>
    <p:sldId id="256" r:id="rId7"/>
    <p:sldId id="257" r:id="rId8"/>
    <p:sldId id="258" r:id="rId9"/>
    <p:sldId id="260" r:id="rId10"/>
    <p:sldId id="261" r:id="rId11"/>
    <p:sldId id="265" r:id="rId12"/>
    <p:sldId id="266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6" d="100"/>
          <a:sy n="76" d="100"/>
        </p:scale>
        <p:origin x="-120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EDE81-55A2-4819-A869-C2190FCD59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1A3F7D-A53D-487A-9549-1D3E5F02E6B3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9A943A-6532-48F0-B2FB-6A64570EA9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F33196-B88A-41E8-A951-C4A39EE3A9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FE1356-8942-4EF6-9C85-DBC66D2775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1CD904-1D3C-4CDD-9705-3E141C8DBDD0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B510DA-028D-43A2-947A-4CC961D52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D1892D-22BE-46CE-A556-4E366C6BCA1C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B31020-1C4D-4690-94FC-76E3E5074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3AFD19-D334-4BFF-AEBF-1057065BB099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61567F-99B5-4822-939A-9BCA693FDE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6924D2-66A7-41F2-AAED-08AF418CED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05F81F-0F79-4069-B688-F347AEF3E0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9F7C8B-316C-444E-9957-3109FAAFD6B8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42FE81-BA21-402D-A81E-170A02A02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FCB532-44E6-43B5-B94B-AB0B6CACDF0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FD5214-BC37-4C5A-A093-171235B784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1E65A2-F781-4DEE-83D1-C61BE097041F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FD9EEE-7EAA-4FA1-98E3-9B366F3935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20ADDF-B0E2-444C-96FF-301D89DCE9D4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4FD2EA-9655-4801-BF99-C77696F5A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F824F9-84B2-4644-9C62-131722A9F6B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793DD5-328F-4904-B3FE-B2FCA2453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9" name="Picture 6" descr="Kumar_Research Methodology-0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1" name="Picture 6" descr="Kumar_Research Methodology-0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869160"/>
            <a:ext cx="8136904" cy="1368152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Chapter 17 - Writing a Research Report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6840760" cy="1143000"/>
          </a:xfrm>
        </p:spPr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224" y="2492895"/>
            <a:ext cx="7643192" cy="3528393"/>
          </a:xfrm>
        </p:spPr>
        <p:txBody>
          <a:bodyPr/>
          <a:lstStyle/>
          <a:p>
            <a:r>
              <a:rPr lang="en-GB" sz="2800" dirty="0" smtClean="0"/>
              <a:t>The research report communicates the findings of the research study</a:t>
            </a:r>
          </a:p>
          <a:p>
            <a:r>
              <a:rPr lang="en-GB" sz="2800" dirty="0" smtClean="0"/>
              <a:t>Qualitative reports are written using a descriptive and narrative style</a:t>
            </a:r>
          </a:p>
          <a:p>
            <a:r>
              <a:rPr lang="en-GB" sz="2800" dirty="0" smtClean="0"/>
              <a:t>Quantitative reports are written in a descriptive and analytical format</a:t>
            </a:r>
          </a:p>
          <a:p>
            <a:r>
              <a:rPr lang="en-GB" sz="2800" dirty="0" smtClean="0"/>
              <a:t>Clearly and concisely written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707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061864"/>
            <a:ext cx="8229600" cy="1143000"/>
          </a:xfrm>
        </p:spPr>
        <p:txBody>
          <a:bodyPr/>
          <a:lstStyle/>
          <a:p>
            <a:r>
              <a:rPr lang="en-GB" dirty="0" smtClean="0"/>
              <a:t>Topics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64" y="2392288"/>
            <a:ext cx="6779096" cy="3268960"/>
          </a:xfrm>
        </p:spPr>
        <p:txBody>
          <a:bodyPr>
            <a:normAutofit/>
          </a:bodyPr>
          <a:lstStyle/>
          <a:p>
            <a:r>
              <a:rPr lang="en-GB" dirty="0" smtClean="0"/>
              <a:t>Writing a research report</a:t>
            </a:r>
          </a:p>
          <a:p>
            <a:r>
              <a:rPr lang="en-GB" dirty="0" smtClean="0"/>
              <a:t>Developing an outline</a:t>
            </a:r>
          </a:p>
          <a:p>
            <a:r>
              <a:rPr lang="en-GB" dirty="0" smtClean="0"/>
              <a:t>Writing about a variable</a:t>
            </a:r>
          </a:p>
          <a:p>
            <a:r>
              <a:rPr lang="en-GB" dirty="0" smtClean="0"/>
              <a:t>Different referencing systems</a:t>
            </a:r>
          </a:p>
          <a:p>
            <a:r>
              <a:rPr lang="en-GB" dirty="0" smtClean="0"/>
              <a:t>Writing a bibliography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989856"/>
            <a:ext cx="7056784" cy="1143000"/>
          </a:xfrm>
        </p:spPr>
        <p:txBody>
          <a:bodyPr/>
          <a:lstStyle/>
          <a:p>
            <a:r>
              <a:rPr lang="en-GB" dirty="0" smtClean="0"/>
              <a:t>Writing a research report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0" y="2276872"/>
            <a:ext cx="7499176" cy="3849291"/>
          </a:xfrm>
        </p:spPr>
        <p:txBody>
          <a:bodyPr/>
          <a:lstStyle/>
          <a:p>
            <a:r>
              <a:rPr lang="en-GB" dirty="0" smtClean="0"/>
              <a:t>Last step in the research process is writing a report to communicate the findings of the study</a:t>
            </a:r>
          </a:p>
          <a:p>
            <a:r>
              <a:rPr lang="en-GB" dirty="0" smtClean="0"/>
              <a:t>The report is what will be read by others</a:t>
            </a:r>
          </a:p>
          <a:p>
            <a:r>
              <a:rPr lang="en-GB" dirty="0" smtClean="0"/>
              <a:t>Clear and logical</a:t>
            </a:r>
          </a:p>
          <a:p>
            <a:r>
              <a:rPr lang="en-GB" dirty="0" smtClean="0"/>
              <a:t>Accurate and concise</a:t>
            </a:r>
          </a:p>
          <a:p>
            <a:r>
              <a:rPr lang="en-GB" dirty="0" smtClean="0"/>
              <a:t>Developing a thematic draft outline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89856"/>
            <a:ext cx="6840760" cy="1143000"/>
          </a:xfrm>
        </p:spPr>
        <p:txBody>
          <a:bodyPr/>
          <a:lstStyle/>
          <a:p>
            <a:r>
              <a:rPr lang="en-GB" dirty="0"/>
              <a:t>Developing an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2276871"/>
            <a:ext cx="7355160" cy="3600401"/>
          </a:xfrm>
        </p:spPr>
        <p:txBody>
          <a:bodyPr/>
          <a:lstStyle/>
          <a:p>
            <a:r>
              <a:rPr lang="en-GB" sz="2800" dirty="0" smtClean="0"/>
              <a:t>Dividing the report in different chapters</a:t>
            </a:r>
          </a:p>
          <a:p>
            <a:r>
              <a:rPr lang="en-GB" sz="2800" dirty="0" smtClean="0"/>
              <a:t>Planning what goes into each chapter</a:t>
            </a:r>
          </a:p>
          <a:p>
            <a:r>
              <a:rPr lang="en-GB" sz="2800" dirty="0" smtClean="0"/>
              <a:t>Geared towards the study and its objectives</a:t>
            </a:r>
          </a:p>
          <a:p>
            <a:r>
              <a:rPr lang="en-GB" sz="2800" dirty="0" smtClean="0"/>
              <a:t>Chapter titles to reflect its content</a:t>
            </a:r>
          </a:p>
          <a:p>
            <a:r>
              <a:rPr lang="en-GB" sz="2800" dirty="0" smtClean="0"/>
              <a:t>Content and methodology of each project is different</a:t>
            </a:r>
          </a:p>
          <a:p>
            <a:r>
              <a:rPr lang="en-GB" sz="2800" dirty="0" smtClean="0"/>
              <a:t>How will findings be communicated?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6" y="980728"/>
            <a:ext cx="7092280" cy="1143000"/>
          </a:xfrm>
        </p:spPr>
        <p:txBody>
          <a:bodyPr/>
          <a:lstStyle/>
          <a:p>
            <a:r>
              <a:rPr lang="en-GB" dirty="0" smtClean="0"/>
              <a:t>Structure of report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79"/>
            <a:ext cx="7427168" cy="374441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Introduction and rational for the study</a:t>
            </a:r>
          </a:p>
          <a:p>
            <a:r>
              <a:rPr lang="en-GB" dirty="0" smtClean="0"/>
              <a:t>Literature review</a:t>
            </a:r>
          </a:p>
          <a:p>
            <a:r>
              <a:rPr lang="en-GB" dirty="0" smtClean="0"/>
              <a:t>Objectives of the study</a:t>
            </a:r>
          </a:p>
          <a:p>
            <a:r>
              <a:rPr lang="en-GB" dirty="0" smtClean="0"/>
              <a:t>Methodology</a:t>
            </a:r>
          </a:p>
          <a:p>
            <a:r>
              <a:rPr lang="en-GB" dirty="0" smtClean="0"/>
              <a:t>Findings and discussion</a:t>
            </a:r>
          </a:p>
          <a:p>
            <a:r>
              <a:rPr lang="en-GB" dirty="0" smtClean="0"/>
              <a:t>Problems and limitations</a:t>
            </a:r>
          </a:p>
          <a:p>
            <a:r>
              <a:rPr lang="en-GB" dirty="0" smtClean="0"/>
              <a:t>Conclusions and possible explanations / recommendations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989856"/>
            <a:ext cx="6912768" cy="1143000"/>
          </a:xfrm>
        </p:spPr>
        <p:txBody>
          <a:bodyPr/>
          <a:lstStyle/>
          <a:p>
            <a:r>
              <a:rPr lang="en-GB" dirty="0" smtClean="0"/>
              <a:t>Writing about a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224" y="2276872"/>
            <a:ext cx="7211144" cy="381642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Why </a:t>
            </a:r>
            <a:r>
              <a:rPr lang="en-US" dirty="0" smtClean="0"/>
              <a:t>is it </a:t>
            </a:r>
            <a:r>
              <a:rPr lang="en-US" dirty="0"/>
              <a:t>important to study the variable? </a:t>
            </a:r>
            <a:r>
              <a:rPr lang="en-US" dirty="0" smtClean="0"/>
              <a:t>(</a:t>
            </a:r>
            <a:r>
              <a:rPr lang="en-US" i="1" dirty="0"/>
              <a:t>This is </a:t>
            </a:r>
            <a:r>
              <a:rPr lang="en-US" i="1" dirty="0" smtClean="0"/>
              <a:t>about providing a rationale </a:t>
            </a:r>
            <a:r>
              <a:rPr lang="en-US" i="1" dirty="0"/>
              <a:t>for studying the </a:t>
            </a:r>
            <a:r>
              <a:rPr lang="en-US" i="1" dirty="0" smtClean="0"/>
              <a:t>variable</a:t>
            </a:r>
            <a:r>
              <a:rPr lang="en-US" dirty="0" smtClean="0"/>
              <a:t>)</a:t>
            </a:r>
            <a:endParaRPr lang="en-GB" dirty="0"/>
          </a:p>
          <a:p>
            <a:pPr lvl="0"/>
            <a:r>
              <a:rPr lang="en-US" dirty="0"/>
              <a:t>In the case of a cross-tabulation, what relationships have other studies found between the variables </a:t>
            </a:r>
            <a:r>
              <a:rPr lang="en-US" dirty="0" smtClean="0"/>
              <a:t>that will be </a:t>
            </a:r>
            <a:r>
              <a:rPr lang="en-US" dirty="0" err="1" smtClean="0"/>
              <a:t>analysed</a:t>
            </a:r>
            <a:r>
              <a:rPr lang="en-US" dirty="0" smtClean="0"/>
              <a:t>? </a:t>
            </a:r>
            <a:r>
              <a:rPr lang="en-US" dirty="0"/>
              <a:t>(</a:t>
            </a:r>
            <a:r>
              <a:rPr lang="en-US" i="1" dirty="0"/>
              <a:t>This is where the literature review is integrated into the findings of the </a:t>
            </a:r>
            <a:r>
              <a:rPr lang="en-US" i="1" dirty="0" smtClean="0"/>
              <a:t>study</a:t>
            </a:r>
            <a:r>
              <a:rPr lang="en-US" dirty="0" smtClean="0"/>
              <a:t>)</a:t>
            </a:r>
            <a:endParaRPr lang="en-GB" dirty="0"/>
          </a:p>
          <a:p>
            <a:pPr lvl="0"/>
            <a:r>
              <a:rPr lang="en-US" dirty="0"/>
              <a:t>What </a:t>
            </a:r>
            <a:r>
              <a:rPr lang="en-US" dirty="0" smtClean="0"/>
              <a:t>is the expected outcome between </a:t>
            </a:r>
            <a:r>
              <a:rPr lang="en-US" dirty="0"/>
              <a:t>the two variables? </a:t>
            </a:r>
            <a:r>
              <a:rPr lang="en-US" dirty="0" smtClean="0"/>
              <a:t>(</a:t>
            </a:r>
            <a:r>
              <a:rPr lang="en-US" i="1" dirty="0" smtClean="0"/>
              <a:t>Stating hypotheses</a:t>
            </a:r>
            <a:r>
              <a:rPr lang="en-US" dirty="0" smtClean="0"/>
              <a:t>)</a:t>
            </a:r>
            <a:endParaRPr lang="en-GB" dirty="0"/>
          </a:p>
          <a:p>
            <a:pPr lvl="0"/>
            <a:r>
              <a:rPr lang="en-US" dirty="0"/>
              <a:t>What has </a:t>
            </a:r>
            <a:r>
              <a:rPr lang="en-US" dirty="0" smtClean="0"/>
              <a:t>the study </a:t>
            </a:r>
            <a:r>
              <a:rPr lang="en-US" dirty="0"/>
              <a:t>found out? </a:t>
            </a:r>
            <a:r>
              <a:rPr lang="en-US" dirty="0" smtClean="0"/>
              <a:t>(</a:t>
            </a:r>
            <a:r>
              <a:rPr lang="en-US" i="1" dirty="0" smtClean="0"/>
              <a:t>Reporting results, e.g. as tables</a:t>
            </a:r>
            <a:r>
              <a:rPr lang="en-US" i="1" dirty="0"/>
              <a:t>, graphs or text</a:t>
            </a:r>
            <a:r>
              <a:rPr lang="en-US" i="1" dirty="0" smtClean="0"/>
              <a:t>.)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6696744" cy="1143000"/>
          </a:xfrm>
        </p:spPr>
        <p:txBody>
          <a:bodyPr/>
          <a:lstStyle/>
          <a:p>
            <a:r>
              <a:rPr lang="en-GB" sz="4000" dirty="0" smtClean="0"/>
              <a:t>Writing about a variable continued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32" y="2348880"/>
            <a:ext cx="7283152" cy="367240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What does the data show? (</a:t>
            </a:r>
            <a:r>
              <a:rPr lang="en-US" i="1" dirty="0"/>
              <a:t>Interpreting the findings of the </a:t>
            </a:r>
            <a:r>
              <a:rPr lang="en-US" i="1" dirty="0" smtClean="0"/>
              <a:t>analysis</a:t>
            </a:r>
            <a:r>
              <a:rPr lang="en-US" dirty="0" smtClean="0"/>
              <a:t>)</a:t>
            </a:r>
            <a:endParaRPr lang="en-GB" dirty="0"/>
          </a:p>
          <a:p>
            <a:pPr lvl="0"/>
            <a:r>
              <a:rPr lang="en-US" dirty="0"/>
              <a:t>What conclusions can be drawn? How do the conclusions drawn from this study compare with those from similar studies in the past? Does the study support or contradict them? (</a:t>
            </a:r>
            <a:r>
              <a:rPr lang="en-US" i="1" dirty="0"/>
              <a:t>Linking results to existing literature</a:t>
            </a:r>
            <a:r>
              <a:rPr lang="en-US" dirty="0"/>
              <a:t>)</a:t>
            </a:r>
            <a:endParaRPr lang="en-GB" dirty="0"/>
          </a:p>
          <a:p>
            <a:pPr lvl="0"/>
            <a:r>
              <a:rPr lang="en-US" dirty="0"/>
              <a:t>What explanation can be provided for the findings of the study? </a:t>
            </a:r>
            <a:r>
              <a:rPr lang="en-US" i="1" dirty="0"/>
              <a:t>(Linking results to existing theories</a:t>
            </a:r>
            <a:r>
              <a:rPr lang="en-US" i="1" dirty="0" smtClean="0"/>
              <a:t>)</a:t>
            </a:r>
            <a:endParaRPr lang="en-GB" i="1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6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61864"/>
            <a:ext cx="6840760" cy="1143000"/>
          </a:xfrm>
        </p:spPr>
        <p:txBody>
          <a:bodyPr/>
          <a:lstStyle/>
          <a:p>
            <a:r>
              <a:rPr lang="en-GB" dirty="0" smtClean="0"/>
              <a:t>Different referencing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32" y="2276871"/>
            <a:ext cx="7283152" cy="3672409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Adopting a referencing style that is used in the field or area of interest for the research report</a:t>
            </a:r>
          </a:p>
          <a:p>
            <a:r>
              <a:rPr lang="en-GB" dirty="0" smtClean="0"/>
              <a:t>There are different academic styles of referencing:</a:t>
            </a:r>
          </a:p>
          <a:p>
            <a:pPr lvl="1"/>
            <a:r>
              <a:rPr lang="en-GB" dirty="0" smtClean="0"/>
              <a:t>The short-title system</a:t>
            </a:r>
          </a:p>
          <a:p>
            <a:pPr lvl="1"/>
            <a:r>
              <a:rPr lang="en-GB" dirty="0" smtClean="0"/>
              <a:t>The author-date system (Harvard system)</a:t>
            </a:r>
          </a:p>
          <a:p>
            <a:pPr lvl="1"/>
            <a:r>
              <a:rPr lang="en-GB" dirty="0" smtClean="0"/>
              <a:t>The reference by number system (</a:t>
            </a:r>
            <a:r>
              <a:rPr lang="en-GB" dirty="0"/>
              <a:t>V</a:t>
            </a:r>
            <a:r>
              <a:rPr lang="en-GB" dirty="0" smtClean="0"/>
              <a:t>ancouver system)</a:t>
            </a:r>
          </a:p>
          <a:p>
            <a:pPr lvl="1"/>
            <a:r>
              <a:rPr lang="en-GB" dirty="0" smtClean="0"/>
              <a:t>The author-number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89856"/>
            <a:ext cx="6912768" cy="1143000"/>
          </a:xfrm>
        </p:spPr>
        <p:txBody>
          <a:bodyPr/>
          <a:lstStyle/>
          <a:p>
            <a:r>
              <a:rPr lang="en-GB" dirty="0" smtClean="0"/>
              <a:t>Writing a 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224" y="2204863"/>
            <a:ext cx="7715200" cy="374441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Preferences according to disciplines or university</a:t>
            </a:r>
          </a:p>
          <a:p>
            <a:r>
              <a:rPr lang="en-GB" dirty="0" smtClean="0"/>
              <a:t>The most common ones are:</a:t>
            </a:r>
          </a:p>
          <a:p>
            <a:pPr lvl="1"/>
            <a:r>
              <a:rPr lang="en-US" dirty="0" smtClean="0"/>
              <a:t>Harvard system</a:t>
            </a:r>
            <a:endParaRPr lang="en-GB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merican </a:t>
            </a:r>
            <a:r>
              <a:rPr lang="en-US" dirty="0"/>
              <a:t>psychological association </a:t>
            </a:r>
            <a:r>
              <a:rPr lang="en-US" dirty="0" smtClean="0"/>
              <a:t>system</a:t>
            </a:r>
            <a:endParaRPr lang="en-GB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merican </a:t>
            </a:r>
            <a:r>
              <a:rPr lang="en-US" dirty="0"/>
              <a:t>Medical association </a:t>
            </a:r>
            <a:r>
              <a:rPr lang="en-US" dirty="0" smtClean="0"/>
              <a:t>system</a:t>
            </a:r>
            <a:endParaRPr lang="en-GB" dirty="0"/>
          </a:p>
          <a:p>
            <a:pPr lvl="1"/>
            <a:r>
              <a:rPr lang="en-US" dirty="0" err="1" smtClean="0"/>
              <a:t>Mcgraw-Hill</a:t>
            </a:r>
            <a:r>
              <a:rPr lang="en-US" dirty="0" smtClean="0"/>
              <a:t> system</a:t>
            </a:r>
            <a:endParaRPr lang="en-GB" dirty="0"/>
          </a:p>
          <a:p>
            <a:pPr lvl="1"/>
            <a:r>
              <a:rPr lang="en-US" dirty="0" smtClean="0"/>
              <a:t>Modern </a:t>
            </a:r>
            <a:r>
              <a:rPr lang="en-US" dirty="0"/>
              <a:t>languages association </a:t>
            </a:r>
            <a:r>
              <a:rPr lang="en-US" dirty="0" smtClean="0"/>
              <a:t>system</a:t>
            </a:r>
            <a:endParaRPr lang="en-GB" dirty="0"/>
          </a:p>
          <a:p>
            <a:pPr lvl="1"/>
            <a:r>
              <a:rPr lang="en-US" dirty="0"/>
              <a:t>F</a:t>
            </a:r>
            <a:r>
              <a:rPr lang="en-US" dirty="0" smtClean="0"/>
              <a:t>ootnote system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707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anj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520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3_Custom Design</vt:lpstr>
      <vt:lpstr>2_Custom Design</vt:lpstr>
      <vt:lpstr>1_Custom Design</vt:lpstr>
      <vt:lpstr>Custom Design</vt:lpstr>
      <vt:lpstr>ranjit</vt:lpstr>
      <vt:lpstr>4_Custom Design</vt:lpstr>
      <vt:lpstr>Chapter 17 - Writing a Research Report</vt:lpstr>
      <vt:lpstr>Topics covered</vt:lpstr>
      <vt:lpstr>Writing a research report</vt:lpstr>
      <vt:lpstr>Developing an outline</vt:lpstr>
      <vt:lpstr>Structure of report outline</vt:lpstr>
      <vt:lpstr>Writing about a variable</vt:lpstr>
      <vt:lpstr>Writing about a variable continued</vt:lpstr>
      <vt:lpstr>Different referencing systems</vt:lpstr>
      <vt:lpstr>Writing a bibliography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Lupton, Robin</dc:creator>
  <cp:lastModifiedBy>Smita, Suchi</cp:lastModifiedBy>
  <cp:revision>73</cp:revision>
  <dcterms:created xsi:type="dcterms:W3CDTF">2013-11-06T15:26:07Z</dcterms:created>
  <dcterms:modified xsi:type="dcterms:W3CDTF">2015-12-18T06:47:44Z</dcterms:modified>
</cp:coreProperties>
</file>