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9" r:id="rId2"/>
    <p:sldMasterId id="2147483681" r:id="rId3"/>
  </p:sldMasterIdLst>
  <p:sldIdLst>
    <p:sldId id="256" r:id="rId4"/>
    <p:sldId id="257" r:id="rId5"/>
    <p:sldId id="258" r:id="rId6"/>
    <p:sldId id="259" r:id="rId7"/>
    <p:sldId id="260" r:id="rId8"/>
    <p:sldId id="267"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62" autoAdjust="0"/>
    <p:restoredTop sz="94660"/>
  </p:normalViewPr>
  <p:slideViewPr>
    <p:cSldViewPr>
      <p:cViewPr>
        <p:scale>
          <a:sx n="76" d="100"/>
          <a:sy n="76" d="100"/>
        </p:scale>
        <p:origin x="-99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5D851EE-20C8-412D-8C3B-856607473933}" type="datetime1">
              <a:rPr lang="en-GB" smtClean="0"/>
              <a:pPr/>
              <a:t>18/12/2015</a:t>
            </a:fld>
            <a:endParaRPr lang="en-GB"/>
          </a:p>
        </p:txBody>
      </p:sp>
      <p:sp>
        <p:nvSpPr>
          <p:cNvPr id="5" name="Footer Placeholder 4"/>
          <p:cNvSpPr>
            <a:spLocks noGrp="1"/>
          </p:cNvSpPr>
          <p:nvPr>
            <p:ph type="ftr" sz="quarter" idx="11"/>
          </p:nvPr>
        </p:nvSpPr>
        <p:spPr/>
        <p:txBody>
          <a:bodyPr/>
          <a:lstStyle/>
          <a:p>
            <a:r>
              <a:rPr lang="en-GB" dirty="0" smtClean="0"/>
              <a:t>authored by Stephanie Fleisher © SAGE publications Ltd 2014</a:t>
            </a:r>
          </a:p>
          <a:p>
            <a:endParaRPr lang="en-GB" dirty="0"/>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60227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BC0453-7142-4F84-BAE8-C174CC0DC9DE}" type="datetime1">
              <a:rPr lang="en-GB" smtClean="0"/>
              <a:pPr/>
              <a:t>18/12/2015</a:t>
            </a:fld>
            <a:endParaRPr lang="en-GB"/>
          </a:p>
        </p:txBody>
      </p:sp>
      <p:sp>
        <p:nvSpPr>
          <p:cNvPr id="5" name="Footer Placeholder 4"/>
          <p:cNvSpPr>
            <a:spLocks noGrp="1"/>
          </p:cNvSpPr>
          <p:nvPr>
            <p:ph type="ftr" sz="quarter" idx="11"/>
          </p:nvPr>
        </p:nvSpPr>
        <p:spPr/>
        <p:txBody>
          <a:bodyPr/>
          <a:lstStyle/>
          <a:p>
            <a:r>
              <a:rPr lang="en-GB" smtClean="0"/>
              <a:t>authored by Stephanie Fleisher © SAGE publications Ltd 2014 </a:t>
            </a:r>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76904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67F9AA-5E37-4A69-AF91-DA1C932089C9}" type="datetime1">
              <a:rPr lang="en-GB" smtClean="0"/>
              <a:pPr/>
              <a:t>18/12/2015</a:t>
            </a:fld>
            <a:endParaRPr lang="en-GB"/>
          </a:p>
        </p:txBody>
      </p:sp>
      <p:sp>
        <p:nvSpPr>
          <p:cNvPr id="5" name="Footer Placeholder 4"/>
          <p:cNvSpPr>
            <a:spLocks noGrp="1"/>
          </p:cNvSpPr>
          <p:nvPr>
            <p:ph type="ftr" sz="quarter" idx="11"/>
          </p:nvPr>
        </p:nvSpPr>
        <p:spPr/>
        <p:txBody>
          <a:bodyPr/>
          <a:lstStyle/>
          <a:p>
            <a:r>
              <a:rPr lang="en-GB" smtClean="0"/>
              <a:t>authored by Stephanie Fleisher © SAGE publications Ltd 2014 </a:t>
            </a:r>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7800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5D851EE-20C8-412D-8C3B-856607473933}" type="datetime1">
              <a:rPr lang="en-GB" smtClean="0"/>
              <a:pPr/>
              <a:t>18/12/2015</a:t>
            </a:fld>
            <a:endParaRPr lang="en-GB"/>
          </a:p>
        </p:txBody>
      </p:sp>
      <p:sp>
        <p:nvSpPr>
          <p:cNvPr id="5" name="Footer Placeholder 4"/>
          <p:cNvSpPr>
            <a:spLocks noGrp="1"/>
          </p:cNvSpPr>
          <p:nvPr>
            <p:ph type="ftr" sz="quarter" idx="11"/>
          </p:nvPr>
        </p:nvSpPr>
        <p:spPr/>
        <p:txBody>
          <a:bodyPr/>
          <a:lstStyle>
            <a:lvl1pPr>
              <a:defRPr/>
            </a:lvl1pPr>
          </a:lstStyle>
          <a:p>
            <a:r>
              <a:rPr lang="en-GB" smtClean="0"/>
              <a:t>authored by Stephanie Fleisher © SAGE publications Ltd 2014</a:t>
            </a:r>
          </a:p>
          <a:p>
            <a:endParaRPr lang="en-GB" dirty="0"/>
          </a:p>
        </p:txBody>
      </p:sp>
      <p:sp>
        <p:nvSpPr>
          <p:cNvPr id="6"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4BE5244-4770-4F92-A917-FFD364B04F32}" type="datetime1">
              <a:rPr lang="en-GB" smtClean="0"/>
              <a:pPr/>
              <a:t>18/12/2015</a:t>
            </a:fld>
            <a:endParaRPr lang="en-GB"/>
          </a:p>
        </p:txBody>
      </p:sp>
      <p:sp>
        <p:nvSpPr>
          <p:cNvPr id="5" name="Footer Placeholder 4"/>
          <p:cNvSpPr>
            <a:spLocks noGrp="1"/>
          </p:cNvSpPr>
          <p:nvPr>
            <p:ph type="ftr" sz="quarter" idx="11"/>
          </p:nvPr>
        </p:nvSpPr>
        <p:spPr/>
        <p:txBody>
          <a:bodyPr/>
          <a:lstStyle>
            <a:lvl1pPr>
              <a:defRPr/>
            </a:lvl1pPr>
          </a:lstStyle>
          <a:p>
            <a:r>
              <a:rPr lang="en-GB" smtClean="0"/>
              <a:t>authored by Stephanie Fleisher © SAGE publications Ltd 2014</a:t>
            </a:r>
          </a:p>
          <a:p>
            <a:endParaRPr lang="en-GB" dirty="0"/>
          </a:p>
        </p:txBody>
      </p:sp>
      <p:sp>
        <p:nvSpPr>
          <p:cNvPr id="6" name="Slide Number Placeholder 5"/>
          <p:cNvSpPr>
            <a:spLocks noGrp="1"/>
          </p:cNvSpPr>
          <p:nvPr>
            <p:ph type="sldNum" sz="quarter" idx="12"/>
          </p:nvPr>
        </p:nvSpPr>
        <p:spPr/>
        <p:txBody>
          <a:bodyPr/>
          <a:lstStyle>
            <a:lvl1pPr>
              <a:defRPr/>
            </a:lvl1pPr>
          </a:lstStyle>
          <a:p>
            <a:fld id="{0CBEDE81-55A2-4819-A869-C2190FCD5937}"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CE5316B-8A2B-4995-A681-284351B5D62A}" type="datetime1">
              <a:rPr lang="en-GB" smtClean="0"/>
              <a:pPr/>
              <a:t>18/12/2015</a:t>
            </a:fld>
            <a:endParaRPr lang="en-GB"/>
          </a:p>
        </p:txBody>
      </p:sp>
      <p:sp>
        <p:nvSpPr>
          <p:cNvPr id="5" name="Footer Placeholder 4"/>
          <p:cNvSpPr>
            <a:spLocks noGrp="1"/>
          </p:cNvSpPr>
          <p:nvPr>
            <p:ph type="ftr" sz="quarter" idx="11"/>
          </p:nvPr>
        </p:nvSpPr>
        <p:spPr/>
        <p:txBody>
          <a:bodyPr/>
          <a:lstStyle>
            <a:lvl1pPr>
              <a:defRPr/>
            </a:lvl1pPr>
          </a:lstStyle>
          <a:p>
            <a:r>
              <a:rPr lang="en-GB" smtClean="0"/>
              <a:t>authored by Stephanie Fleisher © SAGE publications Ltd 2014 </a:t>
            </a:r>
            <a:endParaRPr lang="en-GB"/>
          </a:p>
        </p:txBody>
      </p:sp>
      <p:sp>
        <p:nvSpPr>
          <p:cNvPr id="6"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30D5BB87-DB8F-4FCE-8E8A-5CF21256B87C}" type="datetime1">
              <a:rPr lang="en-GB" smtClean="0"/>
              <a:pPr/>
              <a:t>18/12/2015</a:t>
            </a:fld>
            <a:endParaRPr lang="en-GB"/>
          </a:p>
        </p:txBody>
      </p:sp>
      <p:sp>
        <p:nvSpPr>
          <p:cNvPr id="6" name="Footer Placeholder 4"/>
          <p:cNvSpPr>
            <a:spLocks noGrp="1"/>
          </p:cNvSpPr>
          <p:nvPr>
            <p:ph type="ftr" sz="quarter" idx="11"/>
          </p:nvPr>
        </p:nvSpPr>
        <p:spPr/>
        <p:txBody>
          <a:bodyPr/>
          <a:lstStyle>
            <a:lvl1pPr>
              <a:defRPr/>
            </a:lvl1pPr>
          </a:lstStyle>
          <a:p>
            <a:r>
              <a:rPr lang="en-GB" smtClean="0"/>
              <a:t>authored by Stephanie Fleisher © SAGE publications Ltd 2014 </a:t>
            </a:r>
            <a:endParaRPr lang="en-GB"/>
          </a:p>
        </p:txBody>
      </p:sp>
      <p:sp>
        <p:nvSpPr>
          <p:cNvPr id="7"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59004B4F-0777-4522-8761-D9DC90799CFD}" type="datetime1">
              <a:rPr lang="en-GB" smtClean="0"/>
              <a:pPr/>
              <a:t>18/12/2015</a:t>
            </a:fld>
            <a:endParaRPr lang="en-GB"/>
          </a:p>
        </p:txBody>
      </p:sp>
      <p:sp>
        <p:nvSpPr>
          <p:cNvPr id="8" name="Footer Placeholder 4"/>
          <p:cNvSpPr>
            <a:spLocks noGrp="1"/>
          </p:cNvSpPr>
          <p:nvPr>
            <p:ph type="ftr" sz="quarter" idx="11"/>
          </p:nvPr>
        </p:nvSpPr>
        <p:spPr/>
        <p:txBody>
          <a:bodyPr/>
          <a:lstStyle>
            <a:lvl1pPr>
              <a:defRPr/>
            </a:lvl1pPr>
          </a:lstStyle>
          <a:p>
            <a:r>
              <a:rPr lang="en-GB" smtClean="0"/>
              <a:t>authored by Stephanie Fleisher © SAGE publications Ltd 2014 </a:t>
            </a:r>
            <a:endParaRPr lang="en-GB"/>
          </a:p>
        </p:txBody>
      </p:sp>
      <p:sp>
        <p:nvSpPr>
          <p:cNvPr id="9"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453FF8D-C9AE-435A-BA28-082D7B688177}" type="datetime1">
              <a:rPr lang="en-GB" smtClean="0"/>
              <a:pPr/>
              <a:t>18/12/2015</a:t>
            </a:fld>
            <a:endParaRPr lang="en-GB"/>
          </a:p>
        </p:txBody>
      </p:sp>
      <p:sp>
        <p:nvSpPr>
          <p:cNvPr id="4" name="Footer Placeholder 4"/>
          <p:cNvSpPr>
            <a:spLocks noGrp="1"/>
          </p:cNvSpPr>
          <p:nvPr>
            <p:ph type="ftr" sz="quarter" idx="11"/>
          </p:nvPr>
        </p:nvSpPr>
        <p:spPr/>
        <p:txBody>
          <a:bodyPr/>
          <a:lstStyle>
            <a:lvl1pPr>
              <a:defRPr/>
            </a:lvl1pPr>
          </a:lstStyle>
          <a:p>
            <a:r>
              <a:rPr lang="en-GB" smtClean="0"/>
              <a:t>authored by Stephanie Fleisher © SAGE publications Ltd 2014 </a:t>
            </a:r>
            <a:endParaRPr lang="en-GB"/>
          </a:p>
        </p:txBody>
      </p:sp>
      <p:sp>
        <p:nvSpPr>
          <p:cNvPr id="5"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1744274-197A-4A83-9C61-CC518B520399}" type="datetime1">
              <a:rPr lang="en-GB" smtClean="0"/>
              <a:pPr/>
              <a:t>18/12/2015</a:t>
            </a:fld>
            <a:endParaRPr lang="en-GB"/>
          </a:p>
        </p:txBody>
      </p:sp>
      <p:sp>
        <p:nvSpPr>
          <p:cNvPr id="3" name="Footer Placeholder 4"/>
          <p:cNvSpPr>
            <a:spLocks noGrp="1"/>
          </p:cNvSpPr>
          <p:nvPr>
            <p:ph type="ftr" sz="quarter" idx="11"/>
          </p:nvPr>
        </p:nvSpPr>
        <p:spPr/>
        <p:txBody>
          <a:bodyPr/>
          <a:lstStyle>
            <a:lvl1pPr>
              <a:defRPr/>
            </a:lvl1pPr>
          </a:lstStyle>
          <a:p>
            <a:r>
              <a:rPr lang="en-GB" smtClean="0"/>
              <a:t>authored by Stephanie Fleisher © SAGE publications Ltd 2014 </a:t>
            </a:r>
            <a:endParaRPr lang="en-GB"/>
          </a:p>
        </p:txBody>
      </p:sp>
      <p:sp>
        <p:nvSpPr>
          <p:cNvPr id="4"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4767704-882F-4B49-8D50-BD365BD4732B}" type="datetime1">
              <a:rPr lang="en-GB" smtClean="0"/>
              <a:pPr/>
              <a:t>18/12/2015</a:t>
            </a:fld>
            <a:endParaRPr lang="en-GB"/>
          </a:p>
        </p:txBody>
      </p:sp>
      <p:sp>
        <p:nvSpPr>
          <p:cNvPr id="6" name="Footer Placeholder 4"/>
          <p:cNvSpPr>
            <a:spLocks noGrp="1"/>
          </p:cNvSpPr>
          <p:nvPr>
            <p:ph type="ftr" sz="quarter" idx="11"/>
          </p:nvPr>
        </p:nvSpPr>
        <p:spPr/>
        <p:txBody>
          <a:bodyPr/>
          <a:lstStyle>
            <a:lvl1pPr>
              <a:defRPr/>
            </a:lvl1pPr>
          </a:lstStyle>
          <a:p>
            <a:r>
              <a:rPr lang="en-GB" smtClean="0"/>
              <a:t>authored by Stephanie Fleisher © SAGE publications Ltd 2014 </a:t>
            </a:r>
            <a:endParaRPr lang="en-GB"/>
          </a:p>
        </p:txBody>
      </p:sp>
      <p:sp>
        <p:nvSpPr>
          <p:cNvPr id="7"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4BE5244-4770-4F92-A917-FFD364B04F32}" type="datetime1">
              <a:rPr lang="en-GB" smtClean="0"/>
              <a:pPr/>
              <a:t>18/12/2015</a:t>
            </a:fld>
            <a:endParaRPr lang="en-GB"/>
          </a:p>
        </p:txBody>
      </p:sp>
      <p:sp>
        <p:nvSpPr>
          <p:cNvPr id="5" name="Footer Placeholder 4"/>
          <p:cNvSpPr>
            <a:spLocks noGrp="1"/>
          </p:cNvSpPr>
          <p:nvPr>
            <p:ph type="ftr" sz="quarter" idx="11"/>
          </p:nvPr>
        </p:nvSpPr>
        <p:spPr/>
        <p:txBody>
          <a:bodyPr/>
          <a:lstStyle/>
          <a:p>
            <a:r>
              <a:rPr lang="en-GB" dirty="0" smtClean="0"/>
              <a:t>authored by Stephanie Fleisher © SAGE publications Ltd 2014</a:t>
            </a:r>
          </a:p>
          <a:p>
            <a:endParaRPr lang="en-GB" dirty="0"/>
          </a:p>
        </p:txBody>
      </p:sp>
    </p:spTree>
    <p:extLst>
      <p:ext uri="{BB962C8B-B14F-4D97-AF65-F5344CB8AC3E}">
        <p14:creationId xmlns:p14="http://schemas.microsoft.com/office/powerpoint/2010/main" val="28019557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EFFC7AF-AE42-41D6-B1E2-3F7033906EE6}" type="datetime1">
              <a:rPr lang="en-GB" smtClean="0"/>
              <a:pPr/>
              <a:t>18/12/2015</a:t>
            </a:fld>
            <a:endParaRPr lang="en-GB"/>
          </a:p>
        </p:txBody>
      </p:sp>
      <p:sp>
        <p:nvSpPr>
          <p:cNvPr id="6" name="Footer Placeholder 4"/>
          <p:cNvSpPr>
            <a:spLocks noGrp="1"/>
          </p:cNvSpPr>
          <p:nvPr>
            <p:ph type="ftr" sz="quarter" idx="11"/>
          </p:nvPr>
        </p:nvSpPr>
        <p:spPr/>
        <p:txBody>
          <a:bodyPr/>
          <a:lstStyle>
            <a:lvl1pPr>
              <a:defRPr/>
            </a:lvl1pPr>
          </a:lstStyle>
          <a:p>
            <a:r>
              <a:rPr lang="en-GB" smtClean="0"/>
              <a:t>authored by Stephanie Fleisher © SAGE publications Ltd 2014 </a:t>
            </a:r>
            <a:endParaRPr lang="en-GB"/>
          </a:p>
        </p:txBody>
      </p:sp>
      <p:sp>
        <p:nvSpPr>
          <p:cNvPr id="7"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6BC0453-7142-4F84-BAE8-C174CC0DC9DE}" type="datetime1">
              <a:rPr lang="en-GB" smtClean="0"/>
              <a:pPr/>
              <a:t>18/12/2015</a:t>
            </a:fld>
            <a:endParaRPr lang="en-GB"/>
          </a:p>
        </p:txBody>
      </p:sp>
      <p:sp>
        <p:nvSpPr>
          <p:cNvPr id="5" name="Footer Placeholder 4"/>
          <p:cNvSpPr>
            <a:spLocks noGrp="1"/>
          </p:cNvSpPr>
          <p:nvPr>
            <p:ph type="ftr" sz="quarter" idx="11"/>
          </p:nvPr>
        </p:nvSpPr>
        <p:spPr/>
        <p:txBody>
          <a:bodyPr/>
          <a:lstStyle>
            <a:lvl1pPr>
              <a:defRPr/>
            </a:lvl1pPr>
          </a:lstStyle>
          <a:p>
            <a:r>
              <a:rPr lang="en-GB" smtClean="0"/>
              <a:t>authored by Stephanie Fleisher © SAGE publications Ltd 2014 </a:t>
            </a:r>
            <a:endParaRPr lang="en-GB"/>
          </a:p>
        </p:txBody>
      </p:sp>
      <p:sp>
        <p:nvSpPr>
          <p:cNvPr id="6"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11A3F7D-A53D-487A-9549-1D3E5F02E6B3}"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09A943A-6532-48F0-B2FB-6A64570EA912}"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CF33196-B88A-41E8-A951-C4A39EE3A901}"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CFE1356-8942-4EF6-9C85-DBC66D2775AE}"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91CD904-1D3C-4CDD-9705-3E141C8DBDD0}"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DB510DA-028D-43A2-947A-4CC961D52F9D}"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DD1892D-22BE-46CE-A556-4E366C6BCA1C}" type="datetimeFigureOut">
              <a:rPr lang="en-US"/>
              <a:pPr/>
              <a:t>12/18/2015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9B31020-1C4D-4690-94FC-76E3E5074DCE}"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93AFD19-D334-4BFF-AEBF-1057065BB099}" type="datetimeFigureOut">
              <a:rPr lang="en-US"/>
              <a:pPr/>
              <a:t>12/18/2015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261567F-99B5-4822-939A-9BCA693FDED1}"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F6924D2-66A7-41F2-AAED-08AF418CED01}" type="datetimeFigureOut">
              <a:rPr lang="en-US"/>
              <a:pPr/>
              <a:t>12/18/2015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405F81F-0F79-4069-B688-F347AEF3E0D5}"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A9F7C8B-316C-444E-9957-3109FAAFD6B8}" type="datetimeFigureOut">
              <a:rPr lang="en-US"/>
              <a:pPr/>
              <a:t>12/18/2015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C42FE81-BA21-402D-A81E-170A02A028F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5316B-8A2B-4995-A681-284351B5D62A}" type="datetime1">
              <a:rPr lang="en-GB" smtClean="0"/>
              <a:pPr/>
              <a:t>18/12/2015</a:t>
            </a:fld>
            <a:endParaRPr lang="en-GB"/>
          </a:p>
        </p:txBody>
      </p:sp>
      <p:sp>
        <p:nvSpPr>
          <p:cNvPr id="5" name="Footer Placeholder 4"/>
          <p:cNvSpPr>
            <a:spLocks noGrp="1"/>
          </p:cNvSpPr>
          <p:nvPr>
            <p:ph type="ftr" sz="quarter" idx="11"/>
          </p:nvPr>
        </p:nvSpPr>
        <p:spPr/>
        <p:txBody>
          <a:bodyPr/>
          <a:lstStyle/>
          <a:p>
            <a:r>
              <a:rPr lang="en-GB" smtClean="0"/>
              <a:t>authored by Stephanie Fleisher © SAGE publications Ltd 2014 </a:t>
            </a:r>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415016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DFCB532-44E6-43B5-B94B-AB0B6CACDF0A}" type="datetimeFigureOut">
              <a:rPr lang="en-US"/>
              <a:pPr/>
              <a:t>12/18/2015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BFD5214-BC37-4C5A-A093-171235B784F6}"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21E65A2-F781-4DEE-83D1-C61BE097041F}" type="datetimeFigureOut">
              <a:rPr lang="en-US"/>
              <a:pPr/>
              <a:t>12/18/2015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6FD9EEE-7EAA-4FA1-98E3-9B366F3935E9}"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020ADDF-B0E2-444C-96FF-301D89DCE9D4}"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54FD2EA-9655-4801-BF99-C77696F5ACD9}"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0F824F9-84B2-4644-9C62-131722A9F6BA}"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E793DD5-328F-4904-B3FE-B2FCA245324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D5BB87-DB8F-4FCE-8E8A-5CF21256B87C}" type="datetime1">
              <a:rPr lang="en-GB" smtClean="0"/>
              <a:pPr/>
              <a:t>18/12/2015</a:t>
            </a:fld>
            <a:endParaRPr lang="en-GB"/>
          </a:p>
        </p:txBody>
      </p:sp>
      <p:sp>
        <p:nvSpPr>
          <p:cNvPr id="6" name="Footer Placeholder 5"/>
          <p:cNvSpPr>
            <a:spLocks noGrp="1"/>
          </p:cNvSpPr>
          <p:nvPr>
            <p:ph type="ftr" sz="quarter" idx="11"/>
          </p:nvPr>
        </p:nvSpPr>
        <p:spPr/>
        <p:txBody>
          <a:bodyPr/>
          <a:lstStyle/>
          <a:p>
            <a:r>
              <a:rPr lang="en-GB" smtClean="0"/>
              <a:t>authored by Stephanie Fleisher © SAGE publications Ltd 2014 </a:t>
            </a:r>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0597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9004B4F-0777-4522-8761-D9DC90799CFD}" type="datetime1">
              <a:rPr lang="en-GB" smtClean="0"/>
              <a:pPr/>
              <a:t>18/12/2015</a:t>
            </a:fld>
            <a:endParaRPr lang="en-GB"/>
          </a:p>
        </p:txBody>
      </p:sp>
      <p:sp>
        <p:nvSpPr>
          <p:cNvPr id="8" name="Footer Placeholder 7"/>
          <p:cNvSpPr>
            <a:spLocks noGrp="1"/>
          </p:cNvSpPr>
          <p:nvPr>
            <p:ph type="ftr" sz="quarter" idx="11"/>
          </p:nvPr>
        </p:nvSpPr>
        <p:spPr/>
        <p:txBody>
          <a:bodyPr/>
          <a:lstStyle/>
          <a:p>
            <a:r>
              <a:rPr lang="en-GB" smtClean="0"/>
              <a:t>authored by Stephanie Fleisher © SAGE publications Ltd 2014 </a:t>
            </a:r>
            <a:endParaRPr lang="en-GB"/>
          </a:p>
        </p:txBody>
      </p:sp>
      <p:sp>
        <p:nvSpPr>
          <p:cNvPr id="9" name="Slide Number Placeholder 8"/>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50424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53FF8D-C9AE-435A-BA28-082D7B688177}" type="datetime1">
              <a:rPr lang="en-GB" smtClean="0"/>
              <a:pPr/>
              <a:t>18/12/2015</a:t>
            </a:fld>
            <a:endParaRPr lang="en-GB"/>
          </a:p>
        </p:txBody>
      </p:sp>
      <p:sp>
        <p:nvSpPr>
          <p:cNvPr id="4" name="Footer Placeholder 3"/>
          <p:cNvSpPr>
            <a:spLocks noGrp="1"/>
          </p:cNvSpPr>
          <p:nvPr>
            <p:ph type="ftr" sz="quarter" idx="11"/>
          </p:nvPr>
        </p:nvSpPr>
        <p:spPr/>
        <p:txBody>
          <a:bodyPr/>
          <a:lstStyle/>
          <a:p>
            <a:r>
              <a:rPr lang="en-GB" smtClean="0"/>
              <a:t>authored by Stephanie Fleisher © SAGE publications Ltd 2014 </a:t>
            </a:r>
            <a:endParaRPr lang="en-GB"/>
          </a:p>
        </p:txBody>
      </p:sp>
      <p:sp>
        <p:nvSpPr>
          <p:cNvPr id="5" name="Slide Number Placeholder 4"/>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8929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44274-197A-4A83-9C61-CC518B520399}" type="datetime1">
              <a:rPr lang="en-GB" smtClean="0"/>
              <a:pPr/>
              <a:t>18/12/2015</a:t>
            </a:fld>
            <a:endParaRPr lang="en-GB"/>
          </a:p>
        </p:txBody>
      </p:sp>
      <p:sp>
        <p:nvSpPr>
          <p:cNvPr id="3" name="Footer Placeholder 2"/>
          <p:cNvSpPr>
            <a:spLocks noGrp="1"/>
          </p:cNvSpPr>
          <p:nvPr>
            <p:ph type="ftr" sz="quarter" idx="11"/>
          </p:nvPr>
        </p:nvSpPr>
        <p:spPr/>
        <p:txBody>
          <a:bodyPr/>
          <a:lstStyle/>
          <a:p>
            <a:r>
              <a:rPr lang="en-GB" smtClean="0"/>
              <a:t>authored by Stephanie Fleisher © SAGE publications Ltd 2014 </a:t>
            </a:r>
            <a:endParaRPr lang="en-GB"/>
          </a:p>
        </p:txBody>
      </p:sp>
      <p:sp>
        <p:nvSpPr>
          <p:cNvPr id="4" name="Slide Number Placeholder 3"/>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155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67704-882F-4B49-8D50-BD365BD4732B}" type="datetime1">
              <a:rPr lang="en-GB" smtClean="0"/>
              <a:pPr/>
              <a:t>18/12/2015</a:t>
            </a:fld>
            <a:endParaRPr lang="en-GB"/>
          </a:p>
        </p:txBody>
      </p:sp>
      <p:sp>
        <p:nvSpPr>
          <p:cNvPr id="6" name="Footer Placeholder 5"/>
          <p:cNvSpPr>
            <a:spLocks noGrp="1"/>
          </p:cNvSpPr>
          <p:nvPr>
            <p:ph type="ftr" sz="quarter" idx="11"/>
          </p:nvPr>
        </p:nvSpPr>
        <p:spPr/>
        <p:txBody>
          <a:bodyPr/>
          <a:lstStyle/>
          <a:p>
            <a:r>
              <a:rPr lang="en-GB" smtClean="0"/>
              <a:t>authored by Stephanie Fleisher © SAGE publications Ltd 2014 </a:t>
            </a:r>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2070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FC7AF-AE42-41D6-B1E2-3F7033906EE6}" type="datetime1">
              <a:rPr lang="en-GB" smtClean="0"/>
              <a:pPr/>
              <a:t>18/12/2015</a:t>
            </a:fld>
            <a:endParaRPr lang="en-GB"/>
          </a:p>
        </p:txBody>
      </p:sp>
      <p:sp>
        <p:nvSpPr>
          <p:cNvPr id="6" name="Footer Placeholder 5"/>
          <p:cNvSpPr>
            <a:spLocks noGrp="1"/>
          </p:cNvSpPr>
          <p:nvPr>
            <p:ph type="ftr" sz="quarter" idx="11"/>
          </p:nvPr>
        </p:nvSpPr>
        <p:spPr/>
        <p:txBody>
          <a:bodyPr/>
          <a:lstStyle/>
          <a:p>
            <a:r>
              <a:rPr lang="en-GB" smtClean="0"/>
              <a:t>authored by Stephanie Fleisher © SAGE publications Ltd 2014 </a:t>
            </a:r>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111989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6B217-3E55-4F8F-A3B8-BBB707BF09C3}" type="datetime1">
              <a:rPr lang="en-GB" smtClean="0"/>
              <a:pPr/>
              <a:t>18/12/2015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authored by Stephanie Fleisher © SAGE publications Ltd 2014 </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CD24C-D855-40F1-BE80-684296DCDAB9}" type="slidenum">
              <a:rPr lang="en-GB" smtClean="0"/>
              <a:pPr/>
              <a:t>‹#›</a:t>
            </a:fld>
            <a:endParaRPr lang="en-GB"/>
          </a:p>
        </p:txBody>
      </p:sp>
    </p:spTree>
    <p:extLst>
      <p:ext uri="{BB962C8B-B14F-4D97-AF65-F5344CB8AC3E}">
        <p14:creationId xmlns:p14="http://schemas.microsoft.com/office/powerpoint/2010/main" val="2713655812"/>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5B66B217-3E55-4F8F-A3B8-BBB707BF09C3}" type="datetime1">
              <a:rPr lang="en-GB" smtClean="0"/>
              <a:pPr/>
              <a:t>18/12/2015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r>
              <a:rPr lang="en-GB" smtClean="0"/>
              <a:t>authored by Stephanie Fleisher © SAGE publications Ltd 2014 </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16CD24C-D855-40F1-BE80-684296DCDAB9}" type="slidenum">
              <a:rPr lang="en-GB" smtClean="0"/>
              <a:pPr/>
              <a:t>‹#›</a:t>
            </a:fld>
            <a:endParaRPr lang="en-GB"/>
          </a:p>
        </p:txBody>
      </p:sp>
      <p:pic>
        <p:nvPicPr>
          <p:cNvPr id="1029" name="Picture 6" descr="Kumar_Research Methodology-01.jpg"/>
          <p:cNvPicPr>
            <a:picLocks noChangeAspect="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1" name="Picture 6" descr="Kumar_Research Methodology-02.jpg"/>
          <p:cNvPicPr>
            <a:picLocks noChangeAspect="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876800"/>
            <a:ext cx="7772400" cy="914400"/>
          </a:xfrm>
        </p:spPr>
        <p:txBody>
          <a:bodyPr/>
          <a:lstStyle/>
          <a:p>
            <a:r>
              <a:rPr lang="en-GB" dirty="0" smtClean="0">
                <a:solidFill>
                  <a:schemeClr val="tx1"/>
                </a:solidFill>
              </a:rPr>
              <a:t>Chapter 5 - Identifying Variables</a:t>
            </a:r>
            <a:endParaRPr lang="en-GB" dirty="0">
              <a:solidFill>
                <a:schemeClr val="tx1"/>
              </a:solidFill>
            </a:endParaRPr>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3781552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6781800" cy="1143000"/>
          </a:xfrm>
        </p:spPr>
        <p:txBody>
          <a:bodyPr/>
          <a:lstStyle/>
          <a:p>
            <a:r>
              <a:rPr lang="en-GB" dirty="0" smtClean="0"/>
              <a:t>Type of variable</a:t>
            </a:r>
            <a:endParaRPr lang="en-GB" dirty="0"/>
          </a:p>
        </p:txBody>
      </p:sp>
      <p:sp>
        <p:nvSpPr>
          <p:cNvPr id="3" name="Content Placeholder 2"/>
          <p:cNvSpPr>
            <a:spLocks noGrp="1"/>
          </p:cNvSpPr>
          <p:nvPr>
            <p:ph idx="1"/>
          </p:nvPr>
        </p:nvSpPr>
        <p:spPr>
          <a:xfrm>
            <a:off x="457200" y="1828800"/>
            <a:ext cx="8229600" cy="3581400"/>
          </a:xfrm>
        </p:spPr>
        <p:txBody>
          <a:bodyPr/>
          <a:lstStyle/>
          <a:p>
            <a:pPr marL="0" indent="0">
              <a:buNone/>
            </a:pPr>
            <a:endParaRPr lang="en-GB" dirty="0" smtClean="0"/>
          </a:p>
          <a:p>
            <a:pPr marL="0" indent="0">
              <a:buNone/>
            </a:pPr>
            <a:r>
              <a:rPr lang="en-GB" dirty="0" smtClean="0"/>
              <a:t>“</a:t>
            </a:r>
            <a:r>
              <a:rPr lang="en-GB" i="1" dirty="0" smtClean="0"/>
              <a:t>The way a variable is measured determines the type of analysis that can be performed, the statistical procedures that can be applied to the data, the way the data can be interpreted and the finding that can be communicated.” </a:t>
            </a:r>
            <a:endParaRPr lang="en-GB" i="1" dirty="0"/>
          </a:p>
        </p:txBody>
      </p:sp>
      <p:sp>
        <p:nvSpPr>
          <p:cNvPr id="6" name="Rectangle 5"/>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2476728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6477000" cy="1143000"/>
          </a:xfrm>
        </p:spPr>
        <p:txBody>
          <a:bodyPr/>
          <a:lstStyle/>
          <a:p>
            <a:r>
              <a:rPr lang="en-GB" sz="4000" dirty="0" smtClean="0"/>
              <a:t>Types of measurement scales</a:t>
            </a:r>
            <a:endParaRPr lang="en-GB" sz="4000" dirty="0"/>
          </a:p>
        </p:txBody>
      </p:sp>
      <p:sp>
        <p:nvSpPr>
          <p:cNvPr id="3" name="Content Placeholder 2"/>
          <p:cNvSpPr>
            <a:spLocks noGrp="1"/>
          </p:cNvSpPr>
          <p:nvPr>
            <p:ph idx="1"/>
          </p:nvPr>
        </p:nvSpPr>
        <p:spPr>
          <a:xfrm>
            <a:off x="533400" y="2057400"/>
            <a:ext cx="7239000" cy="3810000"/>
          </a:xfrm>
        </p:spPr>
        <p:txBody>
          <a:bodyPr>
            <a:normAutofit fontScale="85000" lnSpcReduction="10000"/>
          </a:bodyPr>
          <a:lstStyle/>
          <a:p>
            <a:r>
              <a:rPr lang="en-GB" dirty="0" smtClean="0"/>
              <a:t>Nominal or classificatory scale, e.g. religion: Christian, Muslim, Hindu, Jew, etc.</a:t>
            </a:r>
          </a:p>
          <a:p>
            <a:r>
              <a:rPr lang="en-GB" dirty="0" smtClean="0"/>
              <a:t>Ordinal or ranking scale (categories in order) e.g. socio economic status: upper/middle/low</a:t>
            </a:r>
          </a:p>
          <a:p>
            <a:r>
              <a:rPr lang="en-GB" dirty="0" smtClean="0"/>
              <a:t>Interval scale (has equal units of measurements with an arbitrary starting point) e.g. Temperature in Fahrenheit</a:t>
            </a:r>
          </a:p>
          <a:p>
            <a:r>
              <a:rPr lang="en-GB" dirty="0" smtClean="0"/>
              <a:t>Ratio scale (equal units of measurement with  fixed starting point at zero) e.g. height in cm</a:t>
            </a:r>
            <a:endParaRPr lang="en-GB" dirty="0"/>
          </a:p>
        </p:txBody>
      </p:sp>
      <p:sp>
        <p:nvSpPr>
          <p:cNvPr id="4" name="Rectangle 3"/>
          <p:cNvSpPr/>
          <p:nvPr/>
        </p:nvSpPr>
        <p:spPr>
          <a:xfrm>
            <a:off x="2843808" y="6093296"/>
            <a:ext cx="3707904" cy="261610"/>
          </a:xfrm>
          <a:prstGeom prst="rect">
            <a:avLst/>
          </a:prstGeom>
        </p:spPr>
        <p:txBody>
          <a:bodyPr wrap="square">
            <a:spAutoFit/>
          </a:bodyPr>
          <a:lstStyle/>
          <a:p>
            <a:endParaRPr lang="en-GB" sz="1100" dirty="0">
              <a:solidFill>
                <a:schemeClr val="tx1">
                  <a:lumMod val="50000"/>
                  <a:lumOff val="50000"/>
                </a:schemeClr>
              </a:solidFill>
            </a:endParaRPr>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24939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6553200" cy="1143000"/>
          </a:xfrm>
        </p:spPr>
        <p:txBody>
          <a:bodyPr>
            <a:normAutofit/>
          </a:bodyPr>
          <a:lstStyle/>
          <a:p>
            <a:r>
              <a:rPr lang="en-GB" dirty="0" smtClean="0"/>
              <a:t>Topics covered</a:t>
            </a:r>
            <a:endParaRPr lang="en-GB" dirty="0"/>
          </a:p>
        </p:txBody>
      </p:sp>
      <p:sp>
        <p:nvSpPr>
          <p:cNvPr id="3" name="Content Placeholder 2"/>
          <p:cNvSpPr>
            <a:spLocks noGrp="1"/>
          </p:cNvSpPr>
          <p:nvPr>
            <p:ph idx="1"/>
          </p:nvPr>
        </p:nvSpPr>
        <p:spPr>
          <a:xfrm>
            <a:off x="457200" y="1828800"/>
            <a:ext cx="8229600" cy="3505200"/>
          </a:xfrm>
        </p:spPr>
        <p:txBody>
          <a:bodyPr>
            <a:normAutofit/>
          </a:bodyPr>
          <a:lstStyle/>
          <a:p>
            <a:endParaRPr lang="en-GB" dirty="0" smtClean="0"/>
          </a:p>
          <a:p>
            <a:r>
              <a:rPr lang="en-GB" dirty="0" smtClean="0"/>
              <a:t>What is a variable?</a:t>
            </a:r>
          </a:p>
          <a:p>
            <a:r>
              <a:rPr lang="en-GB" dirty="0" smtClean="0"/>
              <a:t>Difference between concepts and variables</a:t>
            </a:r>
          </a:p>
          <a:p>
            <a:r>
              <a:rPr lang="en-GB" dirty="0" smtClean="0"/>
              <a:t>How to turn concepts into variables</a:t>
            </a:r>
          </a:p>
          <a:p>
            <a:r>
              <a:rPr lang="en-GB" dirty="0" smtClean="0"/>
              <a:t>Types of variables</a:t>
            </a:r>
          </a:p>
          <a:p>
            <a:r>
              <a:rPr lang="en-GB" dirty="0" smtClean="0"/>
              <a:t>Types of measurement scales</a:t>
            </a:r>
          </a:p>
          <a:p>
            <a:endParaRPr lang="en-GB" sz="3300" dirty="0"/>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4174393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6781800" cy="1143000"/>
          </a:xfrm>
        </p:spPr>
        <p:txBody>
          <a:bodyPr/>
          <a:lstStyle/>
          <a:p>
            <a:r>
              <a:rPr lang="en-GB" dirty="0" smtClean="0"/>
              <a:t>What is a variable?</a:t>
            </a:r>
            <a:endParaRPr lang="en-GB" dirty="0"/>
          </a:p>
        </p:txBody>
      </p:sp>
      <p:sp>
        <p:nvSpPr>
          <p:cNvPr id="3" name="Content Placeholder 2"/>
          <p:cNvSpPr>
            <a:spLocks noGrp="1"/>
          </p:cNvSpPr>
          <p:nvPr>
            <p:ph idx="1"/>
          </p:nvPr>
        </p:nvSpPr>
        <p:spPr>
          <a:xfrm>
            <a:off x="914400" y="2209800"/>
            <a:ext cx="6934200" cy="3840163"/>
          </a:xfrm>
        </p:spPr>
        <p:txBody>
          <a:bodyPr/>
          <a:lstStyle/>
          <a:p>
            <a:r>
              <a:rPr lang="en-GB" sz="2800" dirty="0" smtClean="0"/>
              <a:t>An image, perception or concept that is measurable</a:t>
            </a:r>
          </a:p>
          <a:p>
            <a:r>
              <a:rPr lang="en-GB" sz="2800" dirty="0" smtClean="0"/>
              <a:t>Gender (male/female)</a:t>
            </a:r>
          </a:p>
          <a:p>
            <a:r>
              <a:rPr lang="en-GB" sz="2800" dirty="0" smtClean="0"/>
              <a:t>Variables take on different values often expressed as numbers</a:t>
            </a:r>
          </a:p>
          <a:p>
            <a:r>
              <a:rPr lang="en-GB" sz="2800" dirty="0" smtClean="0"/>
              <a:t>Age (</a:t>
            </a:r>
            <a:r>
              <a:rPr lang="en-GB" sz="2800" i="1" dirty="0" smtClean="0"/>
              <a:t>x</a:t>
            </a:r>
            <a:r>
              <a:rPr lang="en-GB" sz="2800" dirty="0" smtClean="0"/>
              <a:t> years, </a:t>
            </a:r>
            <a:r>
              <a:rPr lang="en-GB" sz="2800" i="1" dirty="0" smtClean="0"/>
              <a:t>y</a:t>
            </a:r>
            <a:r>
              <a:rPr lang="en-GB" sz="2800" dirty="0" smtClean="0"/>
              <a:t> months)</a:t>
            </a:r>
          </a:p>
          <a:p>
            <a:r>
              <a:rPr lang="en-GB" sz="2800" dirty="0" smtClean="0"/>
              <a:t>Use of measurement scales to vary the degree of precision in measurement</a:t>
            </a:r>
          </a:p>
          <a:p>
            <a:endParaRPr lang="en-GB" sz="2800" dirty="0"/>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1520910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6781800" cy="1143000"/>
          </a:xfrm>
        </p:spPr>
        <p:txBody>
          <a:bodyPr>
            <a:normAutofit fontScale="90000"/>
          </a:bodyPr>
          <a:lstStyle/>
          <a:p>
            <a:r>
              <a:rPr lang="en-GB" dirty="0" smtClean="0"/>
              <a:t>Difference between concepts and variables</a:t>
            </a:r>
            <a:endParaRPr lang="en-GB" dirty="0"/>
          </a:p>
        </p:txBody>
      </p:sp>
      <p:sp>
        <p:nvSpPr>
          <p:cNvPr id="3" name="Content Placeholder 2"/>
          <p:cNvSpPr>
            <a:spLocks noGrp="1"/>
          </p:cNvSpPr>
          <p:nvPr>
            <p:ph idx="1"/>
          </p:nvPr>
        </p:nvSpPr>
        <p:spPr>
          <a:xfrm>
            <a:off x="685800" y="2209800"/>
            <a:ext cx="6934200" cy="3886200"/>
          </a:xfrm>
        </p:spPr>
        <p:txBody>
          <a:bodyPr/>
          <a:lstStyle/>
          <a:p>
            <a:r>
              <a:rPr lang="en-GB" sz="2800" dirty="0" smtClean="0"/>
              <a:t>Concepts cannot be measured (e.g. satisfaction has different meaning to different people)</a:t>
            </a:r>
          </a:p>
          <a:p>
            <a:r>
              <a:rPr lang="en-GB" sz="2800" dirty="0" smtClean="0"/>
              <a:t>Variables can be measured (e.g. persons weight in kg)</a:t>
            </a:r>
          </a:p>
          <a:p>
            <a:r>
              <a:rPr lang="en-GB" sz="2800" dirty="0" smtClean="0"/>
              <a:t>Convert concepts into variables using a set of indicators in order to subjectively measure (e.g. effectiveness, attitude)</a:t>
            </a:r>
            <a:endParaRPr lang="en-GB" sz="2800" dirty="0"/>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509486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6781800" cy="1143000"/>
          </a:xfrm>
        </p:spPr>
        <p:txBody>
          <a:bodyPr/>
          <a:lstStyle/>
          <a:p>
            <a:r>
              <a:rPr lang="en-GB" sz="4000" dirty="0" smtClean="0"/>
              <a:t>Converting concepts into variables</a:t>
            </a:r>
            <a:endParaRPr lang="en-GB" sz="4000" dirty="0"/>
          </a:p>
        </p:txBody>
      </p:sp>
      <p:sp>
        <p:nvSpPr>
          <p:cNvPr id="3" name="Content Placeholder 2"/>
          <p:cNvSpPr>
            <a:spLocks noGrp="1"/>
          </p:cNvSpPr>
          <p:nvPr>
            <p:ph idx="1"/>
          </p:nvPr>
        </p:nvSpPr>
        <p:spPr>
          <a:xfrm>
            <a:off x="609600" y="2286000"/>
            <a:ext cx="7162800" cy="3840163"/>
          </a:xfrm>
        </p:spPr>
        <p:txBody>
          <a:bodyPr>
            <a:normAutofit fontScale="85000" lnSpcReduction="10000"/>
          </a:bodyPr>
          <a:lstStyle/>
          <a:p>
            <a:pPr marL="0" indent="0">
              <a:buNone/>
            </a:pPr>
            <a:r>
              <a:rPr lang="en-GB" dirty="0" smtClean="0"/>
              <a:t>How can a concept be measured? What indicators can be identified? Convert into a measurement</a:t>
            </a:r>
          </a:p>
          <a:p>
            <a:r>
              <a:rPr lang="en-GB" dirty="0" smtClean="0"/>
              <a:t>Concept: rich/poor</a:t>
            </a:r>
          </a:p>
          <a:p>
            <a:r>
              <a:rPr lang="en-GB" dirty="0" smtClean="0"/>
              <a:t>Indicators: 1. Income,  2. value of assets</a:t>
            </a:r>
          </a:p>
          <a:p>
            <a:r>
              <a:rPr lang="en-GB" dirty="0" smtClean="0"/>
              <a:t>Variables: 1. Total income per year, 2. Total value of a) home, b) cars, c) investments, etc.</a:t>
            </a:r>
          </a:p>
          <a:p>
            <a:r>
              <a:rPr lang="en-GB" dirty="0" smtClean="0"/>
              <a:t>Working definition for rich if 1. Income is &gt; 200,000, 2. considered rich if total value of assets is &gt;2,000,000</a:t>
            </a:r>
          </a:p>
          <a:p>
            <a:endParaRPr lang="en-GB" dirty="0" smtClean="0"/>
          </a:p>
          <a:p>
            <a:endParaRPr lang="en-GB" dirty="0" smtClean="0"/>
          </a:p>
          <a:p>
            <a:endParaRPr lang="en-GB" dirty="0"/>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1519043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6629400" cy="1143000"/>
          </a:xfrm>
        </p:spPr>
        <p:txBody>
          <a:bodyPr/>
          <a:lstStyle/>
          <a:p>
            <a:r>
              <a:rPr lang="en-GB" sz="4000" dirty="0" smtClean="0"/>
              <a:t>Figure 5.1 Types of variables</a:t>
            </a:r>
            <a:endParaRPr lang="en-GB" sz="4000" dirty="0"/>
          </a:p>
        </p:txBody>
      </p:sp>
      <p:pic>
        <p:nvPicPr>
          <p:cNvPr id="1026" name="Picture 2"/>
          <p:cNvPicPr>
            <a:picLocks noChangeAspect="1" noChangeArrowheads="1"/>
          </p:cNvPicPr>
          <p:nvPr/>
        </p:nvPicPr>
        <p:blipFill>
          <a:blip r:embed="rId2" cstate="print"/>
          <a:srcRect/>
          <a:stretch>
            <a:fillRect/>
          </a:stretch>
        </p:blipFill>
        <p:spPr bwMode="auto">
          <a:xfrm>
            <a:off x="1066801" y="2057400"/>
            <a:ext cx="5852268" cy="3886200"/>
          </a:xfrm>
          <a:prstGeom prst="rect">
            <a:avLst/>
          </a:prstGeom>
          <a:noFill/>
          <a:ln w="9525">
            <a:noFill/>
            <a:miter lim="800000"/>
            <a:headEnd/>
            <a:tailEnd/>
          </a:ln>
        </p:spPr>
      </p:pic>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4025699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6477000" cy="1143000"/>
          </a:xfrm>
        </p:spPr>
        <p:txBody>
          <a:bodyPr>
            <a:noAutofit/>
          </a:bodyPr>
          <a:lstStyle/>
          <a:p>
            <a:r>
              <a:rPr lang="en-GB" sz="4000" dirty="0" smtClean="0"/>
              <a:t>Variables from a viewpoint of causal relationships</a:t>
            </a:r>
            <a:endParaRPr lang="en-GB" sz="4000" dirty="0"/>
          </a:p>
        </p:txBody>
      </p:sp>
      <p:sp>
        <p:nvSpPr>
          <p:cNvPr id="3" name="Content Placeholder 2"/>
          <p:cNvSpPr>
            <a:spLocks noGrp="1"/>
          </p:cNvSpPr>
          <p:nvPr>
            <p:ph idx="1"/>
          </p:nvPr>
        </p:nvSpPr>
        <p:spPr>
          <a:xfrm>
            <a:off x="838200" y="2209800"/>
            <a:ext cx="7315200" cy="3810000"/>
          </a:xfrm>
        </p:spPr>
        <p:txBody>
          <a:bodyPr/>
          <a:lstStyle/>
          <a:p>
            <a:r>
              <a:rPr lang="en-GB" sz="2800" dirty="0" smtClean="0"/>
              <a:t>Independent variable (bringing change in a situation)</a:t>
            </a:r>
          </a:p>
          <a:p>
            <a:r>
              <a:rPr lang="en-GB" sz="2800" dirty="0" smtClean="0"/>
              <a:t>Dependent variable (outcome or change brought by the independent variable)</a:t>
            </a:r>
          </a:p>
          <a:p>
            <a:r>
              <a:rPr lang="en-GB" sz="2800" dirty="0" smtClean="0"/>
              <a:t>Extraneous variable (several factors affecting the changes in the dependent variable)</a:t>
            </a:r>
          </a:p>
          <a:p>
            <a:r>
              <a:rPr lang="en-GB" sz="2800" dirty="0" smtClean="0"/>
              <a:t>Intervening variable (confounding variable links independent and dependent variable)</a:t>
            </a:r>
            <a:endParaRPr lang="en-GB" sz="2800" dirty="0"/>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2556890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6553200" cy="1143000"/>
          </a:xfrm>
        </p:spPr>
        <p:txBody>
          <a:bodyPr>
            <a:normAutofit fontScale="90000"/>
          </a:bodyPr>
          <a:lstStyle/>
          <a:p>
            <a:r>
              <a:rPr lang="en-GB" dirty="0" smtClean="0"/>
              <a:t>Variables from a viewpoint of study design</a:t>
            </a:r>
            <a:endParaRPr lang="en-GB" dirty="0"/>
          </a:p>
        </p:txBody>
      </p:sp>
      <p:sp>
        <p:nvSpPr>
          <p:cNvPr id="3" name="Content Placeholder 2"/>
          <p:cNvSpPr>
            <a:spLocks noGrp="1"/>
          </p:cNvSpPr>
          <p:nvPr>
            <p:ph idx="1"/>
          </p:nvPr>
        </p:nvSpPr>
        <p:spPr>
          <a:xfrm>
            <a:off x="457200" y="1905000"/>
            <a:ext cx="8229600" cy="3429000"/>
          </a:xfrm>
        </p:spPr>
        <p:txBody>
          <a:bodyPr/>
          <a:lstStyle/>
          <a:p>
            <a:endParaRPr lang="en-GB" dirty="0" smtClean="0"/>
          </a:p>
          <a:p>
            <a:r>
              <a:rPr lang="en-GB" dirty="0" smtClean="0"/>
              <a:t>Active variables (that can be manipulated, changed or controlled in an experiment)</a:t>
            </a:r>
          </a:p>
          <a:p>
            <a:r>
              <a:rPr lang="en-GB" dirty="0" smtClean="0"/>
              <a:t>Attribute variables (variables that cannot be manipulated and that reflect the characteristics of a study population)</a:t>
            </a:r>
            <a:endParaRPr lang="en-GB" dirty="0"/>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1746604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6781800" cy="1143000"/>
          </a:xfrm>
        </p:spPr>
        <p:txBody>
          <a:bodyPr>
            <a:normAutofit fontScale="90000"/>
          </a:bodyPr>
          <a:lstStyle/>
          <a:p>
            <a:r>
              <a:rPr lang="en-GB" dirty="0" smtClean="0"/>
              <a:t>Variable from the viewpoint of unit measurement</a:t>
            </a:r>
            <a:endParaRPr lang="en-GB" dirty="0"/>
          </a:p>
        </p:txBody>
      </p:sp>
      <p:sp>
        <p:nvSpPr>
          <p:cNvPr id="3" name="Content Placeholder 2"/>
          <p:cNvSpPr>
            <a:spLocks noGrp="1"/>
          </p:cNvSpPr>
          <p:nvPr>
            <p:ph idx="1"/>
          </p:nvPr>
        </p:nvSpPr>
        <p:spPr>
          <a:xfrm>
            <a:off x="533400" y="2209800"/>
            <a:ext cx="7467600" cy="3810000"/>
          </a:xfrm>
        </p:spPr>
        <p:txBody>
          <a:bodyPr>
            <a:normAutofit fontScale="85000" lnSpcReduction="10000"/>
          </a:bodyPr>
          <a:lstStyle/>
          <a:p>
            <a:r>
              <a:rPr lang="en-GB" dirty="0" smtClean="0"/>
              <a:t>Categorical variable (nominal and ordinal scales)</a:t>
            </a:r>
          </a:p>
          <a:p>
            <a:pPr lvl="1"/>
            <a:r>
              <a:rPr lang="en-GB" dirty="0" smtClean="0"/>
              <a:t>Constant variable (one category or value, e.g. taxi)</a:t>
            </a:r>
          </a:p>
          <a:p>
            <a:pPr lvl="1"/>
            <a:r>
              <a:rPr lang="en-GB" dirty="0" smtClean="0"/>
              <a:t>Dichotomous variable (two categories, e.g. yes/no)</a:t>
            </a:r>
          </a:p>
          <a:p>
            <a:pPr lvl="1"/>
            <a:r>
              <a:rPr lang="en-GB" dirty="0" err="1" smtClean="0"/>
              <a:t>Polytomous</a:t>
            </a:r>
            <a:r>
              <a:rPr lang="en-GB" dirty="0" smtClean="0"/>
              <a:t> variable (more than two categories, e.g. religion: Christian, Muslim, Hindu, etc.)</a:t>
            </a:r>
          </a:p>
          <a:p>
            <a:pPr marL="0" indent="0">
              <a:buNone/>
            </a:pPr>
            <a:r>
              <a:rPr lang="en-GB" dirty="0" smtClean="0"/>
              <a:t>    Or Continuous data (interval and ratio scales)</a:t>
            </a:r>
          </a:p>
          <a:p>
            <a:r>
              <a:rPr lang="en-GB" dirty="0" smtClean="0"/>
              <a:t>Qualitative variables are like categorical variables  such as gender: male/female</a:t>
            </a:r>
          </a:p>
          <a:p>
            <a:pPr marL="0" indent="0">
              <a:buNone/>
            </a:pPr>
            <a:r>
              <a:rPr lang="en-GB" dirty="0" smtClean="0"/>
              <a:t>    Or Quantitative (interval and ratio scales)</a:t>
            </a:r>
          </a:p>
          <a:p>
            <a:pPr marL="514350" indent="-514350">
              <a:buFont typeface="+mj-lt"/>
              <a:buAutoNum type="arabicPeriod"/>
            </a:pPr>
            <a:endParaRPr lang="en-GB" dirty="0" smtClean="0"/>
          </a:p>
        </p:txBody>
      </p:sp>
      <p:sp>
        <p:nvSpPr>
          <p:cNvPr id="5" name="Rectangle 4"/>
          <p:cNvSpPr/>
          <p:nvPr/>
        </p:nvSpPr>
        <p:spPr>
          <a:xfrm>
            <a:off x="2438400" y="6093296"/>
            <a:ext cx="4113312" cy="261610"/>
          </a:xfrm>
          <a:prstGeom prst="rect">
            <a:avLst/>
          </a:prstGeom>
        </p:spPr>
        <p:txBody>
          <a:bodyPr wrap="square">
            <a:spAutoFit/>
          </a:bodyPr>
          <a:lstStyle/>
          <a:p>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3829920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anj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586</TotalTime>
  <Words>623</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6_Custom Design</vt:lpstr>
      <vt:lpstr>ranjit</vt:lpstr>
      <vt:lpstr>Custom Design</vt:lpstr>
      <vt:lpstr>Chapter 5 - Identifying Variables</vt:lpstr>
      <vt:lpstr>Topics covered</vt:lpstr>
      <vt:lpstr>What is a variable?</vt:lpstr>
      <vt:lpstr>Difference between concepts and variables</vt:lpstr>
      <vt:lpstr>Converting concepts into variables</vt:lpstr>
      <vt:lpstr>Figure 5.1 Types of variables</vt:lpstr>
      <vt:lpstr>Variables from a viewpoint of causal relationships</vt:lpstr>
      <vt:lpstr>Variables from a viewpoint of study design</vt:lpstr>
      <vt:lpstr>Variable from the viewpoint of unit measurement</vt:lpstr>
      <vt:lpstr>Type of variable</vt:lpstr>
      <vt:lpstr>Types of measurement scales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Stephanie</dc:creator>
  <cp:lastModifiedBy>Smita, Suchi</cp:lastModifiedBy>
  <cp:revision>50</cp:revision>
  <dcterms:created xsi:type="dcterms:W3CDTF">2006-08-16T00:00:00Z</dcterms:created>
  <dcterms:modified xsi:type="dcterms:W3CDTF">2015-12-18T06:33:09Z</dcterms:modified>
</cp:coreProperties>
</file>