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3" r:id="rId10"/>
    <p:sldId id="266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2" autoAdjust="0"/>
    <p:restoredTop sz="94660"/>
  </p:normalViewPr>
  <p:slideViewPr>
    <p:cSldViewPr>
      <p:cViewPr>
        <p:scale>
          <a:sx n="76" d="100"/>
          <a:sy n="76" d="100"/>
        </p:scale>
        <p:origin x="-9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876800"/>
            <a:ext cx="8763000" cy="9906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6 - Constructing Hypotheses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6.4 Type I and Type II errors in testing a hypothesis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668428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705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315200" cy="3810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Definition of a hypothesis</a:t>
            </a:r>
          </a:p>
          <a:p>
            <a:r>
              <a:rPr lang="en-GB" dirty="0" smtClean="0"/>
              <a:t>Function of hypothesis</a:t>
            </a:r>
          </a:p>
          <a:p>
            <a:r>
              <a:rPr lang="en-GB" dirty="0" smtClean="0"/>
              <a:t>How to formulate a hypothesis</a:t>
            </a:r>
          </a:p>
          <a:p>
            <a:r>
              <a:rPr lang="en-GB" dirty="0" smtClean="0"/>
              <a:t>Types of hypotheses</a:t>
            </a:r>
          </a:p>
          <a:p>
            <a:r>
              <a:rPr lang="en-GB" dirty="0" smtClean="0"/>
              <a:t>Errors in testing hypotheses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6705600" cy="1143000"/>
          </a:xfrm>
        </p:spPr>
        <p:txBody>
          <a:bodyPr/>
          <a:lstStyle/>
          <a:p>
            <a:r>
              <a:rPr lang="en-GB" dirty="0" smtClean="0"/>
              <a:t>Definition of a hypothesis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239000" cy="38401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Verification of an assumption/ assertion</a:t>
            </a:r>
          </a:p>
          <a:p>
            <a:r>
              <a:rPr lang="en-GB" dirty="0" smtClean="0"/>
              <a:t>Assertions become the basis of the enquiry and are called hypotheses</a:t>
            </a:r>
          </a:p>
          <a:p>
            <a:r>
              <a:rPr lang="en-GB" dirty="0" smtClean="0"/>
              <a:t>Hypotheses bring focus to the research problem in quantitative research</a:t>
            </a:r>
          </a:p>
          <a:p>
            <a:r>
              <a:rPr lang="en-GB" dirty="0" smtClean="0"/>
              <a:t>Grinnell’s definition (1988:  200)</a:t>
            </a:r>
          </a:p>
          <a:p>
            <a:pPr lvl="1"/>
            <a:r>
              <a:rPr lang="en-GB" dirty="0" smtClean="0"/>
              <a:t>A tentative proposition that can be proven or disproven</a:t>
            </a:r>
          </a:p>
          <a:p>
            <a:pPr lvl="1"/>
            <a:r>
              <a:rPr lang="en-GB" dirty="0" smtClean="0"/>
              <a:t>Validity is unknown,  hence reliable and valid data needed</a:t>
            </a:r>
          </a:p>
          <a:p>
            <a:pPr lvl="1"/>
            <a:r>
              <a:rPr lang="en-GB" dirty="0" smtClean="0"/>
              <a:t>Specifies a relationship between variables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6553200" cy="1143000"/>
          </a:xfrm>
        </p:spPr>
        <p:txBody>
          <a:bodyPr/>
          <a:lstStyle/>
          <a:p>
            <a:r>
              <a:rPr lang="en-GB" dirty="0" smtClean="0"/>
              <a:t>Functions of a hypothesis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96200" cy="3810000"/>
          </a:xfrm>
        </p:spPr>
        <p:txBody>
          <a:bodyPr>
            <a:noAutofit/>
          </a:bodyPr>
          <a:lstStyle/>
          <a:p>
            <a:pPr lvl="0"/>
            <a:r>
              <a:rPr lang="en-AU" sz="2000" dirty="0" smtClean="0"/>
              <a:t>The </a:t>
            </a:r>
            <a:r>
              <a:rPr lang="en-AU" sz="2000" dirty="0"/>
              <a:t>formulation of a hypothesis brings specificity and clarity to a </a:t>
            </a:r>
            <a:r>
              <a:rPr lang="en-AU" sz="2000" dirty="0" smtClean="0"/>
              <a:t>study.</a:t>
            </a:r>
            <a:endParaRPr lang="en-GB" sz="2000" dirty="0"/>
          </a:p>
          <a:p>
            <a:pPr lvl="0"/>
            <a:r>
              <a:rPr lang="en-AU" sz="2000" dirty="0"/>
              <a:t>This specificity and clarity used to construct a hypothesis ensures that only information needed is collected, thereby, providing focus to the study.  This also enhances the validity of a study as it ensures measuring what the study sets out to measure.</a:t>
            </a:r>
            <a:endParaRPr lang="en-GB" sz="2000" dirty="0"/>
          </a:p>
          <a:p>
            <a:pPr lvl="0"/>
            <a:r>
              <a:rPr lang="en-US" sz="2000" dirty="0"/>
              <a:t>As it provides a focus, the construction of a hypothesis enhances objectivity in a study.</a:t>
            </a:r>
            <a:r>
              <a:rPr lang="en-GB" sz="2000" dirty="0"/>
              <a:t>  </a:t>
            </a:r>
          </a:p>
          <a:p>
            <a:pPr lvl="0"/>
            <a:r>
              <a:rPr lang="en-AU" sz="2000" dirty="0"/>
              <a:t>The testing of a hypothesis enables the researcher to specifically conclude what is true or what is false, </a:t>
            </a:r>
            <a:r>
              <a:rPr lang="en-AU" sz="2000" dirty="0" smtClean="0"/>
              <a:t>thereby, contributing </a:t>
            </a:r>
            <a:r>
              <a:rPr lang="en-AU" sz="2000" dirty="0"/>
              <a:t>towards theory formulation.   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6.1 The process of testing a hypothesis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85972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4770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How to formulate a </a:t>
            </a:r>
            <a:r>
              <a:rPr lang="en-GB" sz="3600" dirty="0" smtClean="0"/>
              <a:t>hypothesis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543800" cy="38862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hypothesis should be simple, specific and conceptually </a:t>
            </a:r>
            <a:r>
              <a:rPr lang="en-GB" dirty="0" smtClean="0"/>
              <a:t>clear</a:t>
            </a:r>
          </a:p>
          <a:p>
            <a:r>
              <a:rPr lang="en-GB" dirty="0" smtClean="0"/>
              <a:t>A </a:t>
            </a:r>
            <a:r>
              <a:rPr lang="en-GB" dirty="0"/>
              <a:t>hypothesis should be capable of </a:t>
            </a:r>
            <a:r>
              <a:rPr lang="en-GB" dirty="0" smtClean="0"/>
              <a:t>verification</a:t>
            </a:r>
          </a:p>
          <a:p>
            <a:r>
              <a:rPr lang="en-GB" dirty="0" smtClean="0"/>
              <a:t>A </a:t>
            </a:r>
            <a:r>
              <a:rPr lang="en-GB" dirty="0"/>
              <a:t>hypothesis should be related to the existing body of </a:t>
            </a:r>
            <a:r>
              <a:rPr lang="en-GB" dirty="0" smtClean="0"/>
              <a:t>knowledge</a:t>
            </a:r>
          </a:p>
          <a:p>
            <a:r>
              <a:rPr lang="en-GB" dirty="0" smtClean="0"/>
              <a:t>A </a:t>
            </a:r>
            <a:r>
              <a:rPr lang="en-GB" dirty="0"/>
              <a:t>hypothesis should be </a:t>
            </a:r>
            <a:r>
              <a:rPr lang="en-GB" dirty="0" smtClean="0"/>
              <a:t>measurable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average age of male students in this class is higher than that of the female students.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6.3 Types of hypotheses</a:t>
            </a:r>
            <a:endParaRPr lang="en-GB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1151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6934200" cy="1143000"/>
          </a:xfrm>
        </p:spPr>
        <p:txBody>
          <a:bodyPr/>
          <a:lstStyle/>
          <a:p>
            <a:r>
              <a:rPr lang="en-GB" dirty="0" smtClean="0"/>
              <a:t>Null hypothesis H</a:t>
            </a:r>
            <a:r>
              <a:rPr lang="en-GB" baseline="-25000" dirty="0" smtClean="0"/>
              <a:t>0</a:t>
            </a:r>
            <a:endParaRPr lang="en-GB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7467600" cy="40687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null hypothesis states that there is no difference between two situations, groups, outcomes, or the prevalence of a condition or phenomenon</a:t>
            </a:r>
            <a:endParaRPr lang="en-GB" dirty="0"/>
          </a:p>
          <a:p>
            <a:r>
              <a:rPr lang="en-GB" dirty="0" smtClean="0"/>
              <a:t>H</a:t>
            </a:r>
            <a:r>
              <a:rPr lang="en-GB" baseline="-25000" dirty="0" smtClean="0"/>
              <a:t>0</a:t>
            </a:r>
            <a:r>
              <a:rPr lang="en-GB" dirty="0" smtClean="0"/>
              <a:t>: There is no difference in the average age of male and female students in this class</a:t>
            </a:r>
          </a:p>
          <a:p>
            <a:r>
              <a:rPr lang="en-GB" dirty="0" smtClean="0"/>
              <a:t>Hypothesis of difference: There is a difference in the average age of male and female students in this class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553200" cy="1143000"/>
          </a:xfrm>
        </p:spPr>
        <p:txBody>
          <a:bodyPr/>
          <a:lstStyle/>
          <a:p>
            <a:r>
              <a:rPr lang="en-GB" dirty="0" smtClean="0"/>
              <a:t>Errors in testing 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239000" cy="39163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Incorrect conclusions about the validity of a hypothesis may be drawn if: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study design selected is </a:t>
            </a:r>
            <a:r>
              <a:rPr lang="en-US" dirty="0" smtClean="0"/>
              <a:t>faulty</a:t>
            </a:r>
            <a:endParaRPr lang="en-GB" dirty="0"/>
          </a:p>
          <a:p>
            <a:pPr lvl="0"/>
            <a:r>
              <a:rPr lang="en-US" dirty="0"/>
              <a:t>the sampling procedure adopted is </a:t>
            </a:r>
            <a:r>
              <a:rPr lang="en-US" dirty="0" smtClean="0"/>
              <a:t>faulty</a:t>
            </a:r>
            <a:endParaRPr lang="en-GB" dirty="0"/>
          </a:p>
          <a:p>
            <a:pPr lvl="0"/>
            <a:r>
              <a:rPr lang="en-US" dirty="0"/>
              <a:t>the method of data collection is </a:t>
            </a:r>
            <a:r>
              <a:rPr lang="en-US" dirty="0" smtClean="0"/>
              <a:t>inaccurate</a:t>
            </a:r>
            <a:endParaRPr lang="en-GB" dirty="0"/>
          </a:p>
          <a:p>
            <a:pPr lvl="0"/>
            <a:r>
              <a:rPr lang="en-US" dirty="0"/>
              <a:t>the analysis is </a:t>
            </a:r>
            <a:r>
              <a:rPr lang="en-US" dirty="0" smtClean="0"/>
              <a:t>wrong</a:t>
            </a:r>
            <a:endParaRPr lang="en-GB" dirty="0"/>
          </a:p>
          <a:p>
            <a:pPr lvl="0"/>
            <a:r>
              <a:rPr lang="en-US" dirty="0"/>
              <a:t>the statistical procedures applied are </a:t>
            </a:r>
            <a:r>
              <a:rPr lang="en-US" dirty="0" smtClean="0"/>
              <a:t>inappropriate</a:t>
            </a:r>
            <a:endParaRPr lang="en-GB" dirty="0"/>
          </a:p>
          <a:p>
            <a:pPr lvl="0"/>
            <a:r>
              <a:rPr lang="en-US" dirty="0"/>
              <a:t>the conclusions drawn are </a:t>
            </a:r>
            <a:r>
              <a:rPr lang="en-US" dirty="0" smtClean="0"/>
              <a:t>incorrect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67000" y="6093296"/>
            <a:ext cx="3884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481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6_Custom Design</vt:lpstr>
      <vt:lpstr>ranjit</vt:lpstr>
      <vt:lpstr>Custom Design</vt:lpstr>
      <vt:lpstr>Chapter 6 - Constructing Hypotheses</vt:lpstr>
      <vt:lpstr>Topics covered</vt:lpstr>
      <vt:lpstr>Definition of a hypothesis</vt:lpstr>
      <vt:lpstr>Functions of a hypothesis</vt:lpstr>
      <vt:lpstr>Figure 6.1 The process of testing a hypothesis</vt:lpstr>
      <vt:lpstr>How to formulate a hypothesis</vt:lpstr>
      <vt:lpstr>Figure 6.3 Types of hypotheses</vt:lpstr>
      <vt:lpstr>Null hypothesis H0</vt:lpstr>
      <vt:lpstr>Errors in testing hypotheses</vt:lpstr>
      <vt:lpstr>Figure 6.4 Type I and Type II errors in testing a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49</cp:revision>
  <dcterms:created xsi:type="dcterms:W3CDTF">2006-08-16T00:00:00Z</dcterms:created>
  <dcterms:modified xsi:type="dcterms:W3CDTF">2015-12-18T06:34:05Z</dcterms:modified>
</cp:coreProperties>
</file>