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3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2" autoAdjust="0"/>
    <p:restoredTop sz="94660"/>
  </p:normalViewPr>
  <p:slideViewPr>
    <p:cSldViewPr>
      <p:cViewPr>
        <p:scale>
          <a:sx n="76" d="100"/>
          <a:sy n="76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76800"/>
            <a:ext cx="7772400" cy="990600"/>
          </a:xfrm>
        </p:spPr>
        <p:txBody>
          <a:bodyPr/>
          <a:lstStyle/>
          <a:p>
            <a:pPr algn="l"/>
            <a:r>
              <a:rPr lang="en-GB" dirty="0" smtClean="0"/>
              <a:t>Chapter 7 - The Research Design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7162800" cy="990600"/>
          </a:xfrm>
        </p:spPr>
        <p:txBody>
          <a:bodyPr>
            <a:noAutofit/>
          </a:bodyPr>
          <a:lstStyle/>
          <a:p>
            <a:r>
              <a:rPr lang="en-GB" sz="3500" dirty="0" smtClean="0"/>
              <a:t>Summary: Function of research design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162800" cy="3429000"/>
          </a:xfrm>
        </p:spPr>
        <p:txBody>
          <a:bodyPr/>
          <a:lstStyle/>
          <a:p>
            <a:r>
              <a:rPr lang="en-GB" sz="2800" dirty="0" smtClean="0"/>
              <a:t>Stating the procedures for undertaking the study in detail</a:t>
            </a:r>
          </a:p>
          <a:p>
            <a:r>
              <a:rPr lang="en-GB" sz="2800" dirty="0" smtClean="0"/>
              <a:t>Ensuring that the independent variable has the maximum opportunity to have its effect on the dependent variable while the effect of extraneous and change variables is minimised </a:t>
            </a:r>
            <a:r>
              <a:rPr lang="en-GB" sz="2800" dirty="0"/>
              <a:t>in a cause-effect relationship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6294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is a research design?</a:t>
            </a:r>
          </a:p>
          <a:p>
            <a:r>
              <a:rPr lang="en-GB" dirty="0" smtClean="0"/>
              <a:t>Functions of research design</a:t>
            </a:r>
          </a:p>
          <a:p>
            <a:r>
              <a:rPr lang="en-GB" dirty="0" smtClean="0"/>
              <a:t>Issues to consider when designing research</a:t>
            </a:r>
          </a:p>
          <a:p>
            <a:r>
              <a:rPr lang="en-GB" dirty="0" smtClean="0"/>
              <a:t>The theory of causality and the research design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7086600" cy="1143000"/>
          </a:xfrm>
        </p:spPr>
        <p:txBody>
          <a:bodyPr/>
          <a:lstStyle/>
          <a:p>
            <a:r>
              <a:rPr lang="en-GB" dirty="0" smtClean="0"/>
              <a:t>What is a research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03437"/>
            <a:ext cx="7315200" cy="3992563"/>
          </a:xfrm>
        </p:spPr>
        <p:txBody>
          <a:bodyPr/>
          <a:lstStyle/>
          <a:p>
            <a:r>
              <a:rPr lang="en-GB" sz="2800" dirty="0" smtClean="0"/>
              <a:t>Detailed plan of how the research study will be completed:</a:t>
            </a:r>
          </a:p>
          <a:p>
            <a:pPr lvl="1"/>
            <a:r>
              <a:rPr lang="en-GB" dirty="0" err="1" smtClean="0"/>
              <a:t>Operationalising</a:t>
            </a:r>
            <a:r>
              <a:rPr lang="en-GB" dirty="0" smtClean="0"/>
              <a:t> variables </a:t>
            </a:r>
          </a:p>
          <a:p>
            <a:pPr lvl="1"/>
            <a:r>
              <a:rPr lang="en-GB" dirty="0" smtClean="0"/>
              <a:t>Selecting a sample</a:t>
            </a:r>
          </a:p>
          <a:p>
            <a:pPr lvl="1"/>
            <a:r>
              <a:rPr lang="en-GB" dirty="0" smtClean="0"/>
              <a:t>Selecting data collection methods</a:t>
            </a:r>
          </a:p>
          <a:p>
            <a:pPr lvl="1"/>
            <a:r>
              <a:rPr lang="en-GB" dirty="0" smtClean="0"/>
              <a:t>Selection analysis methods</a:t>
            </a:r>
          </a:p>
          <a:p>
            <a:r>
              <a:rPr lang="en-GB" sz="2800" dirty="0" smtClean="0"/>
              <a:t>Valid and reliable</a:t>
            </a:r>
          </a:p>
          <a:p>
            <a:r>
              <a:rPr lang="en-GB" sz="2800" dirty="0" smtClean="0"/>
              <a:t>Justified and supported by literature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6934200" cy="990600"/>
          </a:xfrm>
        </p:spPr>
        <p:txBody>
          <a:bodyPr/>
          <a:lstStyle/>
          <a:p>
            <a:r>
              <a:rPr lang="en-GB" dirty="0" smtClean="0"/>
              <a:t>Function of a research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3992563"/>
          </a:xfrm>
        </p:spPr>
        <p:txBody>
          <a:bodyPr/>
          <a:lstStyle/>
          <a:p>
            <a:pPr lvl="0"/>
            <a:r>
              <a:rPr lang="en-US" dirty="0" err="1" smtClean="0"/>
              <a:t>Conceptualise</a:t>
            </a:r>
            <a:r>
              <a:rPr lang="en-US" dirty="0" smtClean="0"/>
              <a:t> </a:t>
            </a:r>
            <a:r>
              <a:rPr lang="en-US" dirty="0"/>
              <a:t>an operational plan to undertake the various procedures and tasks required to complete </a:t>
            </a:r>
            <a:r>
              <a:rPr lang="en-US" dirty="0" smtClean="0"/>
              <a:t>a study</a:t>
            </a:r>
            <a:endParaRPr lang="en-GB" dirty="0"/>
          </a:p>
          <a:p>
            <a:pPr lvl="0"/>
            <a:r>
              <a:rPr lang="en-US" dirty="0" smtClean="0"/>
              <a:t>Ensure </a:t>
            </a:r>
            <a:r>
              <a:rPr lang="en-US" dirty="0"/>
              <a:t>that these procedures are adequate to obtain valid, objective and accurate answers to the research questions. </a:t>
            </a:r>
            <a:r>
              <a:rPr lang="en-US" dirty="0" err="1"/>
              <a:t>Kerlinger</a:t>
            </a:r>
            <a:r>
              <a:rPr lang="en-US" dirty="0"/>
              <a:t> calls this function the </a:t>
            </a:r>
            <a:r>
              <a:rPr lang="en-US" b="1" dirty="0"/>
              <a:t>control of variance</a:t>
            </a:r>
            <a:r>
              <a:rPr lang="en-US" dirty="0"/>
              <a:t> (1986: 280).</a:t>
            </a:r>
            <a:endParaRPr lang="en-GB" dirty="0"/>
          </a:p>
          <a:p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6934200" cy="1143000"/>
          </a:xfrm>
        </p:spPr>
        <p:txBody>
          <a:bodyPr/>
          <a:lstStyle/>
          <a:p>
            <a:r>
              <a:rPr lang="en-GB" dirty="0" smtClean="0"/>
              <a:t>Research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391400" cy="3962400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 smtClean="0"/>
              <a:t>Specifying procedures clearly so that another researcher would be able to follow them exactly the same way. This should include:</a:t>
            </a:r>
          </a:p>
          <a:p>
            <a:r>
              <a:rPr lang="en-GB" sz="3000" dirty="0" smtClean="0"/>
              <a:t>Name of the study design (e.g. experiment, cross-sectional design, etc.)</a:t>
            </a:r>
          </a:p>
          <a:p>
            <a:r>
              <a:rPr lang="en-GB" sz="3000" dirty="0" smtClean="0"/>
              <a:t>Provide detailed information on study population, method of data collection, analysis methods and ethical issues</a:t>
            </a:r>
            <a:endParaRPr lang="en-GB" sz="3000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theory of causality and the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239000" cy="3886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When examining a cause-effect relationship:</a:t>
            </a:r>
          </a:p>
          <a:p>
            <a:pPr lvl="1"/>
            <a:r>
              <a:rPr lang="en-GB" dirty="0" smtClean="0"/>
              <a:t>Study the impact on the independent variable</a:t>
            </a:r>
          </a:p>
          <a:p>
            <a:pPr lvl="1"/>
            <a:r>
              <a:rPr lang="en-GB" dirty="0" smtClean="0"/>
              <a:t>Study the cause of change on the dependent variable</a:t>
            </a:r>
          </a:p>
          <a:p>
            <a:pPr lvl="1"/>
            <a:r>
              <a:rPr lang="en-GB" dirty="0" smtClean="0"/>
              <a:t>Consider other affecting variables (extraneous variables) by using a control group to quantify the impact</a:t>
            </a:r>
          </a:p>
          <a:p>
            <a:pPr lvl="1"/>
            <a:r>
              <a:rPr lang="en-GB" dirty="0" smtClean="0"/>
              <a:t>Consider random or change variables (changes in the dependent variable) due to mood of respondents or ambiguity of research instrument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7086600" cy="1143000"/>
          </a:xfrm>
        </p:spPr>
        <p:txBody>
          <a:bodyPr>
            <a:noAutofit/>
          </a:bodyPr>
          <a:lstStyle/>
          <a:p>
            <a:r>
              <a:rPr lang="en-GB" sz="3300" dirty="0" smtClean="0"/>
              <a:t>Changes in the dependent variable may be attributed to three types of variables</a:t>
            </a:r>
            <a:endParaRPr lang="en-GB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391400" cy="2743200"/>
          </a:xfrm>
        </p:spPr>
        <p:txBody>
          <a:bodyPr/>
          <a:lstStyle/>
          <a:p>
            <a:r>
              <a:rPr lang="en-GB" sz="2800" dirty="0" smtClean="0"/>
              <a:t>Insert image of updated boxes (p97, third edition): Changes in the dependent variable = changes attributable to independent variable ± change attributable to extraneous variables ± change attributable to chance and random variables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7010400" cy="1143000"/>
          </a:xfrm>
        </p:spPr>
        <p:txBody>
          <a:bodyPr/>
          <a:lstStyle/>
          <a:p>
            <a:r>
              <a:rPr lang="en-GB" dirty="0" smtClean="0"/>
              <a:t>Building into the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924800" cy="39925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Ensure that extraneous variables have a similar impact on control and experimental groups:</a:t>
            </a:r>
          </a:p>
          <a:p>
            <a:pPr lvl="1"/>
            <a:r>
              <a:rPr lang="en-GB" dirty="0" smtClean="0"/>
              <a:t>Randomisation</a:t>
            </a:r>
          </a:p>
          <a:p>
            <a:pPr lvl="1"/>
            <a:r>
              <a:rPr lang="en-GB" dirty="0" smtClean="0"/>
              <a:t>Matching</a:t>
            </a:r>
          </a:p>
          <a:p>
            <a:r>
              <a:rPr lang="en-GB" dirty="0" smtClean="0"/>
              <a:t>Two methods for extraneous variables:</a:t>
            </a:r>
          </a:p>
          <a:p>
            <a:pPr lvl="1"/>
            <a:r>
              <a:rPr lang="en-GB" dirty="0" smtClean="0"/>
              <a:t>Build the affecting variable into the design of the study</a:t>
            </a:r>
          </a:p>
          <a:p>
            <a:pPr lvl="1"/>
            <a:r>
              <a:rPr lang="en-GB" dirty="0" smtClean="0"/>
              <a:t>Eliminate the variable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72390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Figure 7.3 The proportion attributable to the three components may vary markedly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41491"/>
            <a:ext cx="6705599" cy="365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482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6_Custom Design</vt:lpstr>
      <vt:lpstr>ranjit</vt:lpstr>
      <vt:lpstr>Custom Design</vt:lpstr>
      <vt:lpstr>Chapter 7 - The Research Design</vt:lpstr>
      <vt:lpstr>Topics covered</vt:lpstr>
      <vt:lpstr>What is a research design</vt:lpstr>
      <vt:lpstr>Function of a research design</vt:lpstr>
      <vt:lpstr>Research design</vt:lpstr>
      <vt:lpstr>The theory of causality and the research design</vt:lpstr>
      <vt:lpstr>Changes in the dependent variable may be attributed to three types of variables</vt:lpstr>
      <vt:lpstr>Building into the design</vt:lpstr>
      <vt:lpstr>Figure 7.3 The proportion attributable to the three components may vary markedly</vt:lpstr>
      <vt:lpstr>Summary: Function of research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58</cp:revision>
  <dcterms:created xsi:type="dcterms:W3CDTF">2006-08-16T00:00:00Z</dcterms:created>
  <dcterms:modified xsi:type="dcterms:W3CDTF">2015-12-18T06:34:44Z</dcterms:modified>
</cp:coreProperties>
</file>