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64" r:id="rId13"/>
    <p:sldId id="266" r:id="rId14"/>
    <p:sldId id="267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2" autoAdjust="0"/>
    <p:restoredTop sz="94660"/>
  </p:normalViewPr>
  <p:slideViewPr>
    <p:cSldViewPr>
      <p:cViewPr>
        <p:scale>
          <a:sx n="76" d="100"/>
          <a:sy n="76" d="100"/>
        </p:scale>
        <p:origin x="-9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9AA-5E37-4A69-AF91-DA1C932089C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851EE-20C8-412D-8C3B-85660747393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5244-4770-4F92-A917-FFD364B04F32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authored by Stephanie Fleisher © SAGE publications Ltd 2014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C0453-7142-4F84-BAE8-C174CC0DC9DE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316B-8A2B-4995-A681-284351B5D62A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BB87-DB8F-4FCE-8E8A-5CF21256B87C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4B4F-0777-4522-8761-D9DC90799CFD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FF8D-C9AE-435A-BA28-082D7B688177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4274-197A-4A83-9C61-CC518B520399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7704-882F-4B49-8D50-BD365BD4732B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C7AF-AE42-41D6-B1E2-3F7033906EE6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authored by Stephanie Fleisher © SAGE publications Ltd 2014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B66B217-3E55-4F8F-A3B8-BBB707BF09C3}" type="datetime1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GB" smtClean="0"/>
              <a:t>authored by Stephanie Fleisher © SAGE publications Ltd 2014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76800"/>
            <a:ext cx="8534400" cy="990600"/>
          </a:xfrm>
        </p:spPr>
        <p:txBody>
          <a:bodyPr/>
          <a:lstStyle/>
          <a:p>
            <a:pPr algn="l"/>
            <a:r>
              <a:rPr lang="en-GB" dirty="0" smtClean="0"/>
              <a:t>Chapter 8 - Selecting a Study Design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19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5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8.1 Types of study design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69151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55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7086600" cy="914400"/>
          </a:xfrm>
        </p:spPr>
        <p:txBody>
          <a:bodyPr/>
          <a:lstStyle/>
          <a:p>
            <a:r>
              <a:rPr lang="en-GB" dirty="0" smtClean="0"/>
              <a:t>Other quantitative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03437"/>
            <a:ext cx="7696200" cy="40687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Online surveys</a:t>
            </a:r>
          </a:p>
          <a:p>
            <a:r>
              <a:rPr lang="en-GB" dirty="0" smtClean="0"/>
              <a:t>The cross-over comparative experimental design</a:t>
            </a:r>
          </a:p>
          <a:p>
            <a:r>
              <a:rPr lang="en-GB" dirty="0" smtClean="0"/>
              <a:t>The replicated cross-sectional design</a:t>
            </a:r>
          </a:p>
          <a:p>
            <a:r>
              <a:rPr lang="en-GB" dirty="0" smtClean="0"/>
              <a:t>Trend studies</a:t>
            </a:r>
          </a:p>
          <a:p>
            <a:r>
              <a:rPr lang="en-GB" dirty="0" smtClean="0"/>
              <a:t>Cohort studies</a:t>
            </a:r>
          </a:p>
          <a:p>
            <a:r>
              <a:rPr lang="en-GB" dirty="0" smtClean="0"/>
              <a:t>Panel studies</a:t>
            </a:r>
          </a:p>
          <a:p>
            <a:r>
              <a:rPr lang="en-GB" dirty="0" smtClean="0"/>
              <a:t>Blind studies</a:t>
            </a:r>
          </a:p>
          <a:p>
            <a:r>
              <a:rPr lang="en-GB" dirty="0" smtClean="0"/>
              <a:t>Double-blind studies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1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Study designs in qualitative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Case studies</a:t>
            </a:r>
            <a:r>
              <a:rPr lang="en-GB" dirty="0" smtClean="0"/>
              <a:t>: In-depth exploration of a atypical case of a particular event, group, instance, etc</a:t>
            </a:r>
            <a:r>
              <a:rPr lang="en-GB" dirty="0"/>
              <a:t>.</a:t>
            </a:r>
            <a:endParaRPr lang="en-GB" dirty="0" smtClean="0"/>
          </a:p>
          <a:p>
            <a:r>
              <a:rPr lang="en-GB" b="1" dirty="0" smtClean="0"/>
              <a:t>Oral history</a:t>
            </a:r>
            <a:r>
              <a:rPr lang="en-GB" dirty="0" smtClean="0"/>
              <a:t>: Obtaining, recording, presenting and interpreting information in someone’s own words</a:t>
            </a:r>
          </a:p>
          <a:p>
            <a:r>
              <a:rPr lang="en-GB" b="1" dirty="0" smtClean="0"/>
              <a:t>Focus groups/ group interviews</a:t>
            </a:r>
            <a:r>
              <a:rPr lang="en-GB" dirty="0" smtClean="0"/>
              <a:t>: Facilitated group interviews of an open discussion of a topic</a:t>
            </a:r>
          </a:p>
          <a:p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2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Study designs in qualitative research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7543800" cy="37338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Participant observation</a:t>
            </a:r>
            <a:r>
              <a:rPr lang="en-GB" dirty="0"/>
              <a:t>: Researcher gets involved in a social interaction and observes the situation first hand</a:t>
            </a:r>
          </a:p>
          <a:p>
            <a:r>
              <a:rPr lang="en-GB" b="1" dirty="0"/>
              <a:t>Holistic research</a:t>
            </a:r>
            <a:r>
              <a:rPr lang="en-GB" dirty="0"/>
              <a:t>: More a philosophy, research from every perspective</a:t>
            </a:r>
          </a:p>
          <a:p>
            <a:r>
              <a:rPr lang="en-GB" b="1" dirty="0"/>
              <a:t>Community discussion forums</a:t>
            </a:r>
            <a:r>
              <a:rPr lang="en-GB" dirty="0"/>
              <a:t>: Large group discussion</a:t>
            </a:r>
          </a:p>
          <a:p>
            <a:r>
              <a:rPr lang="en-GB" b="1" dirty="0"/>
              <a:t>Reflective journal log</a:t>
            </a:r>
            <a:r>
              <a:rPr lang="en-GB" dirty="0"/>
              <a:t>: Diary of the researcher’s thoughts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6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6553200" cy="1143000"/>
          </a:xfrm>
        </p:spPr>
        <p:txBody>
          <a:bodyPr/>
          <a:lstStyle/>
          <a:p>
            <a:r>
              <a:rPr lang="en-GB" sz="4000" dirty="0" smtClean="0"/>
              <a:t>Other philosophy-guided designs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7543800" cy="37338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Action Research</a:t>
            </a:r>
            <a:r>
              <a:rPr lang="en-GB" dirty="0" smtClean="0"/>
              <a:t>: Research that requires action to improve practice or take action to an issue</a:t>
            </a:r>
          </a:p>
          <a:p>
            <a:r>
              <a:rPr lang="en-GB" b="1" dirty="0" smtClean="0"/>
              <a:t>Feminist research</a:t>
            </a:r>
            <a:r>
              <a:rPr lang="en-GB" dirty="0" smtClean="0"/>
              <a:t>: Underpinned by feminist concerns in terms social inequality between men and women</a:t>
            </a:r>
          </a:p>
          <a:p>
            <a:r>
              <a:rPr lang="en-GB" b="1" dirty="0" smtClean="0"/>
              <a:t>Participatory and collaborative research </a:t>
            </a:r>
            <a:r>
              <a:rPr lang="en-GB" b="1" dirty="0"/>
              <a:t>enquiry</a:t>
            </a:r>
            <a:r>
              <a:rPr lang="en-GB" dirty="0"/>
              <a:t>: </a:t>
            </a:r>
            <a:r>
              <a:rPr lang="en-GB" dirty="0" smtClean="0"/>
              <a:t>Based </a:t>
            </a:r>
            <a:r>
              <a:rPr lang="en-GB" dirty="0"/>
              <a:t>on </a:t>
            </a:r>
            <a:r>
              <a:rPr lang="en-GB" dirty="0" smtClean="0"/>
              <a:t>the philosophy </a:t>
            </a:r>
            <a:r>
              <a:rPr lang="en-GB" dirty="0"/>
              <a:t>of community development involving community </a:t>
            </a:r>
            <a:r>
              <a:rPr lang="en-GB" dirty="0" smtClean="0"/>
              <a:t>members actively in the research process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6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477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429000"/>
          </a:xfrm>
        </p:spPr>
        <p:txBody>
          <a:bodyPr>
            <a:normAutofit/>
          </a:bodyPr>
          <a:lstStyle/>
          <a:p>
            <a:r>
              <a:rPr lang="en-GB" dirty="0"/>
              <a:t>D</a:t>
            </a:r>
            <a:r>
              <a:rPr lang="en-GB" dirty="0" smtClean="0"/>
              <a:t>ifferences between quantitative and qualitative study designs</a:t>
            </a:r>
          </a:p>
          <a:p>
            <a:r>
              <a:rPr lang="en-GB" dirty="0" smtClean="0"/>
              <a:t>Common study designs in quantitative research</a:t>
            </a:r>
          </a:p>
          <a:p>
            <a:r>
              <a:rPr lang="en-GB" dirty="0" smtClean="0"/>
              <a:t>Common study designs in qualitative research</a:t>
            </a:r>
          </a:p>
          <a:p>
            <a:r>
              <a:rPr lang="en-GB" dirty="0" smtClean="0"/>
              <a:t>Other philosophy-guided designs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6781800" cy="1143000"/>
          </a:xfrm>
        </p:spPr>
        <p:txBody>
          <a:bodyPr>
            <a:noAutofit/>
          </a:bodyPr>
          <a:lstStyle/>
          <a:p>
            <a:r>
              <a:rPr lang="en-GB" sz="3600" dirty="0"/>
              <a:t>Differences between quantitative and qualitative study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581400" cy="2971800"/>
          </a:xfrm>
        </p:spPr>
        <p:txBody>
          <a:bodyPr/>
          <a:lstStyle/>
          <a:p>
            <a:r>
              <a:rPr lang="en-GB" sz="2400" dirty="0"/>
              <a:t>Quantitative studies designs: </a:t>
            </a:r>
          </a:p>
          <a:p>
            <a:pPr lvl="1"/>
            <a:r>
              <a:rPr lang="en-GB" dirty="0"/>
              <a:t>Specific</a:t>
            </a:r>
          </a:p>
          <a:p>
            <a:pPr lvl="1"/>
            <a:r>
              <a:rPr lang="en-GB" dirty="0"/>
              <a:t>Rigid</a:t>
            </a:r>
          </a:p>
          <a:p>
            <a:pPr lvl="1"/>
            <a:r>
              <a:rPr lang="en-GB" dirty="0"/>
              <a:t>Well structured</a:t>
            </a:r>
          </a:p>
          <a:p>
            <a:pPr lvl="1"/>
            <a:r>
              <a:rPr lang="en-GB" dirty="0"/>
              <a:t>Ensure validity and reliability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4038600" cy="2514599"/>
          </a:xfrm>
        </p:spPr>
        <p:txBody>
          <a:bodyPr/>
          <a:lstStyle/>
          <a:p>
            <a:r>
              <a:rPr lang="en-GB" sz="2400" dirty="0"/>
              <a:t>Qualitative research designs:</a:t>
            </a:r>
          </a:p>
          <a:p>
            <a:pPr lvl="1"/>
            <a:r>
              <a:rPr lang="en-GB" dirty="0"/>
              <a:t>Flexible</a:t>
            </a:r>
          </a:p>
          <a:p>
            <a:pPr lvl="1"/>
            <a:r>
              <a:rPr lang="en-GB" dirty="0"/>
              <a:t>Emergent</a:t>
            </a:r>
          </a:p>
          <a:p>
            <a:pPr lvl="1"/>
            <a:r>
              <a:rPr lang="en-GB" dirty="0"/>
              <a:t>Non-sequential</a:t>
            </a:r>
          </a:p>
          <a:p>
            <a:endParaRPr lang="en-GB" sz="24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5181600"/>
            <a:ext cx="7827818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Differences in philosophical perspectives determine the approach of enquiry</a:t>
            </a:r>
          </a:p>
        </p:txBody>
      </p:sp>
    </p:spTree>
    <p:extLst>
      <p:ext uri="{BB962C8B-B14F-4D97-AF65-F5344CB8AC3E}">
        <p14:creationId xmlns:p14="http://schemas.microsoft.com/office/powerpoint/2010/main" val="31145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66800"/>
            <a:ext cx="7239000" cy="1143000"/>
          </a:xfrm>
        </p:spPr>
        <p:txBody>
          <a:bodyPr>
            <a:noAutofit/>
          </a:bodyPr>
          <a:lstStyle/>
          <a:p>
            <a:r>
              <a:rPr lang="en-GB" sz="3800" dirty="0" smtClean="0"/>
              <a:t>Study designs in quantitative research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3352799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 smtClean="0"/>
              <a:t>Study designs can be classified by examining from three different perspectives: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/>
              <a:t>The number of contacts with the study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/>
              <a:t>The reference period of the study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/>
              <a:t>The nature of the investigation</a:t>
            </a:r>
            <a:endParaRPr lang="en-GB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Fleischer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3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Study designs based on the number of 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7620000" cy="3992563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Cross-sectional</a:t>
            </a:r>
            <a:r>
              <a:rPr lang="en-GB" dirty="0" smtClean="0"/>
              <a:t>: most common and take a cross-section of the population at one point in time</a:t>
            </a:r>
          </a:p>
          <a:p>
            <a:r>
              <a:rPr lang="en-GB" b="1" dirty="0" smtClean="0"/>
              <a:t>Before-and-after</a:t>
            </a:r>
            <a:r>
              <a:rPr lang="en-GB" dirty="0" smtClean="0"/>
              <a:t>: also known as pre-test/post-test design which take two cross-sectional data collection points on the same population to find out changes. </a:t>
            </a:r>
          </a:p>
          <a:p>
            <a:r>
              <a:rPr lang="en-GB" b="1" dirty="0" smtClean="0"/>
              <a:t>Longitudinal</a:t>
            </a:r>
            <a:r>
              <a:rPr lang="en-GB" dirty="0" smtClean="0"/>
              <a:t>: the population is researched a number of times; a series of repetitive cross-sectional studies collecting the same information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3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Study designs based on the reference period (time-frame)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7543800" cy="3382963"/>
          </a:xfrm>
        </p:spPr>
        <p:txBody>
          <a:bodyPr/>
          <a:lstStyle/>
          <a:p>
            <a:r>
              <a:rPr lang="en-GB" sz="2800" b="1" dirty="0" smtClean="0"/>
              <a:t>Retrospective</a:t>
            </a:r>
            <a:r>
              <a:rPr lang="en-GB" sz="2800" dirty="0" smtClean="0"/>
              <a:t>: investigate things that happened in the past</a:t>
            </a:r>
          </a:p>
          <a:p>
            <a:r>
              <a:rPr lang="en-GB" sz="2800" b="1" dirty="0" smtClean="0"/>
              <a:t>Prospective</a:t>
            </a:r>
            <a:r>
              <a:rPr lang="en-GB" sz="2800" dirty="0" smtClean="0"/>
              <a:t>: investigate things that are likely to happen in the future, such as experiments</a:t>
            </a:r>
          </a:p>
          <a:p>
            <a:r>
              <a:rPr lang="en-GB" sz="2800" b="1" dirty="0" smtClean="0"/>
              <a:t>Retrospective-prospective</a:t>
            </a:r>
            <a:r>
              <a:rPr lang="en-GB" sz="2800" dirty="0" smtClean="0"/>
              <a:t>: focus on both past trends and study it into the future, such as before-and-after studies without a control group</a:t>
            </a:r>
            <a:endParaRPr lang="en-GB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6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Study designs based on the nature of the investigation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2285999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Experimental</a:t>
            </a:r>
            <a:r>
              <a:rPr lang="en-GB" sz="2800" dirty="0" smtClean="0"/>
              <a:t>: </a:t>
            </a:r>
            <a:r>
              <a:rPr lang="en-GB" sz="2800" dirty="0"/>
              <a:t>starting from the cause to establish the effect; the researcher introduces the intervention that is assumed to cause the change in a controlled or natural environment. </a:t>
            </a:r>
          </a:p>
          <a:p>
            <a:pPr lvl="1"/>
            <a:endParaRPr lang="en-GB" dirty="0" smtClean="0"/>
          </a:p>
          <a:p>
            <a:endParaRPr lang="en-GB" sz="280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6858000" cy="1143000"/>
          </a:xfrm>
        </p:spPr>
        <p:txBody>
          <a:bodyPr/>
          <a:lstStyle/>
          <a:p>
            <a:r>
              <a:rPr lang="en-GB" dirty="0" smtClean="0"/>
              <a:t>Experimental designs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391400" cy="36576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Random design</a:t>
            </a:r>
          </a:p>
          <a:p>
            <a:r>
              <a:rPr lang="en-GB" dirty="0"/>
              <a:t>The after-only design</a:t>
            </a:r>
          </a:p>
          <a:p>
            <a:r>
              <a:rPr lang="en-GB" dirty="0"/>
              <a:t>The before-and-after experimental design</a:t>
            </a:r>
          </a:p>
          <a:p>
            <a:r>
              <a:rPr lang="en-GB" dirty="0"/>
              <a:t>The control group design</a:t>
            </a:r>
          </a:p>
          <a:p>
            <a:r>
              <a:rPr lang="en-GB" dirty="0"/>
              <a:t>The double control group design</a:t>
            </a:r>
          </a:p>
          <a:p>
            <a:r>
              <a:rPr lang="en-GB" dirty="0"/>
              <a:t>The comparative design</a:t>
            </a:r>
          </a:p>
          <a:p>
            <a:r>
              <a:rPr lang="en-GB" dirty="0"/>
              <a:t>The ‘matched control’ experimental design</a:t>
            </a:r>
          </a:p>
          <a:p>
            <a:r>
              <a:rPr lang="en-GB" dirty="0"/>
              <a:t>The placebo design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9200"/>
            <a:ext cx="7010400" cy="1143000"/>
          </a:xfrm>
        </p:spPr>
        <p:txBody>
          <a:bodyPr>
            <a:noAutofit/>
          </a:bodyPr>
          <a:lstStyle/>
          <a:p>
            <a:r>
              <a:rPr lang="en-GB" sz="3800" dirty="0"/>
              <a:t>Study designs based on the nature of the </a:t>
            </a:r>
            <a:r>
              <a:rPr lang="en-GB" sz="3800" dirty="0" smtClean="0"/>
              <a:t>investigation - continued</a:t>
            </a:r>
            <a:endParaRPr lang="en-GB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895600"/>
          </a:xfrm>
        </p:spPr>
        <p:txBody>
          <a:bodyPr/>
          <a:lstStyle/>
          <a:p>
            <a:r>
              <a:rPr lang="en-GB" sz="2800" b="1" dirty="0" smtClean="0"/>
              <a:t>Non-experimental</a:t>
            </a:r>
            <a:r>
              <a:rPr lang="en-GB" sz="2800" dirty="0" smtClean="0"/>
              <a:t>: Starting with the effect to research the cause; a phenomenon is known and the researcher attempts to establish what caused it.</a:t>
            </a:r>
            <a:endParaRPr lang="en-GB" sz="2800" dirty="0"/>
          </a:p>
          <a:p>
            <a:r>
              <a:rPr lang="en-GB" sz="2800" b="1" dirty="0" smtClean="0"/>
              <a:t>Quasi- or semi-experimental:</a:t>
            </a:r>
            <a:r>
              <a:rPr lang="en-GB" sz="2800" dirty="0" smtClean="0"/>
              <a:t> This design has elements of both experimental and non-experimental studies.</a:t>
            </a:r>
            <a:endParaRPr lang="en-GB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authored by Stephanie Fleisher © SAGE publications Ltd 2014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8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657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6_Custom Design</vt:lpstr>
      <vt:lpstr>ranjit</vt:lpstr>
      <vt:lpstr>Custom Design</vt:lpstr>
      <vt:lpstr>Chapter 8 - Selecting a Study Design</vt:lpstr>
      <vt:lpstr>Topics covered</vt:lpstr>
      <vt:lpstr>Differences between quantitative and qualitative study designs</vt:lpstr>
      <vt:lpstr>Study designs in quantitative research</vt:lpstr>
      <vt:lpstr>Study designs based on the number of contacts</vt:lpstr>
      <vt:lpstr>Study designs based on the reference period (time-frame)</vt:lpstr>
      <vt:lpstr>Study designs based on the nature of the investigation</vt:lpstr>
      <vt:lpstr>Experimental designs</vt:lpstr>
      <vt:lpstr>Study designs based on the nature of the investigation - continued</vt:lpstr>
      <vt:lpstr>Figure 8.1 Types of study design</vt:lpstr>
      <vt:lpstr>Other quantitative designs</vt:lpstr>
      <vt:lpstr>Study designs in qualitative research</vt:lpstr>
      <vt:lpstr>Study designs in qualitative research continued</vt:lpstr>
      <vt:lpstr>Other philosophy-guided designs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Stephanie</dc:creator>
  <cp:lastModifiedBy>Smita, Suchi</cp:lastModifiedBy>
  <cp:revision>73</cp:revision>
  <dcterms:created xsi:type="dcterms:W3CDTF">2006-08-16T00:00:00Z</dcterms:created>
  <dcterms:modified xsi:type="dcterms:W3CDTF">2015-12-18T06:37:13Z</dcterms:modified>
</cp:coreProperties>
</file>